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35" r:id="rId1"/>
    <p:sldMasterId id="2147483817" r:id="rId2"/>
  </p:sldMasterIdLst>
  <p:notesMasterIdLst>
    <p:notesMasterId r:id="rId24"/>
  </p:notesMasterIdLst>
  <p:handoutMasterIdLst>
    <p:handoutMasterId r:id="rId25"/>
  </p:handoutMasterIdLst>
  <p:sldIdLst>
    <p:sldId id="485" r:id="rId3"/>
    <p:sldId id="611" r:id="rId4"/>
    <p:sldId id="614" r:id="rId5"/>
    <p:sldId id="615" r:id="rId6"/>
    <p:sldId id="618" r:id="rId7"/>
    <p:sldId id="617" r:id="rId8"/>
    <p:sldId id="616" r:id="rId9"/>
    <p:sldId id="619" r:id="rId10"/>
    <p:sldId id="624" r:id="rId11"/>
    <p:sldId id="630" r:id="rId12"/>
    <p:sldId id="626" r:id="rId13"/>
    <p:sldId id="631" r:id="rId14"/>
    <p:sldId id="632" r:id="rId15"/>
    <p:sldId id="633" r:id="rId16"/>
    <p:sldId id="634" r:id="rId17"/>
    <p:sldId id="621" r:id="rId18"/>
    <p:sldId id="622" r:id="rId19"/>
    <p:sldId id="625" r:id="rId20"/>
    <p:sldId id="627" r:id="rId21"/>
    <p:sldId id="629" r:id="rId22"/>
    <p:sldId id="628" r:id="rId23"/>
  </p:sldIdLst>
  <p:sldSz cx="12192000" cy="6858000"/>
  <p:notesSz cx="6819900" cy="9931400"/>
  <p:defaultTextStyle>
    <a:defPPr>
      <a:defRPr lang="pt-BR"/>
    </a:defPPr>
    <a:lvl1pPr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1139" userDrawn="1">
          <p15:clr>
            <a:srgbClr val="A4A3A4"/>
          </p15:clr>
        </p15:guide>
        <p15:guide id="2" pos="27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2C7C9F"/>
    <a:srgbClr val="99CCFF"/>
    <a:srgbClr val="5C92B5"/>
    <a:srgbClr val="0000FF"/>
    <a:srgbClr val="3D68D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édio 4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4660"/>
  </p:normalViewPr>
  <p:slideViewPr>
    <p:cSldViewPr snapToGrid="0">
      <p:cViewPr varScale="1">
        <p:scale>
          <a:sx n="95" d="100"/>
          <a:sy n="95" d="100"/>
        </p:scale>
        <p:origin x="330" y="90"/>
      </p:cViewPr>
      <p:guideLst>
        <p:guide orient="horz" pos="1139"/>
        <p:guide pos="2729"/>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82" d="100"/>
          <a:sy n="82" d="100"/>
        </p:scale>
        <p:origin x="393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55290" cy="497126"/>
          </a:xfrm>
          <a:prstGeom prst="rect">
            <a:avLst/>
          </a:prstGeom>
        </p:spPr>
        <p:txBody>
          <a:bodyPr vert="horz" lIns="91431" tIns="45715" rIns="91431" bIns="45715" rtlCol="0"/>
          <a:lstStyle>
            <a:lvl1pPr algn="l">
              <a:defRPr sz="1200"/>
            </a:lvl1pPr>
          </a:lstStyle>
          <a:p>
            <a:endParaRPr lang="pt-BR"/>
          </a:p>
        </p:txBody>
      </p:sp>
      <p:sp>
        <p:nvSpPr>
          <p:cNvPr id="3" name="Espaço Reservado para Data 2"/>
          <p:cNvSpPr>
            <a:spLocks noGrp="1"/>
          </p:cNvSpPr>
          <p:nvPr>
            <p:ph type="dt" sz="quarter" idx="1"/>
          </p:nvPr>
        </p:nvSpPr>
        <p:spPr>
          <a:xfrm>
            <a:off x="3863032" y="0"/>
            <a:ext cx="2955290" cy="497126"/>
          </a:xfrm>
          <a:prstGeom prst="rect">
            <a:avLst/>
          </a:prstGeom>
        </p:spPr>
        <p:txBody>
          <a:bodyPr vert="horz" lIns="91431" tIns="45715" rIns="91431" bIns="45715" rtlCol="0"/>
          <a:lstStyle>
            <a:lvl1pPr algn="r">
              <a:defRPr sz="1200"/>
            </a:lvl1pPr>
          </a:lstStyle>
          <a:p>
            <a:fld id="{77254E50-3473-44B6-BADE-05DF848DC3F0}" type="datetimeFigureOut">
              <a:rPr lang="pt-BR" smtClean="0"/>
              <a:pPr/>
              <a:t>15/08/2017</a:t>
            </a:fld>
            <a:endParaRPr lang="pt-BR"/>
          </a:p>
        </p:txBody>
      </p:sp>
      <p:sp>
        <p:nvSpPr>
          <p:cNvPr id="4" name="Espaço Reservado para Rodapé 3"/>
          <p:cNvSpPr>
            <a:spLocks noGrp="1"/>
          </p:cNvSpPr>
          <p:nvPr>
            <p:ph type="ftr" sz="quarter" idx="2"/>
          </p:nvPr>
        </p:nvSpPr>
        <p:spPr>
          <a:xfrm>
            <a:off x="0" y="9434274"/>
            <a:ext cx="2955290" cy="497126"/>
          </a:xfrm>
          <a:prstGeom prst="rect">
            <a:avLst/>
          </a:prstGeom>
        </p:spPr>
        <p:txBody>
          <a:bodyPr vert="horz" lIns="91431" tIns="45715" rIns="91431" bIns="45715"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63032" y="9434274"/>
            <a:ext cx="2955290" cy="497126"/>
          </a:xfrm>
          <a:prstGeom prst="rect">
            <a:avLst/>
          </a:prstGeom>
        </p:spPr>
        <p:txBody>
          <a:bodyPr vert="horz" lIns="91431" tIns="45715" rIns="91431" bIns="45715" rtlCol="0" anchor="b"/>
          <a:lstStyle>
            <a:lvl1pPr algn="r">
              <a:defRPr sz="1200"/>
            </a:lvl1pPr>
          </a:lstStyle>
          <a:p>
            <a:fld id="{518E5E8B-5F52-4A43-AF0C-7F346D0A918B}" type="slidenum">
              <a:rPr lang="pt-BR" smtClean="0"/>
              <a:pPr/>
              <a:t>‹nº›</a:t>
            </a:fld>
            <a:endParaRPr lang="pt-BR"/>
          </a:p>
        </p:txBody>
      </p:sp>
    </p:spTree>
    <p:extLst>
      <p:ext uri="{BB962C8B-B14F-4D97-AF65-F5344CB8AC3E}">
        <p14:creationId xmlns:p14="http://schemas.microsoft.com/office/powerpoint/2010/main" val="25286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55290" cy="497126"/>
          </a:xfrm>
          <a:prstGeom prst="rect">
            <a:avLst/>
          </a:prstGeom>
        </p:spPr>
        <p:txBody>
          <a:bodyPr vert="horz" lIns="91431" tIns="45715" rIns="91431" bIns="45715" rtlCol="0"/>
          <a:lstStyle>
            <a:lvl1pPr algn="l" fontAlgn="auto">
              <a:spcBef>
                <a:spcPts val="0"/>
              </a:spcBef>
              <a:spcAft>
                <a:spcPts val="0"/>
              </a:spcAft>
              <a:defRPr sz="1200">
                <a:latin typeface="+mn-lt"/>
                <a:ea typeface="+mn-ea"/>
                <a:cs typeface="+mn-cs"/>
              </a:defRPr>
            </a:lvl1pPr>
          </a:lstStyle>
          <a:p>
            <a:pPr>
              <a:defRPr/>
            </a:pPr>
            <a:endParaRPr lang="pt-BR"/>
          </a:p>
        </p:txBody>
      </p:sp>
      <p:sp>
        <p:nvSpPr>
          <p:cNvPr id="3" name="Espaço Reservado para Data 2"/>
          <p:cNvSpPr>
            <a:spLocks noGrp="1"/>
          </p:cNvSpPr>
          <p:nvPr>
            <p:ph type="dt" idx="1"/>
          </p:nvPr>
        </p:nvSpPr>
        <p:spPr>
          <a:xfrm>
            <a:off x="3863032" y="0"/>
            <a:ext cx="2955290" cy="497126"/>
          </a:xfrm>
          <a:prstGeom prst="rect">
            <a:avLst/>
          </a:prstGeom>
        </p:spPr>
        <p:txBody>
          <a:bodyPr vert="horz" lIns="91431" tIns="45715" rIns="91431" bIns="45715" rtlCol="0"/>
          <a:lstStyle>
            <a:lvl1pPr algn="r" fontAlgn="auto">
              <a:spcBef>
                <a:spcPts val="0"/>
              </a:spcBef>
              <a:spcAft>
                <a:spcPts val="0"/>
              </a:spcAft>
              <a:defRPr sz="1200">
                <a:latin typeface="+mn-lt"/>
                <a:ea typeface="+mn-ea"/>
                <a:cs typeface="+mn-cs"/>
              </a:defRPr>
            </a:lvl1pPr>
          </a:lstStyle>
          <a:p>
            <a:pPr>
              <a:defRPr/>
            </a:pPr>
            <a:fld id="{39B7F0BC-E5A1-4F7A-83BE-EDBB5AFF8839}" type="datetimeFigureOut">
              <a:rPr lang="pt-BR"/>
              <a:pPr>
                <a:defRPr/>
              </a:pPr>
              <a:t>15/08/2017</a:t>
            </a:fld>
            <a:endParaRPr lang="pt-BR" dirty="0"/>
          </a:p>
        </p:txBody>
      </p:sp>
      <p:sp>
        <p:nvSpPr>
          <p:cNvPr id="4" name="Espaço Reservado para Imagem de Slide 3"/>
          <p:cNvSpPr>
            <a:spLocks noGrp="1" noRot="1" noChangeAspect="1"/>
          </p:cNvSpPr>
          <p:nvPr>
            <p:ph type="sldImg" idx="2"/>
          </p:nvPr>
        </p:nvSpPr>
        <p:spPr>
          <a:xfrm>
            <a:off x="100013" y="744538"/>
            <a:ext cx="6619875" cy="3724275"/>
          </a:xfrm>
          <a:prstGeom prst="rect">
            <a:avLst/>
          </a:prstGeom>
          <a:noFill/>
          <a:ln w="12700">
            <a:solidFill>
              <a:prstClr val="black"/>
            </a:solidFill>
          </a:ln>
        </p:spPr>
        <p:txBody>
          <a:bodyPr vert="horz" lIns="91431" tIns="45715" rIns="91431" bIns="45715" rtlCol="0" anchor="ctr"/>
          <a:lstStyle/>
          <a:p>
            <a:pPr lvl="0"/>
            <a:endParaRPr lang="pt-BR" noProof="0" dirty="0"/>
          </a:p>
        </p:txBody>
      </p:sp>
      <p:sp>
        <p:nvSpPr>
          <p:cNvPr id="5" name="Espaço Reservado para Anotações 4"/>
          <p:cNvSpPr>
            <a:spLocks noGrp="1"/>
          </p:cNvSpPr>
          <p:nvPr>
            <p:ph type="body" sz="quarter" idx="3"/>
          </p:nvPr>
        </p:nvSpPr>
        <p:spPr>
          <a:xfrm>
            <a:off x="681991" y="4717137"/>
            <a:ext cx="5455920" cy="4469368"/>
          </a:xfrm>
          <a:prstGeom prst="rect">
            <a:avLst/>
          </a:prstGeom>
        </p:spPr>
        <p:txBody>
          <a:bodyPr vert="horz" lIns="91431" tIns="45715" rIns="91431" bIns="45715"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9432688"/>
            <a:ext cx="2955290" cy="497125"/>
          </a:xfrm>
          <a:prstGeom prst="rect">
            <a:avLst/>
          </a:prstGeom>
        </p:spPr>
        <p:txBody>
          <a:bodyPr vert="horz" lIns="91431" tIns="45715" rIns="91431" bIns="45715" rtlCol="0" anchor="b"/>
          <a:lstStyle>
            <a:lvl1pPr algn="l" fontAlgn="auto">
              <a:spcBef>
                <a:spcPts val="0"/>
              </a:spcBef>
              <a:spcAft>
                <a:spcPts val="0"/>
              </a:spcAft>
              <a:defRPr sz="1200">
                <a:latin typeface="+mn-lt"/>
                <a:ea typeface="+mn-ea"/>
                <a:cs typeface="+mn-cs"/>
              </a:defRPr>
            </a:lvl1pPr>
          </a:lstStyle>
          <a:p>
            <a:pPr>
              <a:defRPr/>
            </a:pPr>
            <a:endParaRPr lang="pt-BR"/>
          </a:p>
        </p:txBody>
      </p:sp>
      <p:sp>
        <p:nvSpPr>
          <p:cNvPr id="7" name="Espaço Reservado para Número de Slide 6"/>
          <p:cNvSpPr>
            <a:spLocks noGrp="1"/>
          </p:cNvSpPr>
          <p:nvPr>
            <p:ph type="sldNum" sz="quarter" idx="5"/>
          </p:nvPr>
        </p:nvSpPr>
        <p:spPr>
          <a:xfrm>
            <a:off x="3863032" y="9432688"/>
            <a:ext cx="2955290" cy="497125"/>
          </a:xfrm>
          <a:prstGeom prst="rect">
            <a:avLst/>
          </a:prstGeom>
        </p:spPr>
        <p:txBody>
          <a:bodyPr vert="horz" lIns="91431" tIns="45715" rIns="91431" bIns="45715" rtlCol="0" anchor="b"/>
          <a:lstStyle>
            <a:lvl1pPr algn="r" fontAlgn="auto">
              <a:spcBef>
                <a:spcPts val="0"/>
              </a:spcBef>
              <a:spcAft>
                <a:spcPts val="0"/>
              </a:spcAft>
              <a:defRPr sz="1200">
                <a:latin typeface="+mn-lt"/>
                <a:ea typeface="+mn-ea"/>
                <a:cs typeface="+mn-cs"/>
              </a:defRPr>
            </a:lvl1pPr>
          </a:lstStyle>
          <a:p>
            <a:pPr>
              <a:defRPr/>
            </a:pPr>
            <a:fld id="{43CDC3FC-F7D2-4BD0-9523-B82C0A7DE385}" type="slidenum">
              <a:rPr lang="pt-BR"/>
              <a:pPr>
                <a:defRPr/>
              </a:pPr>
              <a:t>‹nº›</a:t>
            </a:fld>
            <a:endParaRPr lang="pt-BR" dirty="0"/>
          </a:p>
        </p:txBody>
      </p:sp>
    </p:spTree>
    <p:extLst>
      <p:ext uri="{BB962C8B-B14F-4D97-AF65-F5344CB8AC3E}">
        <p14:creationId xmlns:p14="http://schemas.microsoft.com/office/powerpoint/2010/main" val="1639909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grpSp>
        <p:nvGrpSpPr>
          <p:cNvPr id="11" name="Grupo 10"/>
          <p:cNvGrpSpPr/>
          <p:nvPr userDrawn="1"/>
        </p:nvGrpSpPr>
        <p:grpSpPr>
          <a:xfrm>
            <a:off x="0" y="6294120"/>
            <a:ext cx="12192000" cy="563880"/>
            <a:chOff x="0" y="6294120"/>
            <a:chExt cx="12192000" cy="563880"/>
          </a:xfrm>
        </p:grpSpPr>
        <p:sp>
          <p:nvSpPr>
            <p:cNvPr id="4" name="Retângulo 3"/>
            <p:cNvSpPr/>
            <p:nvPr userDrawn="1"/>
          </p:nvSpPr>
          <p:spPr bwMode="auto">
            <a:xfrm>
              <a:off x="0" y="6294120"/>
              <a:ext cx="5486400" cy="563880"/>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sp>
          <p:nvSpPr>
            <p:cNvPr id="10" name="Retângulo 9"/>
            <p:cNvSpPr/>
            <p:nvPr userDrawn="1"/>
          </p:nvSpPr>
          <p:spPr bwMode="auto">
            <a:xfrm flipH="1">
              <a:off x="6705600" y="6295747"/>
              <a:ext cx="5486400" cy="562253"/>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pic>
          <p:nvPicPr>
            <p:cNvPr id="5" name="Imagem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9895" y="6294864"/>
              <a:ext cx="1296185" cy="563136"/>
            </a:xfrm>
            <a:prstGeom prst="rect">
              <a:avLst/>
            </a:prstGeom>
          </p:spPr>
        </p:pic>
      </p:grpSp>
      <p:sp>
        <p:nvSpPr>
          <p:cNvPr id="2" name="Título 1"/>
          <p:cNvSpPr>
            <a:spLocks noGrp="1"/>
          </p:cNvSpPr>
          <p:nvPr>
            <p:ph type="ctrTitle"/>
          </p:nvPr>
        </p:nvSpPr>
        <p:spPr>
          <a:xfrm>
            <a:off x="914400" y="2130430"/>
            <a:ext cx="10363200" cy="2411090"/>
          </a:xfrm>
        </p:spPr>
        <p:txBody>
          <a:bodyPr/>
          <a:lstStyle>
            <a:lvl1pPr>
              <a:lnSpc>
                <a:spcPct val="100000"/>
              </a:lnSpc>
              <a:defRPr sz="6000" b="1">
                <a:solidFill>
                  <a:schemeClr val="tx1"/>
                </a:solidFill>
                <a:latin typeface="Calibri" pitchFamily="34" charset="0"/>
                <a:cs typeface="Calibri" pitchFamily="34" charset="0"/>
              </a:defRPr>
            </a:lvl1pPr>
          </a:lstStyle>
          <a:p>
            <a:r>
              <a:rPr lang="pt-BR" dirty="0"/>
              <a:t>Clique para editar o estilo do título mestre</a:t>
            </a:r>
          </a:p>
        </p:txBody>
      </p:sp>
      <p:sp>
        <p:nvSpPr>
          <p:cNvPr id="3" name="Subtítulo 2"/>
          <p:cNvSpPr>
            <a:spLocks noGrp="1"/>
          </p:cNvSpPr>
          <p:nvPr>
            <p:ph type="subTitle" idx="1"/>
          </p:nvPr>
        </p:nvSpPr>
        <p:spPr>
          <a:xfrm>
            <a:off x="1828800" y="4876800"/>
            <a:ext cx="8534400" cy="762000"/>
          </a:xfrm>
        </p:spPr>
        <p:txBody>
          <a:bodyPr/>
          <a:lstStyle>
            <a:lvl1pPr marL="0" indent="0" algn="ctr">
              <a:buNone/>
              <a:defRPr sz="2400">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dirty="0"/>
              <a:t>Clique para editar o estilo do subtítulo mestre</a:t>
            </a:r>
          </a:p>
        </p:txBody>
      </p:sp>
      <p:sp>
        <p:nvSpPr>
          <p:cNvPr id="8" name="CaixaDeTexto 7"/>
          <p:cNvSpPr txBox="1"/>
          <p:nvPr userDrawn="1"/>
        </p:nvSpPr>
        <p:spPr>
          <a:xfrm>
            <a:off x="655320" y="243840"/>
            <a:ext cx="10866120" cy="338554"/>
          </a:xfrm>
          <a:prstGeom prst="rect">
            <a:avLst/>
          </a:prstGeom>
          <a:noFill/>
        </p:spPr>
        <p:txBody>
          <a:bodyPr wrap="square" rtlCol="0">
            <a:spAutoFit/>
          </a:bodyPr>
          <a:lstStyle/>
          <a:p>
            <a:pPr algn="ctr"/>
            <a:r>
              <a:rPr lang="en-US" sz="1600" b="1" dirty="0">
                <a:solidFill>
                  <a:srgbClr val="2C7C9F"/>
                </a:solidFill>
                <a:latin typeface="Arial Black" pitchFamily="34" charset="0"/>
                <a:cs typeface="Calibri" pitchFamily="34" charset="0"/>
              </a:rPr>
              <a:t>MINISTÉRIO DO PLANEJAMENTO, DESENVOLVIMENTO e GESTÃO</a:t>
            </a:r>
            <a:endParaRPr lang="pt-BR" sz="1600" b="1" dirty="0">
              <a:solidFill>
                <a:srgbClr val="2C7C9F"/>
              </a:solidFill>
              <a:latin typeface="Arial Black" pitchFamily="34" charset="0"/>
              <a:cs typeface="Calibri"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506887" y="1260480"/>
            <a:ext cx="2755900" cy="4589463"/>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239187" y="1260480"/>
            <a:ext cx="8064500" cy="4589463"/>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pt-BR"/>
          </a:p>
        </p:txBody>
      </p:sp>
      <p:sp>
        <p:nvSpPr>
          <p:cNvPr id="4" name="Espaço Reservado para Rodapé 3"/>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pt-BR"/>
          </a:p>
        </p:txBody>
      </p:sp>
      <p:sp>
        <p:nvSpPr>
          <p:cNvPr id="5" name="Espaço Reservado para Número de Slide 4"/>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CE2ABBE-B79E-41CA-BB5B-A98E03E4229C}" type="slidenum">
              <a:rPr lang="pt-BR"/>
              <a:pPr>
                <a:defRPr/>
              </a:pPr>
              <a:t>‹nº›</a:t>
            </a:fld>
            <a:endParaRPr lang="pt-B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AA45382-B21D-4040-8D7B-5CB68A15BB09}"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9047EC-392F-4381-8158-2E6EBAB27377}" type="slidenum">
              <a:rPr lang="pt-BR" smtClean="0"/>
              <a:t>‹nº›</a:t>
            </a:fld>
            <a:endParaRPr lang="pt-BR"/>
          </a:p>
        </p:txBody>
      </p:sp>
      <p:grpSp>
        <p:nvGrpSpPr>
          <p:cNvPr id="7" name="Grupo 6"/>
          <p:cNvGrpSpPr/>
          <p:nvPr userDrawn="1"/>
        </p:nvGrpSpPr>
        <p:grpSpPr>
          <a:xfrm>
            <a:off x="0" y="6294120"/>
            <a:ext cx="12192000" cy="563880"/>
            <a:chOff x="0" y="6294120"/>
            <a:chExt cx="12192000" cy="563880"/>
          </a:xfrm>
        </p:grpSpPr>
        <p:sp>
          <p:nvSpPr>
            <p:cNvPr id="8" name="Retângulo 7"/>
            <p:cNvSpPr/>
            <p:nvPr userDrawn="1"/>
          </p:nvSpPr>
          <p:spPr bwMode="auto">
            <a:xfrm>
              <a:off x="0" y="6294120"/>
              <a:ext cx="5486400" cy="563880"/>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sp>
          <p:nvSpPr>
            <p:cNvPr id="9" name="Retângulo 8"/>
            <p:cNvSpPr/>
            <p:nvPr userDrawn="1"/>
          </p:nvSpPr>
          <p:spPr bwMode="auto">
            <a:xfrm flipH="1">
              <a:off x="6705600" y="6295747"/>
              <a:ext cx="5486400" cy="562253"/>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pic>
          <p:nvPicPr>
            <p:cNvPr id="10" name="Image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9895" y="6294864"/>
              <a:ext cx="1296185" cy="563136"/>
            </a:xfrm>
            <a:prstGeom prst="rect">
              <a:avLst/>
            </a:prstGeom>
          </p:spPr>
        </p:pic>
      </p:grpSp>
      <p:sp>
        <p:nvSpPr>
          <p:cNvPr id="11" name="CaixaDeTexto 10"/>
          <p:cNvSpPr txBox="1"/>
          <p:nvPr userDrawn="1"/>
        </p:nvSpPr>
        <p:spPr>
          <a:xfrm>
            <a:off x="655320" y="243840"/>
            <a:ext cx="10866120" cy="338554"/>
          </a:xfrm>
          <a:prstGeom prst="rect">
            <a:avLst/>
          </a:prstGeom>
          <a:noFill/>
        </p:spPr>
        <p:txBody>
          <a:bodyPr wrap="square" rtlCol="0">
            <a:spAutoFit/>
          </a:bodyPr>
          <a:lstStyle/>
          <a:p>
            <a:pPr algn="ctr"/>
            <a:r>
              <a:rPr lang="en-US" sz="1600" b="1" dirty="0">
                <a:solidFill>
                  <a:srgbClr val="2C7C9F"/>
                </a:solidFill>
                <a:latin typeface="Arial Black" pitchFamily="34" charset="0"/>
                <a:cs typeface="Calibri" pitchFamily="34" charset="0"/>
              </a:rPr>
              <a:t>MINISTÉRIO DO PLANEJAMENTO, DESENVOLVIMENTO e GESTÃO</a:t>
            </a:r>
            <a:endParaRPr lang="pt-BR" sz="1600" b="1" dirty="0">
              <a:solidFill>
                <a:srgbClr val="2C7C9F"/>
              </a:solidFill>
              <a:latin typeface="Arial Black" pitchFamily="34" charset="0"/>
              <a:cs typeface="Calibri" pitchFamily="34" charset="0"/>
            </a:endParaRPr>
          </a:p>
        </p:txBody>
      </p:sp>
    </p:spTree>
    <p:extLst>
      <p:ext uri="{BB962C8B-B14F-4D97-AF65-F5344CB8AC3E}">
        <p14:creationId xmlns:p14="http://schemas.microsoft.com/office/powerpoint/2010/main" val="89571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AA45382-B21D-4040-8D7B-5CB68A15BB09}"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9047EC-392F-4381-8158-2E6EBAB27377}" type="slidenum">
              <a:rPr lang="pt-BR" smtClean="0"/>
              <a:t>‹nº›</a:t>
            </a:fld>
            <a:endParaRPr lang="pt-BR"/>
          </a:p>
        </p:txBody>
      </p:sp>
    </p:spTree>
    <p:extLst>
      <p:ext uri="{BB962C8B-B14F-4D97-AF65-F5344CB8AC3E}">
        <p14:creationId xmlns:p14="http://schemas.microsoft.com/office/powerpoint/2010/main" val="33443511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AA45382-B21D-4040-8D7B-5CB68A15BB09}"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9047EC-392F-4381-8158-2E6EBAB27377}" type="slidenum">
              <a:rPr lang="pt-BR" smtClean="0"/>
              <a:t>‹nº›</a:t>
            </a:fld>
            <a:endParaRPr lang="pt-BR"/>
          </a:p>
        </p:txBody>
      </p:sp>
    </p:spTree>
    <p:extLst>
      <p:ext uri="{BB962C8B-B14F-4D97-AF65-F5344CB8AC3E}">
        <p14:creationId xmlns:p14="http://schemas.microsoft.com/office/powerpoint/2010/main" val="295074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AA45382-B21D-4040-8D7B-5CB68A15BB09}" type="datetimeFigureOut">
              <a:rPr lang="pt-BR" smtClean="0"/>
              <a:t>15/08/2017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69047EC-392F-4381-8158-2E6EBAB27377}" type="slidenum">
              <a:rPr lang="pt-BR" smtClean="0"/>
              <a:t>‹nº›</a:t>
            </a:fld>
            <a:endParaRPr lang="pt-BR"/>
          </a:p>
        </p:txBody>
      </p:sp>
    </p:spTree>
    <p:extLst>
      <p:ext uri="{BB962C8B-B14F-4D97-AF65-F5344CB8AC3E}">
        <p14:creationId xmlns:p14="http://schemas.microsoft.com/office/powerpoint/2010/main" val="788023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AA45382-B21D-4040-8D7B-5CB68A15BB09}" type="datetimeFigureOut">
              <a:rPr lang="pt-BR" smtClean="0"/>
              <a:t>15/08/2017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69047EC-392F-4381-8158-2E6EBAB27377}" type="slidenum">
              <a:rPr lang="pt-BR" smtClean="0"/>
              <a:t>‹nº›</a:t>
            </a:fld>
            <a:endParaRPr lang="pt-BR"/>
          </a:p>
        </p:txBody>
      </p:sp>
    </p:spTree>
    <p:extLst>
      <p:ext uri="{BB962C8B-B14F-4D97-AF65-F5344CB8AC3E}">
        <p14:creationId xmlns:p14="http://schemas.microsoft.com/office/powerpoint/2010/main" val="7023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AA45382-B21D-4040-8D7B-5CB68A15BB09}" type="datetimeFigureOut">
              <a:rPr lang="pt-BR" smtClean="0"/>
              <a:t>15/08/2017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69047EC-392F-4381-8158-2E6EBAB27377}" type="slidenum">
              <a:rPr lang="pt-BR" smtClean="0"/>
              <a:t>‹nº›</a:t>
            </a:fld>
            <a:endParaRPr lang="pt-BR"/>
          </a:p>
        </p:txBody>
      </p:sp>
    </p:spTree>
    <p:extLst>
      <p:ext uri="{BB962C8B-B14F-4D97-AF65-F5344CB8AC3E}">
        <p14:creationId xmlns:p14="http://schemas.microsoft.com/office/powerpoint/2010/main" val="2961945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AA45382-B21D-4040-8D7B-5CB68A15BB09}" type="datetimeFigureOut">
              <a:rPr lang="pt-BR" smtClean="0"/>
              <a:t>15/08/2017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69047EC-392F-4381-8158-2E6EBAB27377}" type="slidenum">
              <a:rPr lang="pt-BR" smtClean="0"/>
              <a:t>‹nº›</a:t>
            </a:fld>
            <a:endParaRPr lang="pt-BR"/>
          </a:p>
        </p:txBody>
      </p:sp>
    </p:spTree>
    <p:extLst>
      <p:ext uri="{BB962C8B-B14F-4D97-AF65-F5344CB8AC3E}">
        <p14:creationId xmlns:p14="http://schemas.microsoft.com/office/powerpoint/2010/main" val="89398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lvl1pPr>
              <a:buClr>
                <a:srgbClr val="2C7C9F"/>
              </a:buClr>
              <a:buSzPct val="100000"/>
              <a:buFont typeface="Arial" pitchFamily="34" charset="0"/>
              <a:buChar char="»"/>
              <a:defRPr sz="2800">
                <a:latin typeface="Calibri" pitchFamily="34" charset="0"/>
                <a:cs typeface="Calibri" pitchFamily="34" charset="0"/>
              </a:defRPr>
            </a:lvl1pPr>
            <a:lvl2pPr>
              <a:buClrTx/>
              <a:buFont typeface="Courier New" pitchFamily="49" charset="0"/>
              <a:buChar char="o"/>
              <a:defRPr sz="2400">
                <a:latin typeface="Calibri" pitchFamily="34" charset="0"/>
                <a:cs typeface="Calibri" pitchFamily="34" charset="0"/>
              </a:defRPr>
            </a:lvl2pPr>
            <a:lvl3pPr>
              <a:buClrTx/>
              <a:buFont typeface="Arial" pitchFamily="34" charset="0"/>
              <a:buChar char="—"/>
              <a:defRPr sz="2000">
                <a:latin typeface="Calibri" pitchFamily="34" charset="0"/>
                <a:cs typeface="Calibri" pitchFamily="34" charset="0"/>
              </a:defRPr>
            </a:lvl3pPr>
            <a:lvl4pPr>
              <a:buClrTx/>
              <a:defRPr sz="1800">
                <a:latin typeface="Calibri" pitchFamily="34" charset="0"/>
                <a:cs typeface="Calibri" pitchFamily="34" charset="0"/>
              </a:defRPr>
            </a:lvl4pPr>
            <a:lvl5pPr>
              <a:buClrTx/>
              <a:defRPr sz="1800">
                <a:latin typeface="Calibri" pitchFamily="34" charset="0"/>
                <a:cs typeface="Calibri" pitchFamily="34" charset="0"/>
              </a:defRPr>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Line 4"/>
          <p:cNvSpPr>
            <a:spLocks noChangeShapeType="1"/>
          </p:cNvSpPr>
          <p:nvPr userDrawn="1"/>
        </p:nvSpPr>
        <p:spPr bwMode="auto">
          <a:xfrm>
            <a:off x="407988" y="504825"/>
            <a:ext cx="11382375" cy="1588"/>
          </a:xfrm>
          <a:prstGeom prst="line">
            <a:avLst/>
          </a:prstGeom>
          <a:noFill/>
          <a:ln w="9360">
            <a:solidFill>
              <a:srgbClr val="2C7C9F"/>
            </a:solidFill>
            <a:round/>
            <a:headEnd/>
            <a:tailEnd/>
          </a:ln>
          <a:extLst/>
        </p:spPr>
        <p:txBody>
          <a:bodyPr/>
          <a:lstStyle/>
          <a:p>
            <a:pPr fontAlgn="auto">
              <a:spcBef>
                <a:spcPts val="0"/>
              </a:spcBef>
              <a:spcAft>
                <a:spcPts val="0"/>
              </a:spcAft>
              <a:defRPr/>
            </a:pPr>
            <a:endParaRPr lang="pt-BR">
              <a:latin typeface="+mn-lt"/>
              <a:ea typeface="+mn-ea"/>
              <a:cs typeface="+mn-cs"/>
            </a:endParaRPr>
          </a:p>
        </p:txBody>
      </p:sp>
      <p:grpSp>
        <p:nvGrpSpPr>
          <p:cNvPr id="10" name="Grupo 9"/>
          <p:cNvGrpSpPr/>
          <p:nvPr userDrawn="1"/>
        </p:nvGrpSpPr>
        <p:grpSpPr>
          <a:xfrm>
            <a:off x="0" y="6294120"/>
            <a:ext cx="12192000" cy="563880"/>
            <a:chOff x="0" y="6294120"/>
            <a:chExt cx="12192000" cy="563880"/>
          </a:xfrm>
        </p:grpSpPr>
        <p:sp>
          <p:nvSpPr>
            <p:cNvPr id="11" name="Retângulo 10"/>
            <p:cNvSpPr/>
            <p:nvPr userDrawn="1"/>
          </p:nvSpPr>
          <p:spPr bwMode="auto">
            <a:xfrm>
              <a:off x="0" y="6294120"/>
              <a:ext cx="5486400" cy="563880"/>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sp>
          <p:nvSpPr>
            <p:cNvPr id="12" name="Retângulo 11"/>
            <p:cNvSpPr/>
            <p:nvPr userDrawn="1"/>
          </p:nvSpPr>
          <p:spPr bwMode="auto">
            <a:xfrm flipH="1">
              <a:off x="6705600" y="6295747"/>
              <a:ext cx="5486400" cy="562253"/>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pic>
          <p:nvPicPr>
            <p:cNvPr id="13" name="Imagem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9895" y="6294864"/>
              <a:ext cx="1296185" cy="563136"/>
            </a:xfrm>
            <a:prstGeom prst="rect">
              <a:avLst/>
            </a:prstGeom>
          </p:spPr>
        </p:pic>
      </p:grpSp>
      <p:sp>
        <p:nvSpPr>
          <p:cNvPr id="14" name="CaixaDeTexto 13"/>
          <p:cNvSpPr txBox="1"/>
          <p:nvPr userDrawn="1"/>
        </p:nvSpPr>
        <p:spPr>
          <a:xfrm>
            <a:off x="655320" y="153225"/>
            <a:ext cx="10866120" cy="307777"/>
          </a:xfrm>
          <a:prstGeom prst="rect">
            <a:avLst/>
          </a:prstGeom>
          <a:noFill/>
        </p:spPr>
        <p:txBody>
          <a:bodyPr wrap="square" rtlCol="0">
            <a:spAutoFit/>
          </a:bodyPr>
          <a:lstStyle/>
          <a:p>
            <a:pPr algn="ctr"/>
            <a:r>
              <a:rPr lang="en-US" sz="1400" b="1" dirty="0">
                <a:solidFill>
                  <a:srgbClr val="2C7C9F"/>
                </a:solidFill>
                <a:latin typeface="Arial Black" pitchFamily="34" charset="0"/>
                <a:cs typeface="Calibri" pitchFamily="34" charset="0"/>
              </a:rPr>
              <a:t>MINISTÉRIO DO PLANEJAMENTO, DESENVOLVIMENTO e GESTÃO</a:t>
            </a:r>
            <a:endParaRPr lang="pt-BR" sz="1400" b="1" dirty="0">
              <a:solidFill>
                <a:srgbClr val="2C7C9F"/>
              </a:solidFill>
              <a:latin typeface="Arial Black" pitchFamily="34" charset="0"/>
              <a:cs typeface="Calibri" pitchFamily="34" charset="0"/>
            </a:endParaRPr>
          </a:p>
        </p:txBody>
      </p:sp>
      <p:sp>
        <p:nvSpPr>
          <p:cNvPr id="2" name="CaixaDeTexto 1"/>
          <p:cNvSpPr txBox="1"/>
          <p:nvPr userDrawn="1"/>
        </p:nvSpPr>
        <p:spPr>
          <a:xfrm>
            <a:off x="11421533" y="6391394"/>
            <a:ext cx="561372" cy="369332"/>
          </a:xfrm>
          <a:prstGeom prst="rect">
            <a:avLst/>
          </a:prstGeom>
          <a:noFill/>
        </p:spPr>
        <p:txBody>
          <a:bodyPr wrap="none" rtlCol="0">
            <a:spAutoFit/>
          </a:bodyPr>
          <a:lstStyle/>
          <a:p>
            <a:fld id="{0EEDA352-7095-4832-9F56-B27C149F24A0}" type="slidenum">
              <a:rPr lang="pt-BR" smtClean="0">
                <a:solidFill>
                  <a:schemeClr val="bg1">
                    <a:lumMod val="95000"/>
                  </a:schemeClr>
                </a:solidFill>
                <a:latin typeface="Calibri" panose="020F0502020204030204" pitchFamily="34" charset="0"/>
              </a:rPr>
              <a:pPr/>
              <a:t>‹nº›</a:t>
            </a:fld>
            <a:endParaRPr lang="pt-BR" dirty="0">
              <a:solidFill>
                <a:schemeClr val="bg1">
                  <a:lumMod val="95000"/>
                </a:schemeClr>
              </a:solidFill>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AA45382-B21D-4040-8D7B-5CB68A15BB09}" type="datetimeFigureOut">
              <a:rPr lang="pt-BR" smtClean="0"/>
              <a:t>15/08/2017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69047EC-392F-4381-8158-2E6EBAB27377}" type="slidenum">
              <a:rPr lang="pt-BR" smtClean="0"/>
              <a:t>‹nº›</a:t>
            </a:fld>
            <a:endParaRPr lang="pt-BR"/>
          </a:p>
        </p:txBody>
      </p:sp>
    </p:spTree>
    <p:extLst>
      <p:ext uri="{BB962C8B-B14F-4D97-AF65-F5344CB8AC3E}">
        <p14:creationId xmlns:p14="http://schemas.microsoft.com/office/powerpoint/2010/main" val="2724057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AA45382-B21D-4040-8D7B-5CB68A15BB09}" type="datetimeFigureOut">
              <a:rPr lang="pt-BR" smtClean="0"/>
              <a:t>15/08/2017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69047EC-392F-4381-8158-2E6EBAB27377}" type="slidenum">
              <a:rPr lang="pt-BR" smtClean="0"/>
              <a:t>‹nº›</a:t>
            </a:fld>
            <a:endParaRPr lang="pt-BR"/>
          </a:p>
        </p:txBody>
      </p:sp>
    </p:spTree>
    <p:extLst>
      <p:ext uri="{BB962C8B-B14F-4D97-AF65-F5344CB8AC3E}">
        <p14:creationId xmlns:p14="http://schemas.microsoft.com/office/powerpoint/2010/main" val="2835983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AA45382-B21D-4040-8D7B-5CB68A15BB09}"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9047EC-392F-4381-8158-2E6EBAB27377}" type="slidenum">
              <a:rPr lang="pt-BR" smtClean="0"/>
              <a:t>‹nº›</a:t>
            </a:fld>
            <a:endParaRPr lang="pt-BR"/>
          </a:p>
        </p:txBody>
      </p:sp>
    </p:spTree>
    <p:extLst>
      <p:ext uri="{BB962C8B-B14F-4D97-AF65-F5344CB8AC3E}">
        <p14:creationId xmlns:p14="http://schemas.microsoft.com/office/powerpoint/2010/main" val="1435051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AA45382-B21D-4040-8D7B-5CB68A15BB09}"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9047EC-392F-4381-8158-2E6EBAB27377}" type="slidenum">
              <a:rPr lang="pt-BR" smtClean="0"/>
              <a:t>‹nº›</a:t>
            </a:fld>
            <a:endParaRPr lang="pt-BR"/>
          </a:p>
        </p:txBody>
      </p:sp>
    </p:spTree>
    <p:extLst>
      <p:ext uri="{BB962C8B-B14F-4D97-AF65-F5344CB8AC3E}">
        <p14:creationId xmlns:p14="http://schemas.microsoft.com/office/powerpoint/2010/main" val="182143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lvl1pPr>
              <a:buClr>
                <a:srgbClr val="2C7C9F"/>
              </a:buClr>
              <a:buSzPct val="100000"/>
              <a:buFont typeface="Arial" pitchFamily="34" charset="0"/>
              <a:buChar char="»"/>
              <a:defRPr sz="2800">
                <a:latin typeface="Calibri" pitchFamily="34" charset="0"/>
                <a:cs typeface="Calibri" pitchFamily="34" charset="0"/>
              </a:defRPr>
            </a:lvl1pPr>
            <a:lvl2pPr>
              <a:buClrTx/>
              <a:buFont typeface="Courier New" pitchFamily="49" charset="0"/>
              <a:buChar char="o"/>
              <a:defRPr sz="2400">
                <a:latin typeface="Calibri" pitchFamily="34" charset="0"/>
                <a:cs typeface="Calibri" pitchFamily="34" charset="0"/>
              </a:defRPr>
            </a:lvl2pPr>
            <a:lvl3pPr>
              <a:buClrTx/>
              <a:buFont typeface="Arial" pitchFamily="34" charset="0"/>
              <a:buChar char="—"/>
              <a:defRPr sz="2000">
                <a:latin typeface="Calibri" pitchFamily="34" charset="0"/>
                <a:cs typeface="Calibri" pitchFamily="34" charset="0"/>
              </a:defRPr>
            </a:lvl3pPr>
            <a:lvl4pPr>
              <a:buClrTx/>
              <a:defRPr sz="1800">
                <a:latin typeface="Calibri" pitchFamily="34" charset="0"/>
                <a:cs typeface="Calibri" pitchFamily="34" charset="0"/>
              </a:defRPr>
            </a:lvl4pPr>
            <a:lvl5pPr>
              <a:buClrTx/>
              <a:defRPr sz="1800">
                <a:latin typeface="Calibri" pitchFamily="34" charset="0"/>
                <a:cs typeface="Calibri" pitchFamily="34" charset="0"/>
              </a:defRPr>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Line 4"/>
          <p:cNvSpPr>
            <a:spLocks noChangeShapeType="1"/>
          </p:cNvSpPr>
          <p:nvPr userDrawn="1"/>
        </p:nvSpPr>
        <p:spPr bwMode="auto">
          <a:xfrm>
            <a:off x="407988" y="504825"/>
            <a:ext cx="11382375" cy="1588"/>
          </a:xfrm>
          <a:prstGeom prst="line">
            <a:avLst/>
          </a:prstGeom>
          <a:noFill/>
          <a:ln w="9360">
            <a:solidFill>
              <a:srgbClr val="2C7C9F"/>
            </a:solidFill>
            <a:round/>
            <a:headEnd/>
            <a:tailEnd/>
          </a:ln>
          <a:extLst/>
        </p:spPr>
        <p:txBody>
          <a:bodyPr/>
          <a:lstStyle/>
          <a:p>
            <a:pPr fontAlgn="auto">
              <a:spcBef>
                <a:spcPts val="0"/>
              </a:spcBef>
              <a:spcAft>
                <a:spcPts val="0"/>
              </a:spcAft>
              <a:defRPr/>
            </a:pPr>
            <a:endParaRPr lang="pt-BR">
              <a:latin typeface="+mn-lt"/>
              <a:ea typeface="+mn-ea"/>
              <a:cs typeface="+mn-cs"/>
            </a:endParaRPr>
          </a:p>
        </p:txBody>
      </p:sp>
      <p:grpSp>
        <p:nvGrpSpPr>
          <p:cNvPr id="10" name="Grupo 9"/>
          <p:cNvGrpSpPr/>
          <p:nvPr userDrawn="1"/>
        </p:nvGrpSpPr>
        <p:grpSpPr>
          <a:xfrm>
            <a:off x="0" y="6294120"/>
            <a:ext cx="12192000" cy="563880"/>
            <a:chOff x="0" y="6294120"/>
            <a:chExt cx="12192000" cy="563880"/>
          </a:xfrm>
        </p:grpSpPr>
        <p:sp>
          <p:nvSpPr>
            <p:cNvPr id="11" name="Retângulo 10"/>
            <p:cNvSpPr/>
            <p:nvPr userDrawn="1"/>
          </p:nvSpPr>
          <p:spPr bwMode="auto">
            <a:xfrm>
              <a:off x="0" y="6294120"/>
              <a:ext cx="5486400" cy="563880"/>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sp>
          <p:nvSpPr>
            <p:cNvPr id="12" name="Retângulo 11"/>
            <p:cNvSpPr/>
            <p:nvPr userDrawn="1"/>
          </p:nvSpPr>
          <p:spPr bwMode="auto">
            <a:xfrm flipH="1">
              <a:off x="6705600" y="6295747"/>
              <a:ext cx="5486400" cy="562253"/>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pic>
          <p:nvPicPr>
            <p:cNvPr id="13" name="Imagem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9895" y="6294864"/>
              <a:ext cx="1296185" cy="563136"/>
            </a:xfrm>
            <a:prstGeom prst="rect">
              <a:avLst/>
            </a:prstGeom>
          </p:spPr>
        </p:pic>
      </p:grpSp>
      <p:sp>
        <p:nvSpPr>
          <p:cNvPr id="14" name="CaixaDeTexto 13"/>
          <p:cNvSpPr txBox="1"/>
          <p:nvPr userDrawn="1"/>
        </p:nvSpPr>
        <p:spPr>
          <a:xfrm>
            <a:off x="655320" y="153225"/>
            <a:ext cx="10866120" cy="307777"/>
          </a:xfrm>
          <a:prstGeom prst="rect">
            <a:avLst/>
          </a:prstGeom>
          <a:noFill/>
        </p:spPr>
        <p:txBody>
          <a:bodyPr wrap="square" rtlCol="0">
            <a:spAutoFit/>
          </a:bodyPr>
          <a:lstStyle/>
          <a:p>
            <a:pPr algn="ctr"/>
            <a:r>
              <a:rPr lang="en-US" sz="1400" b="1" dirty="0">
                <a:solidFill>
                  <a:srgbClr val="2C7C9F"/>
                </a:solidFill>
                <a:latin typeface="Arial Black" pitchFamily="34" charset="0"/>
                <a:cs typeface="Calibri" pitchFamily="34" charset="0"/>
              </a:rPr>
              <a:t>MINISTÉRIO DO PLANEJAMENTO, DESENVOLVIMENTO e GESTÃO</a:t>
            </a:r>
            <a:endParaRPr lang="pt-BR" sz="1400" b="1" dirty="0">
              <a:solidFill>
                <a:srgbClr val="2C7C9F"/>
              </a:solidFill>
              <a:latin typeface="Arial Black" pitchFamily="34" charset="0"/>
              <a:cs typeface="Calibri" pitchFamily="34" charset="0"/>
            </a:endParaRPr>
          </a:p>
        </p:txBody>
      </p:sp>
      <p:sp>
        <p:nvSpPr>
          <p:cNvPr id="2" name="CaixaDeTexto 1"/>
          <p:cNvSpPr txBox="1"/>
          <p:nvPr userDrawn="1"/>
        </p:nvSpPr>
        <p:spPr>
          <a:xfrm>
            <a:off x="11421533" y="6391394"/>
            <a:ext cx="561372" cy="369332"/>
          </a:xfrm>
          <a:prstGeom prst="rect">
            <a:avLst/>
          </a:prstGeom>
          <a:noFill/>
        </p:spPr>
        <p:txBody>
          <a:bodyPr wrap="none" rtlCol="0">
            <a:spAutoFit/>
          </a:bodyPr>
          <a:lstStyle/>
          <a:p>
            <a:fld id="{0EEDA352-7095-4832-9F56-B27C149F24A0}" type="slidenum">
              <a:rPr lang="pt-BR" smtClean="0">
                <a:solidFill>
                  <a:schemeClr val="bg1">
                    <a:lumMod val="95000"/>
                  </a:schemeClr>
                </a:solidFill>
                <a:latin typeface="Calibri" panose="020F0502020204030204" pitchFamily="34" charset="0"/>
              </a:rPr>
              <a:pPr/>
              <a:t>‹nº›</a:t>
            </a:fld>
            <a:endParaRPr lang="pt-BR" dirty="0">
              <a:solidFill>
                <a:schemeClr val="bg1">
                  <a:lumMod val="95000"/>
                </a:schemeClr>
              </a:solidFill>
              <a:latin typeface="Calibri" panose="020F0502020204030204" pitchFamily="34" charset="0"/>
            </a:endParaRPr>
          </a:p>
        </p:txBody>
      </p:sp>
    </p:spTree>
    <p:extLst>
      <p:ext uri="{BB962C8B-B14F-4D97-AF65-F5344CB8AC3E}">
        <p14:creationId xmlns:p14="http://schemas.microsoft.com/office/powerpoint/2010/main" val="356350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5"/>
            <a:ext cx="103632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239184" y="1260480"/>
            <a:ext cx="5410200" cy="377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5852584" y="1260480"/>
            <a:ext cx="5410200" cy="377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159000" y="4051300"/>
            <a:ext cx="7353300" cy="17986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pt-BR" dirty="0"/>
              <a:t>Clique </a:t>
            </a:r>
            <a:r>
              <a:rPr lang="en-GB" altLang="pt-BR" dirty="0" err="1"/>
              <a:t>para</a:t>
            </a:r>
            <a:r>
              <a:rPr lang="en-GB" altLang="pt-BR" dirty="0"/>
              <a:t> </a:t>
            </a:r>
            <a:r>
              <a:rPr lang="en-GB" altLang="pt-BR" dirty="0" err="1"/>
              <a:t>editar</a:t>
            </a:r>
            <a:r>
              <a:rPr lang="en-GB" altLang="pt-BR" dirty="0"/>
              <a:t> o </a:t>
            </a:r>
            <a:r>
              <a:rPr lang="en-GB" altLang="pt-BR" dirty="0" err="1"/>
              <a:t>formato</a:t>
            </a:r>
            <a:r>
              <a:rPr lang="en-GB" altLang="pt-BR" dirty="0"/>
              <a:t> do </a:t>
            </a:r>
            <a:r>
              <a:rPr lang="en-GB" altLang="pt-BR" dirty="0" err="1"/>
              <a:t>título</a:t>
            </a:r>
            <a:r>
              <a:rPr lang="en-GB" altLang="pt-BR" dirty="0"/>
              <a:t> de </a:t>
            </a:r>
            <a:r>
              <a:rPr lang="en-GB" altLang="pt-BR" dirty="0" err="1"/>
              <a:t>texto</a:t>
            </a:r>
            <a:endParaRPr lang="en-GB" altLang="pt-BR" dirty="0"/>
          </a:p>
        </p:txBody>
      </p:sp>
      <p:sp>
        <p:nvSpPr>
          <p:cNvPr id="1027" name="Rectangle 2"/>
          <p:cNvSpPr>
            <a:spLocks noGrp="1" noChangeArrowheads="1"/>
          </p:cNvSpPr>
          <p:nvPr>
            <p:ph type="body" idx="1"/>
          </p:nvPr>
        </p:nvSpPr>
        <p:spPr bwMode="auto">
          <a:xfrm>
            <a:off x="512763" y="1260475"/>
            <a:ext cx="11023600" cy="3770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pt-BR" dirty="0"/>
              <a:t>Clique </a:t>
            </a:r>
            <a:r>
              <a:rPr lang="en-GB" altLang="pt-BR" dirty="0" err="1"/>
              <a:t>para</a:t>
            </a:r>
            <a:r>
              <a:rPr lang="en-GB" altLang="pt-BR" dirty="0"/>
              <a:t> </a:t>
            </a:r>
            <a:r>
              <a:rPr lang="en-GB" altLang="pt-BR" dirty="0" err="1"/>
              <a:t>editar</a:t>
            </a:r>
            <a:r>
              <a:rPr lang="en-GB" altLang="pt-BR" dirty="0"/>
              <a:t> o </a:t>
            </a:r>
            <a:r>
              <a:rPr lang="en-GB" altLang="pt-BR" dirty="0" err="1"/>
              <a:t>formato</a:t>
            </a:r>
            <a:r>
              <a:rPr lang="en-GB" altLang="pt-BR" dirty="0"/>
              <a:t> do </a:t>
            </a:r>
            <a:r>
              <a:rPr lang="en-GB" altLang="pt-BR" dirty="0" err="1"/>
              <a:t>texto</a:t>
            </a:r>
            <a:r>
              <a:rPr lang="en-GB" altLang="pt-BR" dirty="0"/>
              <a:t> </a:t>
            </a:r>
            <a:r>
              <a:rPr lang="en-GB" altLang="pt-BR" dirty="0" err="1"/>
              <a:t>em</a:t>
            </a:r>
            <a:r>
              <a:rPr lang="en-GB" altLang="pt-BR" dirty="0"/>
              <a:t> </a:t>
            </a:r>
            <a:r>
              <a:rPr lang="en-GB" altLang="pt-BR" dirty="0" err="1"/>
              <a:t>estrutura</a:t>
            </a:r>
            <a:r>
              <a:rPr lang="en-GB" altLang="pt-BR" dirty="0"/>
              <a:t> de </a:t>
            </a:r>
            <a:r>
              <a:rPr lang="en-GB" altLang="pt-BR" dirty="0" err="1"/>
              <a:t>tópicos</a:t>
            </a:r>
            <a:endParaRPr lang="en-GB" altLang="pt-BR" dirty="0"/>
          </a:p>
          <a:p>
            <a:pPr lvl="1"/>
            <a:r>
              <a:rPr lang="en-GB" altLang="pt-BR" dirty="0"/>
              <a:t>Segundo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2"/>
            <a:r>
              <a:rPr lang="en-GB" altLang="pt-BR" dirty="0" err="1"/>
              <a:t>Terceiro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3"/>
            <a:r>
              <a:rPr lang="en-GB" altLang="pt-BR" dirty="0"/>
              <a:t>Quarto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Quinto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Sexto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Sétimo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Oitavo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Nono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p:txBody>
      </p:sp>
      <p:grpSp>
        <p:nvGrpSpPr>
          <p:cNvPr id="4" name="Grupo 3"/>
          <p:cNvGrpSpPr/>
          <p:nvPr userDrawn="1"/>
        </p:nvGrpSpPr>
        <p:grpSpPr>
          <a:xfrm>
            <a:off x="0" y="6294120"/>
            <a:ext cx="12192000" cy="563880"/>
            <a:chOff x="0" y="6294120"/>
            <a:chExt cx="12192000" cy="563880"/>
          </a:xfrm>
        </p:grpSpPr>
        <p:sp>
          <p:nvSpPr>
            <p:cNvPr id="5" name="Retângulo 4"/>
            <p:cNvSpPr/>
            <p:nvPr userDrawn="1"/>
          </p:nvSpPr>
          <p:spPr bwMode="auto">
            <a:xfrm>
              <a:off x="0" y="6294120"/>
              <a:ext cx="5486400" cy="563880"/>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sp>
          <p:nvSpPr>
            <p:cNvPr id="6" name="Retângulo 5"/>
            <p:cNvSpPr/>
            <p:nvPr userDrawn="1"/>
          </p:nvSpPr>
          <p:spPr bwMode="auto">
            <a:xfrm flipH="1">
              <a:off x="6705600" y="6295747"/>
              <a:ext cx="5486400" cy="562253"/>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pic>
          <p:nvPicPr>
            <p:cNvPr id="7" name="Imagem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9895" y="6294864"/>
              <a:ext cx="1296185" cy="563136"/>
            </a:xfrm>
            <a:prstGeom prst="rect">
              <a:avLst/>
            </a:prstGeom>
          </p:spPr>
        </p:pic>
      </p:grpSp>
    </p:spTree>
  </p:cSld>
  <p:clrMap bg1="lt1" tx1="dk1" bg2="lt2" tx2="dk2" accent1="accent1" accent2="accent2" accent3="accent3" accent4="accent4" accent5="accent5" accent6="accent6" hlink="hlink" folHlink="folHlink"/>
  <p:sldLayoutIdLst>
    <p:sldLayoutId id="2147483748" r:id="rId1"/>
    <p:sldLayoutId id="2147483747" r:id="rId2"/>
    <p:sldLayoutId id="2147483746" r:id="rId3"/>
    <p:sldLayoutId id="2147483745" r:id="rId4"/>
    <p:sldLayoutId id="2147483744" r:id="rId5"/>
    <p:sldLayoutId id="2147483743" r:id="rId6"/>
    <p:sldLayoutId id="2147483742" r:id="rId7"/>
    <p:sldLayoutId id="2147483741" r:id="rId8"/>
    <p:sldLayoutId id="2147483740" r:id="rId9"/>
    <p:sldLayoutId id="2147483739" r:id="rId10"/>
    <p:sldLayoutId id="2147483738" r:id="rId11"/>
    <p:sldLayoutId id="2147483816" r:id="rId12"/>
  </p:sldLayoutIdLst>
  <p:hf hdr="0" dt="0"/>
  <p:txStyles>
    <p:titleStyle>
      <a:lvl1pPr algn="ctr" defTabSz="449263" rtl="0" eaLnBrk="0" fontAlgn="base" hangingPunct="0">
        <a:lnSpc>
          <a:spcPct val="64000"/>
        </a:lnSpc>
        <a:spcBef>
          <a:spcPct val="0"/>
        </a:spcBef>
        <a:spcAft>
          <a:spcPct val="0"/>
        </a:spcAft>
        <a:buClr>
          <a:srgbClr val="000000"/>
        </a:buClr>
        <a:buSzPct val="100000"/>
        <a:buFont typeface="Times New Roman" pitchFamily="18" charset="0"/>
        <a:defRPr sz="4400">
          <a:solidFill>
            <a:schemeClr val="accent1"/>
          </a:solidFill>
          <a:latin typeface="Calibri"/>
          <a:ea typeface="Arial Unicode MS" pitchFamily="34" charset="-128"/>
          <a:cs typeface="Calibri"/>
        </a:defRPr>
      </a:lvl1pPr>
      <a:lvl2pPr algn="ctr" defTabSz="449263" rtl="0" eaLnBrk="0" fontAlgn="base" hangingPunct="0">
        <a:lnSpc>
          <a:spcPct val="64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Arial Unicode MS" pitchFamily="34" charset="-128"/>
          <a:cs typeface="Arial Unicode MS" charset="0"/>
        </a:defRPr>
      </a:lvl2pPr>
      <a:lvl3pPr algn="ctr" defTabSz="449263" rtl="0" eaLnBrk="0" fontAlgn="base" hangingPunct="0">
        <a:lnSpc>
          <a:spcPct val="64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Arial Unicode MS" pitchFamily="34" charset="-128"/>
          <a:cs typeface="Arial Unicode MS" charset="0"/>
        </a:defRPr>
      </a:lvl3pPr>
      <a:lvl4pPr algn="ctr" defTabSz="449263" rtl="0" eaLnBrk="0" fontAlgn="base" hangingPunct="0">
        <a:lnSpc>
          <a:spcPct val="64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Arial Unicode MS" pitchFamily="34" charset="-128"/>
          <a:cs typeface="Arial Unicode MS" charset="0"/>
        </a:defRPr>
      </a:lvl4pPr>
      <a:lvl5pPr algn="ctr" defTabSz="449263" rtl="0" eaLnBrk="0" fontAlgn="base" hangingPunct="0">
        <a:lnSpc>
          <a:spcPct val="64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Arial Unicode MS" pitchFamily="34" charset="-128"/>
          <a:cs typeface="Arial Unicode MS" charset="0"/>
        </a:defRPr>
      </a:lvl5pPr>
      <a:lvl6pPr marL="457200" algn="ctr" defTabSz="449263" rtl="0" fontAlgn="base">
        <a:lnSpc>
          <a:spcPct val="64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6pPr>
      <a:lvl7pPr marL="914400" algn="ctr" defTabSz="449263" rtl="0" fontAlgn="base">
        <a:lnSpc>
          <a:spcPct val="64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7pPr>
      <a:lvl8pPr marL="1371600" algn="ctr" defTabSz="449263" rtl="0" fontAlgn="base">
        <a:lnSpc>
          <a:spcPct val="64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8pPr>
      <a:lvl9pPr marL="1828800" algn="ctr" defTabSz="449263" rtl="0" fontAlgn="base">
        <a:lnSpc>
          <a:spcPct val="64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9pPr>
    </p:titleStyle>
    <p:bodyStyle>
      <a:lvl1pPr marL="328613" indent="-328613" algn="l" defTabSz="449263" rtl="0" eaLnBrk="0" fontAlgn="base" hangingPunct="0">
        <a:lnSpc>
          <a:spcPct val="100000"/>
        </a:lnSpc>
        <a:spcBef>
          <a:spcPts val="800"/>
        </a:spcBef>
        <a:spcAft>
          <a:spcPct val="0"/>
        </a:spcAft>
        <a:buClr>
          <a:schemeClr val="accent1"/>
        </a:buClr>
        <a:buSzPct val="60000"/>
        <a:buFont typeface="Lucida Grande"/>
        <a:buChar char="►"/>
        <a:defRPr sz="3200">
          <a:solidFill>
            <a:srgbClr val="000000"/>
          </a:solidFill>
          <a:latin typeface="Calibri"/>
          <a:ea typeface="Arial Unicode MS" pitchFamily="34" charset="-128"/>
          <a:cs typeface="Calibri"/>
        </a:defRPr>
      </a:lvl1pPr>
      <a:lvl2pPr marL="728663" indent="-271463" algn="l" defTabSz="449263" rtl="0" eaLnBrk="0" fontAlgn="base" hangingPunct="0">
        <a:lnSpc>
          <a:spcPct val="100000"/>
        </a:lnSpc>
        <a:spcBef>
          <a:spcPts val="700"/>
        </a:spcBef>
        <a:spcAft>
          <a:spcPct val="0"/>
        </a:spcAft>
        <a:buClr>
          <a:schemeClr val="accent6"/>
        </a:buClr>
        <a:buSzPct val="100000"/>
        <a:buFont typeface="Times New Roman" pitchFamily="18" charset="0"/>
        <a:buChar char="–"/>
        <a:defRPr sz="2800">
          <a:solidFill>
            <a:srgbClr val="000000"/>
          </a:solidFill>
          <a:latin typeface="Calibri"/>
          <a:ea typeface="Arial Unicode MS" pitchFamily="34" charset="-128"/>
          <a:cs typeface="Calibri"/>
        </a:defRPr>
      </a:lvl2pPr>
      <a:lvl3pPr marL="1143000" indent="-228600" algn="l" defTabSz="449263" rtl="0" eaLnBrk="0" fontAlgn="base" hangingPunct="0">
        <a:lnSpc>
          <a:spcPct val="100000"/>
        </a:lnSpc>
        <a:spcBef>
          <a:spcPts val="600"/>
        </a:spcBef>
        <a:spcAft>
          <a:spcPct val="0"/>
        </a:spcAft>
        <a:buClrTx/>
        <a:buSzPct val="100000"/>
        <a:buFont typeface="Lucida Grande"/>
        <a:buChar char="⦿"/>
        <a:defRPr sz="2400">
          <a:solidFill>
            <a:srgbClr val="000000"/>
          </a:solidFill>
          <a:latin typeface="Calibri"/>
          <a:ea typeface="Arial Unicode MS" pitchFamily="34" charset="-128"/>
          <a:cs typeface="Calibri"/>
        </a:defRPr>
      </a:lvl3pPr>
      <a:lvl4pPr marL="1600200" indent="-228600" algn="l" defTabSz="449263" rtl="0" eaLnBrk="0" fontAlgn="base" hangingPunct="0">
        <a:lnSpc>
          <a:spcPct val="100000"/>
        </a:lnSpc>
        <a:spcBef>
          <a:spcPts val="500"/>
        </a:spcBef>
        <a:spcAft>
          <a:spcPct val="0"/>
        </a:spcAft>
        <a:buClr>
          <a:schemeClr val="accent2"/>
        </a:buClr>
        <a:buSzPct val="100000"/>
        <a:buFont typeface="Times New Roman" pitchFamily="18" charset="0"/>
        <a:buChar char="–"/>
        <a:defRPr sz="2000">
          <a:solidFill>
            <a:srgbClr val="000000"/>
          </a:solidFill>
          <a:latin typeface="Calibri"/>
          <a:ea typeface="Arial Unicode MS" pitchFamily="34" charset="-128"/>
          <a:cs typeface="Calibri"/>
        </a:defRPr>
      </a:lvl4pPr>
      <a:lvl5pPr marL="2057400" indent="-228600" algn="l" defTabSz="449263" rtl="0" eaLnBrk="0" fontAlgn="base" hangingPunct="0">
        <a:lnSpc>
          <a:spcPct val="100000"/>
        </a:lnSpc>
        <a:spcBef>
          <a:spcPts val="500"/>
        </a:spcBef>
        <a:spcAft>
          <a:spcPct val="0"/>
        </a:spcAft>
        <a:buClr>
          <a:srgbClr val="000000"/>
        </a:buClr>
        <a:buSzPct val="100000"/>
        <a:buFont typeface="Times New Roman" pitchFamily="18" charset="0"/>
        <a:buChar char="»"/>
        <a:defRPr sz="2000">
          <a:solidFill>
            <a:srgbClr val="000000"/>
          </a:solidFill>
          <a:latin typeface="Calibri"/>
          <a:ea typeface="Arial Unicode MS" pitchFamily="34" charset="-128"/>
          <a:cs typeface="Calibri"/>
        </a:defRPr>
      </a:lvl5pPr>
      <a:lvl6pPr marL="2514600" indent="-228600" algn="l" defTabSz="449263" rtl="0" fontAlgn="base">
        <a:lnSpc>
          <a:spcPct val="64000"/>
        </a:lnSpc>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6pPr>
      <a:lvl7pPr marL="2971800" indent="-228600" algn="l" defTabSz="449263" rtl="0" fontAlgn="base">
        <a:lnSpc>
          <a:spcPct val="64000"/>
        </a:lnSpc>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7pPr>
      <a:lvl8pPr marL="3429000" indent="-228600" algn="l" defTabSz="449263" rtl="0" fontAlgn="base">
        <a:lnSpc>
          <a:spcPct val="64000"/>
        </a:lnSpc>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8pPr>
      <a:lvl9pPr marL="3886200" indent="-228600" algn="l" defTabSz="449263" rtl="0" fontAlgn="base">
        <a:lnSpc>
          <a:spcPct val="64000"/>
        </a:lnSpc>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45382-B21D-4040-8D7B-5CB68A15BB09}" type="datetimeFigureOut">
              <a:rPr lang="pt-BR" smtClean="0"/>
              <a:t>15/08/2017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047EC-392F-4381-8158-2E6EBAB27377}" type="slidenum">
              <a:rPr lang="pt-BR" smtClean="0"/>
              <a:t>‹nº›</a:t>
            </a:fld>
            <a:endParaRPr lang="pt-BR"/>
          </a:p>
        </p:txBody>
      </p:sp>
      <p:grpSp>
        <p:nvGrpSpPr>
          <p:cNvPr id="7" name="Grupo 6"/>
          <p:cNvGrpSpPr/>
          <p:nvPr userDrawn="1"/>
        </p:nvGrpSpPr>
        <p:grpSpPr>
          <a:xfrm>
            <a:off x="0" y="6294120"/>
            <a:ext cx="12192000" cy="563880"/>
            <a:chOff x="0" y="6294120"/>
            <a:chExt cx="12192000" cy="563880"/>
          </a:xfrm>
        </p:grpSpPr>
        <p:sp>
          <p:nvSpPr>
            <p:cNvPr id="8" name="Retângulo 7"/>
            <p:cNvSpPr/>
            <p:nvPr userDrawn="1"/>
          </p:nvSpPr>
          <p:spPr bwMode="auto">
            <a:xfrm>
              <a:off x="0" y="6294120"/>
              <a:ext cx="5486400" cy="563880"/>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sp>
          <p:nvSpPr>
            <p:cNvPr id="9" name="Retângulo 8"/>
            <p:cNvSpPr/>
            <p:nvPr userDrawn="1"/>
          </p:nvSpPr>
          <p:spPr bwMode="auto">
            <a:xfrm flipH="1">
              <a:off x="6705600" y="6295747"/>
              <a:ext cx="5486400" cy="562253"/>
            </a:xfrm>
            <a:prstGeom prst="rect">
              <a:avLst/>
            </a:prstGeom>
            <a:gradFill flip="none" rotWithShape="1">
              <a:gsLst>
                <a:gs pos="0">
                  <a:srgbClr val="0175B1"/>
                </a:gs>
                <a:gs pos="100000">
                  <a:srgbClr val="004D7A"/>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a:lnSpc>
                  <a:spcPct val="64000"/>
                </a:lnSpc>
                <a:buClr>
                  <a:srgbClr val="000000"/>
                </a:buClr>
                <a:buSzPct val="100000"/>
                <a:buFont typeface="Times New Roman" pitchFamily="16" charset="0"/>
                <a:buNone/>
              </a:pPr>
              <a:endParaRPr lang="pt-BR" sz="2400">
                <a:solidFill>
                  <a:srgbClr val="FFFFFF"/>
                </a:solidFill>
                <a:latin typeface="Times New Roman" pitchFamily="16" charset="0"/>
                <a:cs typeface="Arial Unicode MS" charset="0"/>
              </a:endParaRPr>
            </a:p>
          </p:txBody>
        </p:sp>
        <p:pic>
          <p:nvPicPr>
            <p:cNvPr id="10" name="Imagem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39895" y="6294864"/>
              <a:ext cx="1296185" cy="563136"/>
            </a:xfrm>
            <a:prstGeom prst="rect">
              <a:avLst/>
            </a:prstGeom>
          </p:spPr>
        </p:pic>
      </p:grpSp>
    </p:spTree>
    <p:extLst>
      <p:ext uri="{BB962C8B-B14F-4D97-AF65-F5344CB8AC3E}">
        <p14:creationId xmlns:p14="http://schemas.microsoft.com/office/powerpoint/2010/main" val="88273517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3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4.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hyperlink" Target="http://www.servicos.gov.br/"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8124" y="1998471"/>
            <a:ext cx="10217150" cy="3391399"/>
          </a:xfrm>
        </p:spPr>
        <p:txBody>
          <a:bodyPr anchor="ctr">
            <a:normAutofit fontScale="90000"/>
          </a:bodyPr>
          <a:lstStyle/>
          <a:p>
            <a:r>
              <a:rPr lang="pt-BR" sz="4000" b="1" dirty="0">
                <a:latin typeface="Calibri" panose="020F0502020204030204" pitchFamily="34" charset="0"/>
                <a:ea typeface="Arial Unicode MS" pitchFamily="34" charset="-128"/>
                <a:cs typeface="Arial Unicode MS" pitchFamily="34" charset="-128"/>
              </a:rPr>
              <a:t>Pesquisa sobre Serviços Públicos de Atendimento da Administração Pública Federal</a:t>
            </a:r>
            <a:br>
              <a:rPr lang="pt-BR" sz="4000" b="1" dirty="0">
                <a:latin typeface="Calibri" panose="020F0502020204030204" pitchFamily="34" charset="0"/>
                <a:ea typeface="Arial Unicode MS" pitchFamily="34" charset="-128"/>
                <a:cs typeface="Arial Unicode MS" pitchFamily="34" charset="-128"/>
              </a:rPr>
            </a:br>
            <a:br>
              <a:rPr lang="pt-BR" sz="4000" b="1" dirty="0">
                <a:latin typeface="Calibri" panose="020F0502020204030204" pitchFamily="34" charset="0"/>
                <a:ea typeface="Arial Unicode MS" pitchFamily="34" charset="-128"/>
                <a:cs typeface="Arial Unicode MS" pitchFamily="34" charset="-128"/>
              </a:rPr>
            </a:br>
            <a:br>
              <a:rPr lang="pt-BR" sz="4000" b="1" dirty="0">
                <a:latin typeface="Calibri" panose="020F0502020204030204" pitchFamily="34" charset="0"/>
                <a:ea typeface="Arial Unicode MS" pitchFamily="34" charset="-128"/>
                <a:cs typeface="Arial Unicode MS" pitchFamily="34" charset="-128"/>
              </a:rPr>
            </a:br>
            <a:r>
              <a:rPr lang="pt-BR" sz="4000" b="1" dirty="0">
                <a:latin typeface="Calibri" panose="020F0502020204030204" pitchFamily="34" charset="0"/>
                <a:ea typeface="Arial Unicode MS" pitchFamily="34" charset="-128"/>
                <a:cs typeface="Arial Unicode MS" pitchFamily="34" charset="-128"/>
              </a:rPr>
              <a:t>    </a:t>
            </a:r>
            <a:r>
              <a:rPr lang="pt-BR" sz="2400" b="1" dirty="0">
                <a:solidFill>
                  <a:schemeClr val="bg1">
                    <a:lumMod val="50000"/>
                  </a:schemeClr>
                </a:solidFill>
                <a:latin typeface="Calibri" panose="020F0502020204030204" pitchFamily="34" charset="0"/>
                <a:ea typeface="Arial Unicode MS" pitchFamily="34" charset="-128"/>
                <a:cs typeface="Arial Unicode MS" pitchFamily="34" charset="-128"/>
              </a:rPr>
              <a:t>Reunião de Orientação</a:t>
            </a:r>
            <a:br>
              <a:rPr lang="pt-BR" sz="2400" b="1" dirty="0">
                <a:solidFill>
                  <a:schemeClr val="bg1">
                    <a:lumMod val="50000"/>
                  </a:schemeClr>
                </a:solidFill>
                <a:latin typeface="Calibri" panose="020F0502020204030204" pitchFamily="34" charset="0"/>
              </a:rPr>
            </a:br>
            <a:br>
              <a:rPr lang="en-US" sz="2200" spc="-100" dirty="0">
                <a:latin typeface="Arial" panose="020B0604020202020204" pitchFamily="34" charset="0"/>
                <a:cs typeface="Arial" panose="020B0604020202020204" pitchFamily="34" charset="0"/>
              </a:rPr>
            </a:br>
            <a:br>
              <a:rPr lang="en-US" sz="2200" spc="-100" dirty="0">
                <a:latin typeface="Arial" panose="020B0604020202020204" pitchFamily="34" charset="0"/>
                <a:cs typeface="Arial" panose="020B0604020202020204" pitchFamily="34" charset="0"/>
              </a:rPr>
            </a:br>
            <a:r>
              <a:rPr lang="en-US" sz="2200" spc="-10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Agosto de 2017</a:t>
            </a:r>
            <a:endParaRPr lang="pt-BR" sz="1600" spc="-100" dirty="0">
              <a:latin typeface="+mn-lt"/>
              <a:cs typeface="Arial" panose="020B0604020202020204" pitchFamily="34" charset="0"/>
            </a:endParaRPr>
          </a:p>
        </p:txBody>
      </p:sp>
      <p:pic>
        <p:nvPicPr>
          <p:cNvPr id="3" name="Imagem 2"/>
          <p:cNvPicPr>
            <a:picLocks noChangeAspect="1"/>
          </p:cNvPicPr>
          <p:nvPr/>
        </p:nvPicPr>
        <p:blipFill>
          <a:blip r:embed="rId2"/>
          <a:stretch>
            <a:fillRect/>
          </a:stretch>
        </p:blipFill>
        <p:spPr>
          <a:xfrm>
            <a:off x="0" y="0"/>
            <a:ext cx="12192000" cy="1444740"/>
          </a:xfrm>
          <a:prstGeom prst="rect">
            <a:avLst/>
          </a:prstGeom>
        </p:spPr>
      </p:pic>
    </p:spTree>
    <p:extLst>
      <p:ext uri="{BB962C8B-B14F-4D97-AF65-F5344CB8AC3E}">
        <p14:creationId xmlns:p14="http://schemas.microsoft.com/office/powerpoint/2010/main" val="161910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10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Resultado de imagem para erros prova">
            <a:extLst>
              <a:ext uri="{FF2B5EF4-FFF2-40B4-BE49-F238E27FC236}">
                <a16:creationId xmlns:a16="http://schemas.microsoft.com/office/drawing/2014/main" id="{521024A0-589F-48E4-A704-E1B498B671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97"/>
          <a:stretch/>
        </p:blipFill>
        <p:spPr bwMode="auto">
          <a:xfrm>
            <a:off x="317635" y="3509433"/>
            <a:ext cx="4160452" cy="3026833"/>
          </a:xfrm>
          <a:prstGeom prst="rect">
            <a:avLst/>
          </a:prstGeom>
          <a:solidFill>
            <a:schemeClr val="tx1"/>
          </a:solidFill>
        </p:spPr>
      </p:pic>
      <p:pic>
        <p:nvPicPr>
          <p:cNvPr id="1032" name="Picture 8" descr="Imagem relacionada">
            <a:extLst>
              <a:ext uri="{FF2B5EF4-FFF2-40B4-BE49-F238E27FC236}">
                <a16:creationId xmlns:a16="http://schemas.microsoft.com/office/drawing/2014/main" id="{1798C7BB-32B3-4C0B-8064-7CAF4C15A2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8144"/>
          <a:stretch/>
        </p:blipFill>
        <p:spPr bwMode="auto">
          <a:xfrm>
            <a:off x="4638955" y="321733"/>
            <a:ext cx="3539976" cy="29858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erros comuns">
            <a:extLst>
              <a:ext uri="{FF2B5EF4-FFF2-40B4-BE49-F238E27FC236}">
                <a16:creationId xmlns:a16="http://schemas.microsoft.com/office/drawing/2014/main" id="{60EA2CAD-973B-4F80-8FB5-98A351A0C5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961" b="1"/>
          <a:stretch/>
        </p:blipFill>
        <p:spPr bwMode="auto">
          <a:xfrm>
            <a:off x="8348570" y="321734"/>
            <a:ext cx="3535590" cy="29858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erros mais comuns">
            <a:extLst>
              <a:ext uri="{FF2B5EF4-FFF2-40B4-BE49-F238E27FC236}">
                <a16:creationId xmlns:a16="http://schemas.microsoft.com/office/drawing/2014/main" id="{583AA6DE-31AA-4E77-9C3F-5D3B9102A0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425" r="-2" b="-2"/>
          <a:stretch/>
        </p:blipFill>
        <p:spPr bwMode="auto">
          <a:xfrm>
            <a:off x="317635" y="321733"/>
            <a:ext cx="4151681" cy="3026834"/>
          </a:xfrm>
          <a:prstGeom prst="rect">
            <a:avLst/>
          </a:prstGeom>
          <a:solidFill>
            <a:schemeClr val="tx1"/>
          </a:solidFill>
        </p:spPr>
      </p:pic>
      <p:sp>
        <p:nvSpPr>
          <p:cNvPr id="4" name="CaixaDeTexto 3"/>
          <p:cNvSpPr txBox="1"/>
          <p:nvPr/>
        </p:nvSpPr>
        <p:spPr>
          <a:xfrm>
            <a:off x="5021821" y="3812954"/>
            <a:ext cx="6465287" cy="1516014"/>
          </a:xfrm>
          <a:prstGeom prst="rect">
            <a:avLst/>
          </a:prstGeom>
        </p:spPr>
        <p:txBody>
          <a:bodyPr vert="horz" lIns="91440" tIns="45720" rIns="91440" bIns="45720" rtlCol="0" anchor="b">
            <a:normAutofit/>
          </a:bodyPr>
          <a:lstStyle>
            <a:defPPr>
              <a:defRPr lang="pt-BR"/>
            </a:defPPr>
            <a:lvl1pPr algn="ctr">
              <a:defRPr sz="3600" b="1">
                <a:latin typeface="Calibri" panose="020F0502020204030204" pitchFamily="34" charset="0"/>
              </a:defRPr>
            </a:lvl1pPr>
          </a:lstStyle>
          <a:p>
            <a:pPr algn="l">
              <a:lnSpc>
                <a:spcPct val="90000"/>
              </a:lnSpc>
              <a:spcAft>
                <a:spcPts val="600"/>
              </a:spcAft>
            </a:pPr>
            <a:r>
              <a:rPr lang="en-US" sz="3700" kern="1200">
                <a:solidFill>
                  <a:schemeClr val="bg1"/>
                </a:solidFill>
                <a:latin typeface="+mj-lt"/>
                <a:ea typeface="+mj-ea"/>
                <a:cs typeface="+mj-cs"/>
              </a:rPr>
              <a:t>Quais os erros mais comuns no preenchimento do questionário?</a:t>
            </a:r>
          </a:p>
        </p:txBody>
      </p:sp>
    </p:spTree>
    <p:extLst>
      <p:ext uri="{BB962C8B-B14F-4D97-AF65-F5344CB8AC3E}">
        <p14:creationId xmlns:p14="http://schemas.microsoft.com/office/powerpoint/2010/main" val="1909194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267611"/>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556532" y="643467"/>
            <a:ext cx="11210925" cy="744836"/>
          </a:xfrm>
          <a:prstGeom prst="rect">
            <a:avLst/>
          </a:prstGeom>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3200" kern="1200" dirty="0">
                <a:solidFill>
                  <a:schemeClr val="bg1"/>
                </a:solidFill>
                <a:latin typeface="+mj-lt"/>
                <a:ea typeface="+mj-ea"/>
                <a:cs typeface="+mj-cs"/>
              </a:rPr>
              <a:t>Exercício Prático:</a:t>
            </a:r>
          </a:p>
        </p:txBody>
      </p:sp>
      <p:sp>
        <p:nvSpPr>
          <p:cNvPr id="9" name="Shape 165">
            <a:extLst>
              <a:ext uri="{FF2B5EF4-FFF2-40B4-BE49-F238E27FC236}">
                <a16:creationId xmlns:a16="http://schemas.microsoft.com/office/drawing/2014/main" id="{13FE5723-2EA3-443E-AA39-5DF51635A3AC}"/>
              </a:ext>
            </a:extLst>
          </p:cNvPr>
          <p:cNvSpPr txBox="1">
            <a:spLocks/>
          </p:cNvSpPr>
          <p:nvPr/>
        </p:nvSpPr>
        <p:spPr>
          <a:xfrm>
            <a:off x="507999" y="2040055"/>
            <a:ext cx="11259457" cy="462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C7C9F"/>
              </a:buClr>
              <a:buSzPct val="100000"/>
              <a:buFont typeface="Arial" pitchFamily="34" charset="0"/>
              <a:buChar char="»"/>
              <a:defRPr sz="2800" kern="1200">
                <a:solidFill>
                  <a:schemeClr val="tx1"/>
                </a:solidFill>
                <a:latin typeface="Calibri" pitchFamily="34" charset="0"/>
                <a:ea typeface="+mn-ea"/>
                <a:cs typeface="Calibri" pitchFamily="34" charset="0"/>
              </a:defRPr>
            </a:lvl1pPr>
            <a:lvl2pPr marL="685800" indent="-228600" algn="l" defTabSz="914400" rtl="0" eaLnBrk="1" latinLnBrk="0" hangingPunct="1">
              <a:lnSpc>
                <a:spcPct val="90000"/>
              </a:lnSpc>
              <a:spcBef>
                <a:spcPts val="500"/>
              </a:spcBef>
              <a:buClrTx/>
              <a:buFont typeface="Courier New" pitchFamily="49" charset="0"/>
              <a:buChar char="o"/>
              <a:defRPr sz="2400" kern="1200">
                <a:solidFill>
                  <a:schemeClr val="tx1"/>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Tx/>
              <a:buFont typeface="Arial" pitchFamily="34" charset="0"/>
              <a:buChar char="—"/>
              <a:defRPr sz="2000" kern="1200">
                <a:solidFill>
                  <a:schemeClr val="tx1"/>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pt-BR" sz="3600" dirty="0"/>
          </a:p>
        </p:txBody>
      </p:sp>
      <p:sp>
        <p:nvSpPr>
          <p:cNvPr id="3" name="CaixaDeTexto 2">
            <a:extLst>
              <a:ext uri="{FF2B5EF4-FFF2-40B4-BE49-F238E27FC236}">
                <a16:creationId xmlns:a16="http://schemas.microsoft.com/office/drawing/2014/main" id="{8590411A-9C67-445E-8354-6CEE1CDB50C9}"/>
              </a:ext>
            </a:extLst>
          </p:cNvPr>
          <p:cNvSpPr txBox="1"/>
          <p:nvPr/>
        </p:nvSpPr>
        <p:spPr>
          <a:xfrm>
            <a:off x="2421652" y="1716889"/>
            <a:ext cx="9345803" cy="923330"/>
          </a:xfrm>
          <a:prstGeom prst="rect">
            <a:avLst/>
          </a:prstGeom>
          <a:noFill/>
        </p:spPr>
        <p:txBody>
          <a:bodyPr wrap="square" rtlCol="0">
            <a:spAutoFit/>
          </a:bodyPr>
          <a:lstStyle/>
          <a:p>
            <a:r>
              <a:rPr lang="pt-BR" b="1" dirty="0"/>
              <a:t>Evite descrições genéricas!  </a:t>
            </a:r>
            <a:r>
              <a:rPr lang="pt-BR" dirty="0"/>
              <a:t>Exemplo: Evitar o uso de palavras como fomentar e promover, sem descrição do modo como serviço é executado até que a entrega seja feita ao usuário.</a:t>
            </a:r>
          </a:p>
        </p:txBody>
      </p:sp>
      <p:pic>
        <p:nvPicPr>
          <p:cNvPr id="6" name="Imagem 5">
            <a:extLst>
              <a:ext uri="{FF2B5EF4-FFF2-40B4-BE49-F238E27FC236}">
                <a16:creationId xmlns:a16="http://schemas.microsoft.com/office/drawing/2014/main" id="{B2B56540-4BCF-4965-81F5-567CB05B1215}"/>
              </a:ext>
            </a:extLst>
          </p:cNvPr>
          <p:cNvPicPr>
            <a:picLocks noChangeAspect="1"/>
          </p:cNvPicPr>
          <p:nvPr/>
        </p:nvPicPr>
        <p:blipFill>
          <a:blip r:embed="rId2"/>
          <a:stretch>
            <a:fillRect/>
          </a:stretch>
        </p:blipFill>
        <p:spPr>
          <a:xfrm>
            <a:off x="323736" y="3785372"/>
            <a:ext cx="1843917" cy="2112214"/>
          </a:xfrm>
          <a:prstGeom prst="rect">
            <a:avLst/>
          </a:prstGeom>
          <a:ln>
            <a:solidFill>
              <a:schemeClr val="bg1"/>
            </a:solidFill>
          </a:ln>
        </p:spPr>
      </p:pic>
      <p:graphicFrame>
        <p:nvGraphicFramePr>
          <p:cNvPr id="12" name="Tabela 11">
            <a:extLst>
              <a:ext uri="{FF2B5EF4-FFF2-40B4-BE49-F238E27FC236}">
                <a16:creationId xmlns:a16="http://schemas.microsoft.com/office/drawing/2014/main" id="{7C44F1A9-02D7-4AB5-B41E-D4D38168E5E4}"/>
              </a:ext>
            </a:extLst>
          </p:cNvPr>
          <p:cNvGraphicFramePr>
            <a:graphicFrameLocks noGrp="1"/>
          </p:cNvGraphicFramePr>
          <p:nvPr>
            <p:extLst>
              <p:ext uri="{D42A27DB-BD31-4B8C-83A1-F6EECF244321}">
                <p14:modId xmlns:p14="http://schemas.microsoft.com/office/powerpoint/2010/main" val="699004428"/>
              </p:ext>
            </p:extLst>
          </p:nvPr>
        </p:nvGraphicFramePr>
        <p:xfrm>
          <a:off x="2421653" y="2853731"/>
          <a:ext cx="8923170" cy="3503972"/>
        </p:xfrm>
        <a:graphic>
          <a:graphicData uri="http://schemas.openxmlformats.org/drawingml/2006/table">
            <a:tbl>
              <a:tblPr firstRow="1" bandRow="1">
                <a:tableStyleId>{073A0DAA-6AF3-43AB-8588-CEC1D06C72B9}</a:tableStyleId>
              </a:tblPr>
              <a:tblGrid>
                <a:gridCol w="2974390">
                  <a:extLst>
                    <a:ext uri="{9D8B030D-6E8A-4147-A177-3AD203B41FA5}">
                      <a16:colId xmlns:a16="http://schemas.microsoft.com/office/drawing/2014/main" val="1441016369"/>
                    </a:ext>
                  </a:extLst>
                </a:gridCol>
                <a:gridCol w="2974390">
                  <a:extLst>
                    <a:ext uri="{9D8B030D-6E8A-4147-A177-3AD203B41FA5}">
                      <a16:colId xmlns:a16="http://schemas.microsoft.com/office/drawing/2014/main" val="3410099918"/>
                    </a:ext>
                  </a:extLst>
                </a:gridCol>
                <a:gridCol w="2974390">
                  <a:extLst>
                    <a:ext uri="{9D8B030D-6E8A-4147-A177-3AD203B41FA5}">
                      <a16:colId xmlns:a16="http://schemas.microsoft.com/office/drawing/2014/main" val="1308878136"/>
                    </a:ext>
                  </a:extLst>
                </a:gridCol>
              </a:tblGrid>
              <a:tr h="243349">
                <a:tc>
                  <a:txBody>
                    <a:bodyPr/>
                    <a:lstStyle/>
                    <a:p>
                      <a:pPr algn="ctr"/>
                      <a:r>
                        <a:rPr lang="pt-BR" dirty="0"/>
                        <a:t>Perguntas</a:t>
                      </a:r>
                    </a:p>
                  </a:txBody>
                  <a:tcPr/>
                </a:tc>
                <a:tc>
                  <a:txBody>
                    <a:bodyPr/>
                    <a:lstStyle/>
                    <a:p>
                      <a:pPr algn="ctr"/>
                      <a:r>
                        <a:rPr lang="pt-BR" dirty="0"/>
                        <a:t> Respostas 1</a:t>
                      </a:r>
                    </a:p>
                  </a:txBody>
                  <a:tcPr/>
                </a:tc>
                <a:tc>
                  <a:txBody>
                    <a:bodyPr/>
                    <a:lstStyle/>
                    <a:p>
                      <a:pPr algn="ctr"/>
                      <a:r>
                        <a:rPr lang="pt-BR" dirty="0"/>
                        <a:t> Respostas 2</a:t>
                      </a:r>
                    </a:p>
                  </a:txBody>
                  <a:tcPr/>
                </a:tc>
                <a:extLst>
                  <a:ext uri="{0D108BD9-81ED-4DB2-BD59-A6C34878D82A}">
                    <a16:rowId xmlns:a16="http://schemas.microsoft.com/office/drawing/2014/main" val="2175436312"/>
                  </a:ext>
                </a:extLst>
              </a:tr>
              <a:tr h="608372">
                <a:tc>
                  <a:txBody>
                    <a:bodyPr/>
                    <a:lstStyle/>
                    <a:p>
                      <a:r>
                        <a:rPr lang="pt-BR" sz="1400" b="1" dirty="0"/>
                        <a:t>Nome e sigla oficial (se houver) do serviço público: </a:t>
                      </a:r>
                      <a:endParaRPr lang="pt-BR" sz="1400" dirty="0"/>
                    </a:p>
                  </a:txBody>
                  <a:tcPr/>
                </a:tc>
                <a:tc>
                  <a:txBody>
                    <a:bodyPr/>
                    <a:lstStyle/>
                    <a:p>
                      <a:r>
                        <a:rPr lang="pt-BR" sz="1400" dirty="0"/>
                        <a:t> Coordenação Geral de Ciência de Dados - CGCD</a:t>
                      </a:r>
                    </a:p>
                  </a:txBody>
                  <a:tcPr/>
                </a:tc>
                <a:tc>
                  <a:txBody>
                    <a:bodyPr/>
                    <a:lstStyle/>
                    <a:p>
                      <a:r>
                        <a:rPr lang="pt-BR" sz="1400" dirty="0"/>
                        <a:t>Diretoria de Pesquisa e Pós Graduação stricto Sensu- DPPG</a:t>
                      </a:r>
                    </a:p>
                  </a:txBody>
                  <a:tcPr/>
                </a:tc>
                <a:extLst>
                  <a:ext uri="{0D108BD9-81ED-4DB2-BD59-A6C34878D82A}">
                    <a16:rowId xmlns:a16="http://schemas.microsoft.com/office/drawing/2014/main" val="3179066294"/>
                  </a:ext>
                </a:extLst>
              </a:tr>
              <a:tr h="1155907">
                <a:tc>
                  <a:txBody>
                    <a:bodyPr/>
                    <a:lstStyle/>
                    <a:p>
                      <a:r>
                        <a:rPr lang="pt-BR" sz="1400" b="1" dirty="0"/>
                        <a:t>Descreva, de forma breve, o serviço prestado ao seu usuário, identificando a entrega que é feita a ele:</a:t>
                      </a:r>
                      <a:endParaRPr lang="pt-BR" sz="1400" dirty="0"/>
                    </a:p>
                  </a:txBody>
                  <a:tcPr/>
                </a:tc>
                <a:tc>
                  <a:txBody>
                    <a:bodyPr/>
                    <a:lstStyle/>
                    <a:p>
                      <a:endParaRPr lang="pt-BR" sz="1400" dirty="0"/>
                    </a:p>
                    <a:p>
                      <a:r>
                        <a:rPr lang="pt-BR" sz="1400" dirty="0"/>
                        <a:t>Lei Complementar Nº123, 14 de Dezembro 2006.</a:t>
                      </a:r>
                    </a:p>
                  </a:txBody>
                  <a:tcPr/>
                </a:tc>
                <a:tc>
                  <a:txBody>
                    <a:bodyPr/>
                    <a:lstStyle/>
                    <a:p>
                      <a:r>
                        <a:rPr lang="pt-BR" sz="1400" b="0" i="0" kern="1200" dirty="0">
                          <a:solidFill>
                            <a:schemeClr val="dk1"/>
                          </a:solidFill>
                          <a:effectLst/>
                          <a:latin typeface="+mn-lt"/>
                          <a:ea typeface="+mn-ea"/>
                          <a:cs typeface="+mn-cs"/>
                        </a:rPr>
                        <a:t>Institui o Estatuto Nacional da Microempresa e da Empresa de Pequeno Porte; altera dispositivos das Leis n</a:t>
                      </a:r>
                      <a:r>
                        <a:rPr lang="pt-BR" sz="1400" b="0" i="0" u="sng" kern="1200" baseline="30000" dirty="0">
                          <a:solidFill>
                            <a:schemeClr val="dk1"/>
                          </a:solidFill>
                          <a:effectLst/>
                          <a:latin typeface="+mn-lt"/>
                          <a:ea typeface="+mn-ea"/>
                          <a:cs typeface="+mn-cs"/>
                        </a:rPr>
                        <a:t>o</a:t>
                      </a:r>
                      <a:r>
                        <a:rPr lang="pt-BR" sz="1400" b="0" i="0" kern="1200" dirty="0">
                          <a:solidFill>
                            <a:schemeClr val="dk1"/>
                          </a:solidFill>
                          <a:effectLst/>
                          <a:latin typeface="+mn-lt"/>
                          <a:ea typeface="+mn-ea"/>
                          <a:cs typeface="+mn-cs"/>
                        </a:rPr>
                        <a:t> 8.212 e 8.213, ambas de 24 de julho de 1991.</a:t>
                      </a:r>
                      <a:endParaRPr lang="pt-BR" sz="1400" dirty="0"/>
                    </a:p>
                  </a:txBody>
                  <a:tcPr/>
                </a:tc>
                <a:extLst>
                  <a:ext uri="{0D108BD9-81ED-4DB2-BD59-A6C34878D82A}">
                    <a16:rowId xmlns:a16="http://schemas.microsoft.com/office/drawing/2014/main" val="2282994236"/>
                  </a:ext>
                </a:extLst>
              </a:tr>
              <a:tr h="1338419">
                <a:tc>
                  <a:txBody>
                    <a:bodyPr/>
                    <a:lstStyle/>
                    <a:p>
                      <a:r>
                        <a:rPr lang="pt-BR" sz="1400" b="1" i="0" kern="1200" dirty="0">
                          <a:solidFill>
                            <a:schemeClr val="dk1"/>
                          </a:solidFill>
                          <a:effectLst/>
                          <a:latin typeface="+mn-lt"/>
                          <a:ea typeface="+mn-ea"/>
                          <a:cs typeface="+mn-cs"/>
                        </a:rPr>
                        <a:t>Qual é a ação realizada pelo(a) usuário(a) neste momento de interação?</a:t>
                      </a:r>
                      <a:endParaRPr lang="pt-BR" sz="1400" dirty="0"/>
                    </a:p>
                  </a:txBody>
                  <a:tcPr/>
                </a:tc>
                <a:tc>
                  <a:txBody>
                    <a:bodyPr/>
                    <a:lstStyle/>
                    <a:p>
                      <a:r>
                        <a:rPr lang="pt-BR" sz="1400" b="0" i="0" kern="1200" dirty="0">
                          <a:solidFill>
                            <a:schemeClr val="dk1"/>
                          </a:solidFill>
                          <a:effectLst/>
                          <a:latin typeface="+mn-lt"/>
                          <a:ea typeface="+mn-ea"/>
                          <a:cs typeface="+mn-cs"/>
                        </a:rPr>
                        <a:t>O usuário deverá acessar o sistema e digitar os dados da rescisão.  Após, digitar e emitir o TRCT ele deverá agendar a homologação; por fim homologar a rescisão na Agencia do MTE</a:t>
                      </a:r>
                      <a:endParaRPr lang="pt-BR" sz="1400" dirty="0"/>
                    </a:p>
                  </a:txBody>
                  <a:tcPr/>
                </a:tc>
                <a:tc>
                  <a:txBody>
                    <a:bodyPr/>
                    <a:lstStyle/>
                    <a:p>
                      <a:r>
                        <a:rPr lang="pt-BR" sz="1400" dirty="0"/>
                        <a:t>Não há interações em nenhum momento.</a:t>
                      </a:r>
                    </a:p>
                  </a:txBody>
                  <a:tcPr/>
                </a:tc>
                <a:extLst>
                  <a:ext uri="{0D108BD9-81ED-4DB2-BD59-A6C34878D82A}">
                    <a16:rowId xmlns:a16="http://schemas.microsoft.com/office/drawing/2014/main" val="60003671"/>
                  </a:ext>
                </a:extLst>
              </a:tr>
            </a:tbl>
          </a:graphicData>
        </a:graphic>
      </p:graphicFrame>
      <p:pic>
        <p:nvPicPr>
          <p:cNvPr id="13" name="Imagem 12">
            <a:extLst>
              <a:ext uri="{FF2B5EF4-FFF2-40B4-BE49-F238E27FC236}">
                <a16:creationId xmlns:a16="http://schemas.microsoft.com/office/drawing/2014/main" id="{DFAD164D-C6F8-44C8-A6EB-63F2511E9436}"/>
              </a:ext>
            </a:extLst>
          </p:cNvPr>
          <p:cNvPicPr>
            <a:picLocks noChangeAspect="1"/>
          </p:cNvPicPr>
          <p:nvPr/>
        </p:nvPicPr>
        <p:blipFill>
          <a:blip r:embed="rId3"/>
          <a:stretch>
            <a:fillRect/>
          </a:stretch>
        </p:blipFill>
        <p:spPr>
          <a:xfrm>
            <a:off x="451031" y="1839675"/>
            <a:ext cx="1589325" cy="1589325"/>
          </a:xfrm>
          <a:prstGeom prst="rect">
            <a:avLst/>
          </a:prstGeom>
          <a:ln>
            <a:solidFill>
              <a:schemeClr val="bg1"/>
            </a:solidFill>
          </a:ln>
        </p:spPr>
      </p:pic>
    </p:spTree>
    <p:extLst>
      <p:ext uri="{BB962C8B-B14F-4D97-AF65-F5344CB8AC3E}">
        <p14:creationId xmlns:p14="http://schemas.microsoft.com/office/powerpoint/2010/main" val="3731671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267611"/>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556532" y="643467"/>
            <a:ext cx="11210925" cy="744836"/>
          </a:xfrm>
          <a:prstGeom prst="rect">
            <a:avLst/>
          </a:prstGeom>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3200" kern="1200" dirty="0">
                <a:solidFill>
                  <a:schemeClr val="bg1"/>
                </a:solidFill>
                <a:latin typeface="+mj-lt"/>
                <a:ea typeface="+mj-ea"/>
                <a:cs typeface="+mj-cs"/>
              </a:rPr>
              <a:t>Exercício Prático:</a:t>
            </a:r>
          </a:p>
        </p:txBody>
      </p:sp>
      <p:sp>
        <p:nvSpPr>
          <p:cNvPr id="9" name="Shape 165">
            <a:extLst>
              <a:ext uri="{FF2B5EF4-FFF2-40B4-BE49-F238E27FC236}">
                <a16:creationId xmlns:a16="http://schemas.microsoft.com/office/drawing/2014/main" id="{13FE5723-2EA3-443E-AA39-5DF51635A3AC}"/>
              </a:ext>
            </a:extLst>
          </p:cNvPr>
          <p:cNvSpPr txBox="1">
            <a:spLocks/>
          </p:cNvSpPr>
          <p:nvPr/>
        </p:nvSpPr>
        <p:spPr>
          <a:xfrm>
            <a:off x="507999" y="2040055"/>
            <a:ext cx="11259457" cy="462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C7C9F"/>
              </a:buClr>
              <a:buSzPct val="100000"/>
              <a:buFont typeface="Arial" pitchFamily="34" charset="0"/>
              <a:buChar char="»"/>
              <a:defRPr sz="2800" kern="1200">
                <a:solidFill>
                  <a:schemeClr val="tx1"/>
                </a:solidFill>
                <a:latin typeface="Calibri" pitchFamily="34" charset="0"/>
                <a:ea typeface="+mn-ea"/>
                <a:cs typeface="Calibri" pitchFamily="34" charset="0"/>
              </a:defRPr>
            </a:lvl1pPr>
            <a:lvl2pPr marL="685800" indent="-228600" algn="l" defTabSz="914400" rtl="0" eaLnBrk="1" latinLnBrk="0" hangingPunct="1">
              <a:lnSpc>
                <a:spcPct val="90000"/>
              </a:lnSpc>
              <a:spcBef>
                <a:spcPts val="500"/>
              </a:spcBef>
              <a:buClrTx/>
              <a:buFont typeface="Courier New" pitchFamily="49" charset="0"/>
              <a:buChar char="o"/>
              <a:defRPr sz="2400" kern="1200">
                <a:solidFill>
                  <a:schemeClr val="tx1"/>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Tx/>
              <a:buFont typeface="Arial" pitchFamily="34" charset="0"/>
              <a:buChar char="—"/>
              <a:defRPr sz="2000" kern="1200">
                <a:solidFill>
                  <a:schemeClr val="tx1"/>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pt-BR" sz="3600" dirty="0"/>
          </a:p>
        </p:txBody>
      </p:sp>
      <p:sp>
        <p:nvSpPr>
          <p:cNvPr id="3" name="CaixaDeTexto 2">
            <a:extLst>
              <a:ext uri="{FF2B5EF4-FFF2-40B4-BE49-F238E27FC236}">
                <a16:creationId xmlns:a16="http://schemas.microsoft.com/office/drawing/2014/main" id="{8590411A-9C67-445E-8354-6CEE1CDB50C9}"/>
              </a:ext>
            </a:extLst>
          </p:cNvPr>
          <p:cNvSpPr txBox="1"/>
          <p:nvPr/>
        </p:nvSpPr>
        <p:spPr>
          <a:xfrm>
            <a:off x="3061069" y="1388303"/>
            <a:ext cx="5561657" cy="369332"/>
          </a:xfrm>
          <a:prstGeom prst="rect">
            <a:avLst/>
          </a:prstGeom>
          <a:noFill/>
        </p:spPr>
        <p:txBody>
          <a:bodyPr wrap="square" rtlCol="0">
            <a:spAutoFit/>
          </a:bodyPr>
          <a:lstStyle/>
          <a:p>
            <a:r>
              <a:rPr lang="pt-BR" b="1" dirty="0"/>
              <a:t>Atenção para os bons exemplos de respostas:</a:t>
            </a:r>
          </a:p>
        </p:txBody>
      </p:sp>
      <p:graphicFrame>
        <p:nvGraphicFramePr>
          <p:cNvPr id="12" name="Tabela 11">
            <a:extLst>
              <a:ext uri="{FF2B5EF4-FFF2-40B4-BE49-F238E27FC236}">
                <a16:creationId xmlns:a16="http://schemas.microsoft.com/office/drawing/2014/main" id="{7C44F1A9-02D7-4AB5-B41E-D4D38168E5E4}"/>
              </a:ext>
            </a:extLst>
          </p:cNvPr>
          <p:cNvGraphicFramePr>
            <a:graphicFrameLocks noGrp="1"/>
          </p:cNvGraphicFramePr>
          <p:nvPr>
            <p:extLst>
              <p:ext uri="{D42A27DB-BD31-4B8C-83A1-F6EECF244321}">
                <p14:modId xmlns:p14="http://schemas.microsoft.com/office/powerpoint/2010/main" val="705303061"/>
              </p:ext>
            </p:extLst>
          </p:nvPr>
        </p:nvGraphicFramePr>
        <p:xfrm>
          <a:off x="3093089" y="1878327"/>
          <a:ext cx="8288647" cy="4876537"/>
        </p:xfrm>
        <a:graphic>
          <a:graphicData uri="http://schemas.openxmlformats.org/drawingml/2006/table">
            <a:tbl>
              <a:tblPr firstRow="1" bandRow="1">
                <a:tableStyleId>{073A0DAA-6AF3-43AB-8588-CEC1D06C72B9}</a:tableStyleId>
              </a:tblPr>
              <a:tblGrid>
                <a:gridCol w="2172827">
                  <a:extLst>
                    <a:ext uri="{9D8B030D-6E8A-4147-A177-3AD203B41FA5}">
                      <a16:colId xmlns:a16="http://schemas.microsoft.com/office/drawing/2014/main" val="1441016369"/>
                    </a:ext>
                  </a:extLst>
                </a:gridCol>
                <a:gridCol w="3057910">
                  <a:extLst>
                    <a:ext uri="{9D8B030D-6E8A-4147-A177-3AD203B41FA5}">
                      <a16:colId xmlns:a16="http://schemas.microsoft.com/office/drawing/2014/main" val="3410099918"/>
                    </a:ext>
                  </a:extLst>
                </a:gridCol>
                <a:gridCol w="3057910">
                  <a:extLst>
                    <a:ext uri="{9D8B030D-6E8A-4147-A177-3AD203B41FA5}">
                      <a16:colId xmlns:a16="http://schemas.microsoft.com/office/drawing/2014/main" val="1308878136"/>
                    </a:ext>
                  </a:extLst>
                </a:gridCol>
              </a:tblGrid>
              <a:tr h="231461">
                <a:tc>
                  <a:txBody>
                    <a:bodyPr/>
                    <a:lstStyle/>
                    <a:p>
                      <a:pPr algn="ctr"/>
                      <a:r>
                        <a:rPr lang="pt-BR" sz="1050" dirty="0"/>
                        <a:t>Perguntas</a:t>
                      </a:r>
                    </a:p>
                  </a:txBody>
                  <a:tcPr/>
                </a:tc>
                <a:tc>
                  <a:txBody>
                    <a:bodyPr/>
                    <a:lstStyle/>
                    <a:p>
                      <a:pPr algn="ctr"/>
                      <a:r>
                        <a:rPr lang="pt-BR" sz="1050" dirty="0"/>
                        <a:t> Respostas 1</a:t>
                      </a:r>
                    </a:p>
                  </a:txBody>
                  <a:tcPr/>
                </a:tc>
                <a:tc>
                  <a:txBody>
                    <a:bodyPr/>
                    <a:lstStyle/>
                    <a:p>
                      <a:pPr algn="ctr"/>
                      <a:r>
                        <a:rPr lang="pt-BR" sz="1050" dirty="0"/>
                        <a:t> Respostas 2</a:t>
                      </a:r>
                    </a:p>
                  </a:txBody>
                  <a:tcPr/>
                </a:tc>
                <a:extLst>
                  <a:ext uri="{0D108BD9-81ED-4DB2-BD59-A6C34878D82A}">
                    <a16:rowId xmlns:a16="http://schemas.microsoft.com/office/drawing/2014/main" val="2175436312"/>
                  </a:ext>
                </a:extLst>
              </a:tr>
              <a:tr h="547090">
                <a:tc>
                  <a:txBody>
                    <a:bodyPr/>
                    <a:lstStyle/>
                    <a:p>
                      <a:r>
                        <a:rPr lang="pt-BR" sz="1050" b="1" dirty="0"/>
                        <a:t>Nome e sigla oficial (se houver) do serviço público: </a:t>
                      </a:r>
                      <a:endParaRPr lang="pt-BR" sz="1050" dirty="0"/>
                    </a:p>
                  </a:txBody>
                  <a:tcPr/>
                </a:tc>
                <a:tc>
                  <a:txBody>
                    <a:bodyPr/>
                    <a:lstStyle/>
                    <a:p>
                      <a:r>
                        <a:rPr lang="pt-BR" sz="1100" b="0" i="0" kern="1200" dirty="0">
                          <a:solidFill>
                            <a:schemeClr val="dk1"/>
                          </a:solidFill>
                          <a:effectLst/>
                          <a:latin typeface="+mn-lt"/>
                          <a:ea typeface="+mn-ea"/>
                          <a:cs typeface="+mn-cs"/>
                        </a:rPr>
                        <a:t>Proteção Social Especial</a:t>
                      </a:r>
                      <a:endParaRPr lang="pt-BR" sz="1100" dirty="0"/>
                    </a:p>
                  </a:txBody>
                  <a:tcPr/>
                </a:tc>
                <a:tc>
                  <a:txBody>
                    <a:bodyPr/>
                    <a:lstStyle/>
                    <a:p>
                      <a:r>
                        <a:rPr lang="pt-BR" sz="1100" b="0" i="0" kern="1200" dirty="0">
                          <a:solidFill>
                            <a:schemeClr val="dk1"/>
                          </a:solidFill>
                          <a:effectLst/>
                          <a:latin typeface="+mn-lt"/>
                          <a:ea typeface="+mn-ea"/>
                          <a:cs typeface="+mn-cs"/>
                        </a:rPr>
                        <a:t>Programa Nacional de Apoio à Captação de Água de Chuva e Outras Tecnologias Sociais de Acesso à Água</a:t>
                      </a:r>
                      <a:endParaRPr lang="pt-BR" sz="1100" dirty="0"/>
                    </a:p>
                  </a:txBody>
                  <a:tcPr/>
                </a:tc>
                <a:extLst>
                  <a:ext uri="{0D108BD9-81ED-4DB2-BD59-A6C34878D82A}">
                    <a16:rowId xmlns:a16="http://schemas.microsoft.com/office/drawing/2014/main" val="3179066294"/>
                  </a:ext>
                </a:extLst>
              </a:tr>
              <a:tr h="2553087">
                <a:tc>
                  <a:txBody>
                    <a:bodyPr/>
                    <a:lstStyle/>
                    <a:p>
                      <a:r>
                        <a:rPr lang="pt-BR" sz="1050" b="1" dirty="0"/>
                        <a:t>Descreva, de forma breve, o serviço prestado ao seu usuário, identificando a entrega que é feita a ele:</a:t>
                      </a:r>
                      <a:endParaRPr lang="pt-BR" sz="1050" dirty="0"/>
                    </a:p>
                  </a:txBody>
                  <a:tcPr/>
                </a:tc>
                <a:tc>
                  <a:txBody>
                    <a:bodyPr/>
                    <a:lstStyle/>
                    <a:p>
                      <a:r>
                        <a:rPr lang="pt-BR" sz="1100" b="0" i="0" kern="1200" dirty="0">
                          <a:solidFill>
                            <a:schemeClr val="dk1"/>
                          </a:solidFill>
                          <a:effectLst/>
                          <a:latin typeface="+mn-lt"/>
                          <a:ea typeface="+mn-ea"/>
                          <a:cs typeface="+mn-cs"/>
                        </a:rPr>
                        <a:t>Os serviços de Proteção Social Especial destinam-se a famílias e indivíduos cujos direitos tenham sido violados e/ou ameaçados. São serviços que requerem o acompanhamento familiar e individual e maior flexibilidade nas soluções de proteção. Além de orientar e encaminhar os cidadãos para os serviços da assistência social ou demais serviços públicos existentes no município, também são oferecidas informações, orientação jurídica, apoio à família, apoio no acesso à documentação pessoal e estimula a mobilização comunitária. Os serviços de Proteção Social especial têm estreita interface com o sistema de Garantia de Direito exigindo, muitas vezes, uma gestão mais complexa e compartilhada com o Poder Judiciário, Ministério Público e outros órgãos e ações do Executivo.</a:t>
                      </a:r>
                      <a:endParaRPr lang="pt-BR" sz="1100" dirty="0"/>
                    </a:p>
                  </a:txBody>
                  <a:tcPr/>
                </a:tc>
                <a:tc>
                  <a:txBody>
                    <a:bodyPr/>
                    <a:lstStyle/>
                    <a:p>
                      <a:r>
                        <a:rPr lang="pt-BR" sz="1100" b="0" i="0" kern="1200" dirty="0">
                          <a:solidFill>
                            <a:schemeClr val="dk1"/>
                          </a:solidFill>
                          <a:effectLst/>
                          <a:latin typeface="+mn-lt"/>
                          <a:ea typeface="+mn-ea"/>
                          <a:cs typeface="+mn-cs"/>
                        </a:rPr>
                        <a:t>Programa Nacional de Apoio à Captação de Água de Chuva e Outras Tecnologias Sociais de Acesso à Água - Programa Cisternas tem como finalidade promover o acesso à água para o consumo humano e animal e para a produção de alimentos, por meio de implementação de tecnologias sociais, destinado às famílias rurais de baixa renda atingidas pela seca ou falta regular de água.</a:t>
                      </a:r>
                      <a:endParaRPr lang="pt-BR" sz="1100" dirty="0"/>
                    </a:p>
                  </a:txBody>
                  <a:tcPr/>
                </a:tc>
                <a:extLst>
                  <a:ext uri="{0D108BD9-81ED-4DB2-BD59-A6C34878D82A}">
                    <a16:rowId xmlns:a16="http://schemas.microsoft.com/office/drawing/2014/main" val="2282994236"/>
                  </a:ext>
                </a:extLst>
              </a:tr>
              <a:tr h="1089397">
                <a:tc>
                  <a:txBody>
                    <a:bodyPr/>
                    <a:lstStyle/>
                    <a:p>
                      <a:r>
                        <a:rPr lang="pt-BR" sz="1050" b="1" i="0" kern="1200" dirty="0">
                          <a:solidFill>
                            <a:schemeClr val="dk1"/>
                          </a:solidFill>
                          <a:effectLst/>
                          <a:latin typeface="+mn-lt"/>
                          <a:ea typeface="+mn-ea"/>
                          <a:cs typeface="+mn-cs"/>
                        </a:rPr>
                        <a:t>Qual é a ação realizada pelo(a) usuário(a) neste momento de interação?</a:t>
                      </a:r>
                      <a:endParaRPr lang="pt-BR" sz="1050" dirty="0"/>
                    </a:p>
                  </a:txBody>
                  <a:tcPr/>
                </a:tc>
                <a:tc>
                  <a:txBody>
                    <a:bodyPr/>
                    <a:lstStyle/>
                    <a:p>
                      <a:r>
                        <a:rPr lang="pt-BR" sz="1200" b="0" i="0" kern="1200" dirty="0">
                          <a:solidFill>
                            <a:schemeClr val="dk1"/>
                          </a:solidFill>
                          <a:effectLst/>
                          <a:latin typeface="+mn-lt"/>
                          <a:ea typeface="+mn-ea"/>
                          <a:cs typeface="+mn-cs"/>
                        </a:rPr>
                        <a:t>Conversar com a equipe da unidade (CREAS, Centro-Pop e Centros-Dia) para identificação de necessidades e verificação dos encaminhamentos necessários.</a:t>
                      </a:r>
                      <a:endParaRPr lang="pt-BR" sz="1200" dirty="0"/>
                    </a:p>
                  </a:txBody>
                  <a:tcPr/>
                </a:tc>
                <a:tc>
                  <a:txBody>
                    <a:bodyPr/>
                    <a:lstStyle/>
                    <a:p>
                      <a:r>
                        <a:rPr lang="pt-BR" sz="1050" dirty="0"/>
                        <a:t>Mobilização da equipe técnica no região demandante.</a:t>
                      </a:r>
                    </a:p>
                  </a:txBody>
                  <a:tcPr/>
                </a:tc>
                <a:extLst>
                  <a:ext uri="{0D108BD9-81ED-4DB2-BD59-A6C34878D82A}">
                    <a16:rowId xmlns:a16="http://schemas.microsoft.com/office/drawing/2014/main" val="60003671"/>
                  </a:ext>
                </a:extLst>
              </a:tr>
            </a:tbl>
          </a:graphicData>
        </a:graphic>
      </p:graphicFrame>
      <p:pic>
        <p:nvPicPr>
          <p:cNvPr id="2050" name="Picture 2" descr="Imagem relacionada">
            <a:extLst>
              <a:ext uri="{FF2B5EF4-FFF2-40B4-BE49-F238E27FC236}">
                <a16:creationId xmlns:a16="http://schemas.microsoft.com/office/drawing/2014/main" id="{5E956C08-D39B-4567-B323-4F1CCCEF5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94" y="202166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F249662C-8809-4AA9-9F68-85718101C41E}"/>
              </a:ext>
            </a:extLst>
          </p:cNvPr>
          <p:cNvPicPr>
            <a:picLocks noChangeAspect="1"/>
          </p:cNvPicPr>
          <p:nvPr/>
        </p:nvPicPr>
        <p:blipFill>
          <a:blip r:embed="rId3"/>
          <a:stretch>
            <a:fillRect/>
          </a:stretch>
        </p:blipFill>
        <p:spPr>
          <a:xfrm>
            <a:off x="402318" y="4151934"/>
            <a:ext cx="2143125" cy="2143125"/>
          </a:xfrm>
          <a:prstGeom prst="rect">
            <a:avLst/>
          </a:prstGeom>
        </p:spPr>
      </p:pic>
    </p:spTree>
    <p:extLst>
      <p:ext uri="{BB962C8B-B14F-4D97-AF65-F5344CB8AC3E}">
        <p14:creationId xmlns:p14="http://schemas.microsoft.com/office/powerpoint/2010/main" val="103609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267611"/>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556532" y="643467"/>
            <a:ext cx="11210925" cy="744836"/>
          </a:xfrm>
          <a:prstGeom prst="rect">
            <a:avLst/>
          </a:prstGeom>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3200" kern="1200" dirty="0">
                <a:solidFill>
                  <a:schemeClr val="bg1"/>
                </a:solidFill>
                <a:latin typeface="+mj-lt"/>
                <a:ea typeface="+mj-ea"/>
                <a:cs typeface="+mj-cs"/>
              </a:rPr>
              <a:t>Exercício Prático:</a:t>
            </a:r>
          </a:p>
        </p:txBody>
      </p:sp>
      <p:sp>
        <p:nvSpPr>
          <p:cNvPr id="9" name="Shape 165">
            <a:extLst>
              <a:ext uri="{FF2B5EF4-FFF2-40B4-BE49-F238E27FC236}">
                <a16:creationId xmlns:a16="http://schemas.microsoft.com/office/drawing/2014/main" id="{13FE5723-2EA3-443E-AA39-5DF51635A3AC}"/>
              </a:ext>
            </a:extLst>
          </p:cNvPr>
          <p:cNvSpPr txBox="1">
            <a:spLocks/>
          </p:cNvSpPr>
          <p:nvPr/>
        </p:nvSpPr>
        <p:spPr>
          <a:xfrm>
            <a:off x="507999" y="2040055"/>
            <a:ext cx="11259457" cy="462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C7C9F"/>
              </a:buClr>
              <a:buSzPct val="100000"/>
              <a:buFont typeface="Arial" pitchFamily="34" charset="0"/>
              <a:buChar char="»"/>
              <a:defRPr sz="2800" kern="1200">
                <a:solidFill>
                  <a:schemeClr val="tx1"/>
                </a:solidFill>
                <a:latin typeface="Calibri" pitchFamily="34" charset="0"/>
                <a:ea typeface="+mn-ea"/>
                <a:cs typeface="Calibri" pitchFamily="34" charset="0"/>
              </a:defRPr>
            </a:lvl1pPr>
            <a:lvl2pPr marL="685800" indent="-228600" algn="l" defTabSz="914400" rtl="0" eaLnBrk="1" latinLnBrk="0" hangingPunct="1">
              <a:lnSpc>
                <a:spcPct val="90000"/>
              </a:lnSpc>
              <a:spcBef>
                <a:spcPts val="500"/>
              </a:spcBef>
              <a:buClrTx/>
              <a:buFont typeface="Courier New" pitchFamily="49" charset="0"/>
              <a:buChar char="o"/>
              <a:defRPr sz="2400" kern="1200">
                <a:solidFill>
                  <a:schemeClr val="tx1"/>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Tx/>
              <a:buFont typeface="Arial" pitchFamily="34" charset="0"/>
              <a:buChar char="—"/>
              <a:defRPr sz="2000" kern="1200">
                <a:solidFill>
                  <a:schemeClr val="tx1"/>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pt-BR" sz="3600" dirty="0"/>
          </a:p>
        </p:txBody>
      </p:sp>
      <p:sp>
        <p:nvSpPr>
          <p:cNvPr id="3" name="CaixaDeTexto 2">
            <a:extLst>
              <a:ext uri="{FF2B5EF4-FFF2-40B4-BE49-F238E27FC236}">
                <a16:creationId xmlns:a16="http://schemas.microsoft.com/office/drawing/2014/main" id="{8590411A-9C67-445E-8354-6CEE1CDB50C9}"/>
              </a:ext>
            </a:extLst>
          </p:cNvPr>
          <p:cNvSpPr txBox="1"/>
          <p:nvPr/>
        </p:nvSpPr>
        <p:spPr>
          <a:xfrm>
            <a:off x="2421652" y="1716889"/>
            <a:ext cx="9345803" cy="646331"/>
          </a:xfrm>
          <a:prstGeom prst="rect">
            <a:avLst/>
          </a:prstGeom>
          <a:noFill/>
        </p:spPr>
        <p:txBody>
          <a:bodyPr wrap="square" rtlCol="0">
            <a:spAutoFit/>
          </a:bodyPr>
          <a:lstStyle/>
          <a:p>
            <a:r>
              <a:rPr lang="pt-BR" b="1" dirty="0"/>
              <a:t>Descreva o passo a passo </a:t>
            </a:r>
            <a:r>
              <a:rPr lang="pt-BR" b="1" u="sng" dirty="0"/>
              <a:t>do seu usuário</a:t>
            </a:r>
            <a:r>
              <a:rPr lang="pt-BR" b="1" dirty="0"/>
              <a:t> no serviço! </a:t>
            </a:r>
            <a:r>
              <a:rPr lang="pt-BR" dirty="0"/>
              <a:t>As interações são nada mais que cada passo que o usuário dá no seu serviço, o “caminho” que ele precisa seguir. </a:t>
            </a:r>
          </a:p>
        </p:txBody>
      </p:sp>
      <p:pic>
        <p:nvPicPr>
          <p:cNvPr id="6" name="Imagem 5">
            <a:extLst>
              <a:ext uri="{FF2B5EF4-FFF2-40B4-BE49-F238E27FC236}">
                <a16:creationId xmlns:a16="http://schemas.microsoft.com/office/drawing/2014/main" id="{B2B56540-4BCF-4965-81F5-567CB05B1215}"/>
              </a:ext>
            </a:extLst>
          </p:cNvPr>
          <p:cNvPicPr>
            <a:picLocks noChangeAspect="1"/>
          </p:cNvPicPr>
          <p:nvPr/>
        </p:nvPicPr>
        <p:blipFill>
          <a:blip r:embed="rId2"/>
          <a:stretch>
            <a:fillRect/>
          </a:stretch>
        </p:blipFill>
        <p:spPr>
          <a:xfrm>
            <a:off x="323736" y="3785372"/>
            <a:ext cx="1843917" cy="2112214"/>
          </a:xfrm>
          <a:prstGeom prst="rect">
            <a:avLst/>
          </a:prstGeom>
          <a:ln>
            <a:solidFill>
              <a:schemeClr val="bg1"/>
            </a:solidFill>
          </a:ln>
        </p:spPr>
      </p:pic>
      <p:graphicFrame>
        <p:nvGraphicFramePr>
          <p:cNvPr id="12" name="Tabela 11">
            <a:extLst>
              <a:ext uri="{FF2B5EF4-FFF2-40B4-BE49-F238E27FC236}">
                <a16:creationId xmlns:a16="http://schemas.microsoft.com/office/drawing/2014/main" id="{7C44F1A9-02D7-4AB5-B41E-D4D38168E5E4}"/>
              </a:ext>
            </a:extLst>
          </p:cNvPr>
          <p:cNvGraphicFramePr>
            <a:graphicFrameLocks noGrp="1"/>
          </p:cNvGraphicFramePr>
          <p:nvPr>
            <p:extLst>
              <p:ext uri="{D42A27DB-BD31-4B8C-83A1-F6EECF244321}">
                <p14:modId xmlns:p14="http://schemas.microsoft.com/office/powerpoint/2010/main" val="1099561070"/>
              </p:ext>
            </p:extLst>
          </p:nvPr>
        </p:nvGraphicFramePr>
        <p:xfrm>
          <a:off x="2421652" y="2548931"/>
          <a:ext cx="8923170" cy="4018326"/>
        </p:xfrm>
        <a:graphic>
          <a:graphicData uri="http://schemas.openxmlformats.org/drawingml/2006/table">
            <a:tbl>
              <a:tblPr firstRow="1" bandRow="1">
                <a:tableStyleId>{073A0DAA-6AF3-43AB-8588-CEC1D06C72B9}</a:tableStyleId>
              </a:tblPr>
              <a:tblGrid>
                <a:gridCol w="2974390">
                  <a:extLst>
                    <a:ext uri="{9D8B030D-6E8A-4147-A177-3AD203B41FA5}">
                      <a16:colId xmlns:a16="http://schemas.microsoft.com/office/drawing/2014/main" val="1441016369"/>
                    </a:ext>
                  </a:extLst>
                </a:gridCol>
                <a:gridCol w="2974390">
                  <a:extLst>
                    <a:ext uri="{9D8B030D-6E8A-4147-A177-3AD203B41FA5}">
                      <a16:colId xmlns:a16="http://schemas.microsoft.com/office/drawing/2014/main" val="3410099918"/>
                    </a:ext>
                  </a:extLst>
                </a:gridCol>
                <a:gridCol w="2974390">
                  <a:extLst>
                    <a:ext uri="{9D8B030D-6E8A-4147-A177-3AD203B41FA5}">
                      <a16:colId xmlns:a16="http://schemas.microsoft.com/office/drawing/2014/main" val="1308878136"/>
                    </a:ext>
                  </a:extLst>
                </a:gridCol>
              </a:tblGrid>
              <a:tr h="243349">
                <a:tc>
                  <a:txBody>
                    <a:bodyPr/>
                    <a:lstStyle/>
                    <a:p>
                      <a:pPr algn="ctr"/>
                      <a:r>
                        <a:rPr lang="pt-BR" dirty="0"/>
                        <a:t>Perguntas</a:t>
                      </a:r>
                    </a:p>
                  </a:txBody>
                  <a:tcPr/>
                </a:tc>
                <a:tc>
                  <a:txBody>
                    <a:bodyPr/>
                    <a:lstStyle/>
                    <a:p>
                      <a:pPr algn="ctr"/>
                      <a:r>
                        <a:rPr lang="pt-BR" dirty="0"/>
                        <a:t> Respostas 1</a:t>
                      </a:r>
                    </a:p>
                  </a:txBody>
                  <a:tcPr/>
                </a:tc>
                <a:tc>
                  <a:txBody>
                    <a:bodyPr/>
                    <a:lstStyle/>
                    <a:p>
                      <a:pPr algn="ctr"/>
                      <a:r>
                        <a:rPr lang="pt-BR" dirty="0"/>
                        <a:t> Respostas 2</a:t>
                      </a:r>
                    </a:p>
                  </a:txBody>
                  <a:tcPr/>
                </a:tc>
                <a:extLst>
                  <a:ext uri="{0D108BD9-81ED-4DB2-BD59-A6C34878D82A}">
                    <a16:rowId xmlns:a16="http://schemas.microsoft.com/office/drawing/2014/main" val="2175436312"/>
                  </a:ext>
                </a:extLst>
              </a:tr>
              <a:tr h="608372">
                <a:tc>
                  <a:txBody>
                    <a:bodyPr/>
                    <a:lstStyle/>
                    <a:p>
                      <a:r>
                        <a:rPr lang="pt-BR" sz="1400" b="1" dirty="0"/>
                        <a:t>Qual é a ação realizada pelo(a) usuário(a) neste momento de interação?</a:t>
                      </a:r>
                      <a:endParaRPr lang="pt-BR" sz="1400" dirty="0"/>
                    </a:p>
                  </a:txBody>
                  <a:tcPr anchor="ctr"/>
                </a:tc>
                <a:tc>
                  <a:txBody>
                    <a:bodyPr/>
                    <a:lstStyle/>
                    <a:p>
                      <a:pPr algn="ctr"/>
                      <a:r>
                        <a:rPr lang="pt-BR" sz="1400" dirty="0"/>
                        <a:t>Protocolar</a:t>
                      </a:r>
                      <a:r>
                        <a:rPr lang="pt-BR" sz="1400" baseline="0" dirty="0"/>
                        <a:t> documentos</a:t>
                      </a:r>
                      <a:endParaRPr lang="pt-BR" sz="1400" dirty="0"/>
                    </a:p>
                  </a:txBody>
                  <a:tcPr anchor="ctr"/>
                </a:tc>
                <a:tc>
                  <a:txBody>
                    <a:bodyPr/>
                    <a:lstStyle/>
                    <a:p>
                      <a:pPr algn="ctr"/>
                      <a:r>
                        <a:rPr lang="pt-BR" sz="1400" dirty="0"/>
                        <a:t>1 – Entregar</a:t>
                      </a:r>
                      <a:r>
                        <a:rPr lang="pt-BR" sz="1400" baseline="0" dirty="0"/>
                        <a:t> documentos na CVSDA/RDPV/SPF/MNO</a:t>
                      </a:r>
                    </a:p>
                    <a:p>
                      <a:pPr algn="ctr"/>
                      <a:r>
                        <a:rPr lang="pt-BR" sz="1400" baseline="0" dirty="0"/>
                        <a:t>2 – Ligar para o CAU/ATDV da SPF/MNO</a:t>
                      </a:r>
                    </a:p>
                    <a:p>
                      <a:pPr algn="ctr"/>
                      <a:r>
                        <a:rPr lang="pt-BR" sz="1400" baseline="0" dirty="0"/>
                        <a:t>3 - Vistoria</a:t>
                      </a:r>
                      <a:endParaRPr lang="pt-BR" sz="1400" dirty="0"/>
                    </a:p>
                  </a:txBody>
                  <a:tcPr anchor="ctr"/>
                </a:tc>
                <a:extLst>
                  <a:ext uri="{0D108BD9-81ED-4DB2-BD59-A6C34878D82A}">
                    <a16:rowId xmlns:a16="http://schemas.microsoft.com/office/drawing/2014/main" val="3179066294"/>
                  </a:ext>
                </a:extLst>
              </a:tr>
              <a:tr h="1155907">
                <a:tc>
                  <a:txBody>
                    <a:bodyPr/>
                    <a:lstStyle/>
                    <a:p>
                      <a:r>
                        <a:rPr lang="pt-BR" sz="1400" b="1" dirty="0"/>
                        <a:t>Qual é a ação realizada pelo(a) usuário(a) neste momento de interação?</a:t>
                      </a:r>
                      <a:endParaRPr lang="pt-BR" sz="1400" dirty="0"/>
                    </a:p>
                  </a:txBody>
                  <a:tcPr anchor="ctr"/>
                </a:tc>
                <a:tc>
                  <a:txBody>
                    <a:bodyPr/>
                    <a:lstStyle/>
                    <a:p>
                      <a:pPr algn="ctr"/>
                      <a:r>
                        <a:rPr lang="pt-BR" sz="1400" dirty="0"/>
                        <a:t>-</a:t>
                      </a:r>
                    </a:p>
                  </a:txBody>
                  <a:tcPr anchor="ctr"/>
                </a:tc>
                <a:tc>
                  <a:txBody>
                    <a:bodyPr/>
                    <a:lstStyle/>
                    <a:p>
                      <a:pPr algn="ctr"/>
                      <a:r>
                        <a:rPr lang="pt-BR" sz="1400" dirty="0"/>
                        <a:t>-</a:t>
                      </a:r>
                    </a:p>
                  </a:txBody>
                  <a:tcPr anchor="ctr"/>
                </a:tc>
                <a:extLst>
                  <a:ext uri="{0D108BD9-81ED-4DB2-BD59-A6C34878D82A}">
                    <a16:rowId xmlns:a16="http://schemas.microsoft.com/office/drawing/2014/main" val="2282994236"/>
                  </a:ext>
                </a:extLst>
              </a:tr>
              <a:tr h="1338419">
                <a:tc>
                  <a:txBody>
                    <a:bodyPr/>
                    <a:lstStyle/>
                    <a:p>
                      <a:r>
                        <a:rPr lang="pt-BR" sz="1400" b="1" dirty="0"/>
                        <a:t>Qual é a ação realizada pelo(a) usuário(a) neste momento de interação?</a:t>
                      </a:r>
                      <a:endParaRPr lang="pt-BR" sz="1400" dirty="0"/>
                    </a:p>
                  </a:txBody>
                  <a:tcPr anchor="ctr"/>
                </a:tc>
                <a:tc>
                  <a:txBody>
                    <a:bodyPr/>
                    <a:lstStyle/>
                    <a:p>
                      <a:pPr algn="ctr"/>
                      <a:r>
                        <a:rPr lang="pt-BR" sz="1400" dirty="0"/>
                        <a:t>-</a:t>
                      </a:r>
                    </a:p>
                  </a:txBody>
                  <a:tcPr anchor="ctr"/>
                </a:tc>
                <a:tc>
                  <a:txBody>
                    <a:bodyPr/>
                    <a:lstStyle/>
                    <a:p>
                      <a:pPr algn="ctr"/>
                      <a:r>
                        <a:rPr lang="pt-BR" sz="1400" dirty="0"/>
                        <a:t>-</a:t>
                      </a:r>
                    </a:p>
                  </a:txBody>
                  <a:tcPr anchor="ctr"/>
                </a:tc>
                <a:extLst>
                  <a:ext uri="{0D108BD9-81ED-4DB2-BD59-A6C34878D82A}">
                    <a16:rowId xmlns:a16="http://schemas.microsoft.com/office/drawing/2014/main" val="60003671"/>
                  </a:ext>
                </a:extLst>
              </a:tr>
            </a:tbl>
          </a:graphicData>
        </a:graphic>
      </p:graphicFrame>
      <p:pic>
        <p:nvPicPr>
          <p:cNvPr id="13" name="Imagem 12">
            <a:extLst>
              <a:ext uri="{FF2B5EF4-FFF2-40B4-BE49-F238E27FC236}">
                <a16:creationId xmlns:a16="http://schemas.microsoft.com/office/drawing/2014/main" id="{DFAD164D-C6F8-44C8-A6EB-63F2511E9436}"/>
              </a:ext>
            </a:extLst>
          </p:cNvPr>
          <p:cNvPicPr>
            <a:picLocks noChangeAspect="1"/>
          </p:cNvPicPr>
          <p:nvPr/>
        </p:nvPicPr>
        <p:blipFill>
          <a:blip r:embed="rId3"/>
          <a:stretch>
            <a:fillRect/>
          </a:stretch>
        </p:blipFill>
        <p:spPr>
          <a:xfrm>
            <a:off x="451031" y="1839675"/>
            <a:ext cx="1589325" cy="1589325"/>
          </a:xfrm>
          <a:prstGeom prst="rect">
            <a:avLst/>
          </a:prstGeom>
          <a:ln>
            <a:solidFill>
              <a:schemeClr val="bg1"/>
            </a:solidFill>
          </a:ln>
        </p:spPr>
      </p:pic>
    </p:spTree>
    <p:extLst>
      <p:ext uri="{BB962C8B-B14F-4D97-AF65-F5344CB8AC3E}">
        <p14:creationId xmlns:p14="http://schemas.microsoft.com/office/powerpoint/2010/main" val="88481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267611"/>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556532" y="643467"/>
            <a:ext cx="11210925" cy="744836"/>
          </a:xfrm>
          <a:prstGeom prst="rect">
            <a:avLst/>
          </a:prstGeom>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3200" kern="1200" dirty="0">
                <a:solidFill>
                  <a:schemeClr val="bg1"/>
                </a:solidFill>
                <a:latin typeface="+mj-lt"/>
                <a:ea typeface="+mj-ea"/>
                <a:cs typeface="+mj-cs"/>
              </a:rPr>
              <a:t>Exercício Prático:</a:t>
            </a:r>
          </a:p>
        </p:txBody>
      </p:sp>
      <p:sp>
        <p:nvSpPr>
          <p:cNvPr id="9" name="Shape 165">
            <a:extLst>
              <a:ext uri="{FF2B5EF4-FFF2-40B4-BE49-F238E27FC236}">
                <a16:creationId xmlns:a16="http://schemas.microsoft.com/office/drawing/2014/main" id="{13FE5723-2EA3-443E-AA39-5DF51635A3AC}"/>
              </a:ext>
            </a:extLst>
          </p:cNvPr>
          <p:cNvSpPr txBox="1">
            <a:spLocks/>
          </p:cNvSpPr>
          <p:nvPr/>
        </p:nvSpPr>
        <p:spPr>
          <a:xfrm>
            <a:off x="507999" y="2040055"/>
            <a:ext cx="11259457" cy="462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C7C9F"/>
              </a:buClr>
              <a:buSzPct val="100000"/>
              <a:buFont typeface="Arial" pitchFamily="34" charset="0"/>
              <a:buChar char="»"/>
              <a:defRPr sz="2800" kern="1200">
                <a:solidFill>
                  <a:schemeClr val="tx1"/>
                </a:solidFill>
                <a:latin typeface="Calibri" pitchFamily="34" charset="0"/>
                <a:ea typeface="+mn-ea"/>
                <a:cs typeface="Calibri" pitchFamily="34" charset="0"/>
              </a:defRPr>
            </a:lvl1pPr>
            <a:lvl2pPr marL="685800" indent="-228600" algn="l" defTabSz="914400" rtl="0" eaLnBrk="1" latinLnBrk="0" hangingPunct="1">
              <a:lnSpc>
                <a:spcPct val="90000"/>
              </a:lnSpc>
              <a:spcBef>
                <a:spcPts val="500"/>
              </a:spcBef>
              <a:buClrTx/>
              <a:buFont typeface="Courier New" pitchFamily="49" charset="0"/>
              <a:buChar char="o"/>
              <a:defRPr sz="2400" kern="1200">
                <a:solidFill>
                  <a:schemeClr val="tx1"/>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Tx/>
              <a:buFont typeface="Arial" pitchFamily="34" charset="0"/>
              <a:buChar char="—"/>
              <a:defRPr sz="2000" kern="1200">
                <a:solidFill>
                  <a:schemeClr val="tx1"/>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pt-BR" sz="3600" dirty="0"/>
          </a:p>
        </p:txBody>
      </p:sp>
      <p:sp>
        <p:nvSpPr>
          <p:cNvPr id="3" name="CaixaDeTexto 2">
            <a:extLst>
              <a:ext uri="{FF2B5EF4-FFF2-40B4-BE49-F238E27FC236}">
                <a16:creationId xmlns:a16="http://schemas.microsoft.com/office/drawing/2014/main" id="{8590411A-9C67-445E-8354-6CEE1CDB50C9}"/>
              </a:ext>
            </a:extLst>
          </p:cNvPr>
          <p:cNvSpPr txBox="1"/>
          <p:nvPr/>
        </p:nvSpPr>
        <p:spPr>
          <a:xfrm>
            <a:off x="3061069" y="1388303"/>
            <a:ext cx="5561657" cy="369332"/>
          </a:xfrm>
          <a:prstGeom prst="rect">
            <a:avLst/>
          </a:prstGeom>
          <a:noFill/>
        </p:spPr>
        <p:txBody>
          <a:bodyPr wrap="square" rtlCol="0">
            <a:spAutoFit/>
          </a:bodyPr>
          <a:lstStyle/>
          <a:p>
            <a:r>
              <a:rPr lang="pt-BR" b="1" dirty="0"/>
              <a:t>Atenção para os bons exemplos de respostas:</a:t>
            </a:r>
          </a:p>
        </p:txBody>
      </p:sp>
      <p:graphicFrame>
        <p:nvGraphicFramePr>
          <p:cNvPr id="12" name="Tabela 11">
            <a:extLst>
              <a:ext uri="{FF2B5EF4-FFF2-40B4-BE49-F238E27FC236}">
                <a16:creationId xmlns:a16="http://schemas.microsoft.com/office/drawing/2014/main" id="{7C44F1A9-02D7-4AB5-B41E-D4D38168E5E4}"/>
              </a:ext>
            </a:extLst>
          </p:cNvPr>
          <p:cNvGraphicFramePr>
            <a:graphicFrameLocks noGrp="1"/>
          </p:cNvGraphicFramePr>
          <p:nvPr>
            <p:extLst>
              <p:ext uri="{D42A27DB-BD31-4B8C-83A1-F6EECF244321}">
                <p14:modId xmlns:p14="http://schemas.microsoft.com/office/powerpoint/2010/main" val="1625286240"/>
              </p:ext>
            </p:extLst>
          </p:nvPr>
        </p:nvGraphicFramePr>
        <p:xfrm>
          <a:off x="3093089" y="1878327"/>
          <a:ext cx="8288647" cy="4625464"/>
        </p:xfrm>
        <a:graphic>
          <a:graphicData uri="http://schemas.openxmlformats.org/drawingml/2006/table">
            <a:tbl>
              <a:tblPr firstRow="1" bandRow="1">
                <a:tableStyleId>{073A0DAA-6AF3-43AB-8588-CEC1D06C72B9}</a:tableStyleId>
              </a:tblPr>
              <a:tblGrid>
                <a:gridCol w="2172827">
                  <a:extLst>
                    <a:ext uri="{9D8B030D-6E8A-4147-A177-3AD203B41FA5}">
                      <a16:colId xmlns:a16="http://schemas.microsoft.com/office/drawing/2014/main" val="1441016369"/>
                    </a:ext>
                  </a:extLst>
                </a:gridCol>
                <a:gridCol w="3057910">
                  <a:extLst>
                    <a:ext uri="{9D8B030D-6E8A-4147-A177-3AD203B41FA5}">
                      <a16:colId xmlns:a16="http://schemas.microsoft.com/office/drawing/2014/main" val="3410099918"/>
                    </a:ext>
                  </a:extLst>
                </a:gridCol>
                <a:gridCol w="3057910">
                  <a:extLst>
                    <a:ext uri="{9D8B030D-6E8A-4147-A177-3AD203B41FA5}">
                      <a16:colId xmlns:a16="http://schemas.microsoft.com/office/drawing/2014/main" val="1308878136"/>
                    </a:ext>
                  </a:extLst>
                </a:gridCol>
              </a:tblGrid>
              <a:tr h="231461">
                <a:tc>
                  <a:txBody>
                    <a:bodyPr/>
                    <a:lstStyle/>
                    <a:p>
                      <a:pPr algn="ctr"/>
                      <a:r>
                        <a:rPr lang="pt-BR" sz="1050" dirty="0"/>
                        <a:t>Perguntas</a:t>
                      </a:r>
                    </a:p>
                  </a:txBody>
                  <a:tcPr/>
                </a:tc>
                <a:tc>
                  <a:txBody>
                    <a:bodyPr/>
                    <a:lstStyle/>
                    <a:p>
                      <a:pPr algn="ctr"/>
                      <a:r>
                        <a:rPr lang="pt-BR" sz="1050" dirty="0"/>
                        <a:t> Respostas 1</a:t>
                      </a:r>
                    </a:p>
                  </a:txBody>
                  <a:tcPr/>
                </a:tc>
                <a:tc>
                  <a:txBody>
                    <a:bodyPr/>
                    <a:lstStyle/>
                    <a:p>
                      <a:pPr algn="ctr"/>
                      <a:r>
                        <a:rPr lang="pt-BR" sz="1050" dirty="0"/>
                        <a:t> Respostas 2</a:t>
                      </a:r>
                    </a:p>
                  </a:txBody>
                  <a:tcPr/>
                </a:tc>
                <a:extLst>
                  <a:ext uri="{0D108BD9-81ED-4DB2-BD59-A6C34878D82A}">
                    <a16:rowId xmlns:a16="http://schemas.microsoft.com/office/drawing/2014/main" val="2175436312"/>
                  </a:ext>
                </a:extLst>
              </a:tr>
              <a:tr h="547090">
                <a:tc>
                  <a:txBody>
                    <a:bodyPr/>
                    <a:lstStyle/>
                    <a:p>
                      <a:r>
                        <a:rPr lang="pt-BR" sz="1400" b="1" dirty="0"/>
                        <a:t>Qual é a ação realizada pelo(a) usuário(a) neste momento de interação?</a:t>
                      </a:r>
                      <a:endParaRPr lang="pt-BR" sz="1400" dirty="0"/>
                    </a:p>
                  </a:txBody>
                  <a:tcPr anchor="ctr"/>
                </a:tc>
                <a:tc>
                  <a:txBody>
                    <a:bodyPr/>
                    <a:lstStyle/>
                    <a:p>
                      <a:pPr algn="ctr"/>
                      <a:r>
                        <a:rPr lang="pt-BR" sz="1400" dirty="0"/>
                        <a:t>Agendar Atendimento</a:t>
                      </a:r>
                    </a:p>
                  </a:txBody>
                  <a:tcPr anchor="ctr"/>
                </a:tc>
                <a:tc>
                  <a:txBody>
                    <a:bodyPr/>
                    <a:lstStyle/>
                    <a:p>
                      <a:pPr algn="ctr"/>
                      <a:r>
                        <a:rPr lang="pt-BR" sz="1400" dirty="0"/>
                        <a:t>Acessar o site</a:t>
                      </a:r>
                      <a:r>
                        <a:rPr lang="pt-BR" sz="1400" baseline="0" dirty="0"/>
                        <a:t>, na área serviços, clicar em requisição e preencher os dados pedidos.</a:t>
                      </a:r>
                      <a:endParaRPr lang="pt-BR" sz="1400" dirty="0"/>
                    </a:p>
                  </a:txBody>
                  <a:tcPr anchor="ctr"/>
                </a:tc>
                <a:extLst>
                  <a:ext uri="{0D108BD9-81ED-4DB2-BD59-A6C34878D82A}">
                    <a16:rowId xmlns:a16="http://schemas.microsoft.com/office/drawing/2014/main" val="3179066294"/>
                  </a:ext>
                </a:extLst>
              </a:tr>
              <a:tr h="2553087">
                <a:tc>
                  <a:txBody>
                    <a:bodyPr/>
                    <a:lstStyle/>
                    <a:p>
                      <a:r>
                        <a:rPr lang="pt-BR" sz="1400" b="1" dirty="0"/>
                        <a:t>Qual é a ação realizada pelo(a) usuário(a) neste momento de interação?</a:t>
                      </a:r>
                      <a:endParaRPr lang="pt-BR" sz="1400" dirty="0"/>
                    </a:p>
                  </a:txBody>
                  <a:tcPr anchor="ctr"/>
                </a:tc>
                <a:tc>
                  <a:txBody>
                    <a:bodyPr/>
                    <a:lstStyle/>
                    <a:p>
                      <a:pPr algn="ctr"/>
                      <a:r>
                        <a:rPr lang="pt-BR" sz="1400" dirty="0"/>
                        <a:t>Comparecer ao atendimento</a:t>
                      </a:r>
                      <a:r>
                        <a:rPr lang="pt-BR" sz="1400" baseline="0" dirty="0"/>
                        <a:t> agendado, com a documentação requisitada,  para realizar o pedido</a:t>
                      </a:r>
                      <a:endParaRPr lang="pt-BR" sz="1400" dirty="0"/>
                    </a:p>
                  </a:txBody>
                  <a:tcPr anchor="ctr"/>
                </a:tc>
                <a:tc>
                  <a:txBody>
                    <a:bodyPr/>
                    <a:lstStyle/>
                    <a:p>
                      <a:pPr algn="ctr"/>
                      <a:r>
                        <a:rPr lang="pt-BR" sz="1400" dirty="0"/>
                        <a:t>Entrar no site,</a:t>
                      </a:r>
                      <a:r>
                        <a:rPr lang="pt-BR" sz="1400" baseline="0" dirty="0"/>
                        <a:t> no dia previamente divulgado, e verificar o resultado de sua requisição.</a:t>
                      </a:r>
                      <a:endParaRPr lang="pt-BR" sz="1400" dirty="0"/>
                    </a:p>
                  </a:txBody>
                  <a:tcPr anchor="ctr"/>
                </a:tc>
                <a:extLst>
                  <a:ext uri="{0D108BD9-81ED-4DB2-BD59-A6C34878D82A}">
                    <a16:rowId xmlns:a16="http://schemas.microsoft.com/office/drawing/2014/main" val="2282994236"/>
                  </a:ext>
                </a:extLst>
              </a:tr>
              <a:tr h="1089397">
                <a:tc>
                  <a:txBody>
                    <a:bodyPr/>
                    <a:lstStyle/>
                    <a:p>
                      <a:r>
                        <a:rPr lang="pt-BR" sz="1400" b="1" dirty="0"/>
                        <a:t>Qual é a ação realizada pelo(a) usuário(a) neste momento de interação?</a:t>
                      </a:r>
                      <a:endParaRPr lang="pt-BR" sz="1400" dirty="0"/>
                    </a:p>
                  </a:txBody>
                  <a:tcPr anchor="ctr"/>
                </a:tc>
                <a:tc>
                  <a:txBody>
                    <a:bodyPr/>
                    <a:lstStyle/>
                    <a:p>
                      <a:pPr algn="ctr"/>
                      <a:r>
                        <a:rPr lang="pt-BR" sz="1400" dirty="0"/>
                        <a:t>Comparecer, no dia informado</a:t>
                      </a:r>
                      <a:r>
                        <a:rPr lang="pt-BR" sz="1400" baseline="0" dirty="0"/>
                        <a:t> durante o atendimento da fase anterior, na agência do órgão para receber o documento.</a:t>
                      </a:r>
                      <a:endParaRPr lang="pt-BR" sz="1400" dirty="0"/>
                    </a:p>
                  </a:txBody>
                  <a:tcPr anchor="ctr"/>
                </a:tc>
                <a:tc>
                  <a:txBody>
                    <a:bodyPr/>
                    <a:lstStyle/>
                    <a:p>
                      <a:pPr algn="ctr"/>
                      <a:r>
                        <a:rPr lang="pt-BR" sz="1400" dirty="0"/>
                        <a:t>Em caso de aprovação, emitir</a:t>
                      </a:r>
                      <a:r>
                        <a:rPr lang="pt-BR" sz="1400" baseline="0" dirty="0"/>
                        <a:t> e imprimir o documento de comprovação.</a:t>
                      </a:r>
                      <a:endParaRPr lang="pt-BR" sz="1400" dirty="0"/>
                    </a:p>
                  </a:txBody>
                  <a:tcPr anchor="ctr"/>
                </a:tc>
                <a:extLst>
                  <a:ext uri="{0D108BD9-81ED-4DB2-BD59-A6C34878D82A}">
                    <a16:rowId xmlns:a16="http://schemas.microsoft.com/office/drawing/2014/main" val="60003671"/>
                  </a:ext>
                </a:extLst>
              </a:tr>
            </a:tbl>
          </a:graphicData>
        </a:graphic>
      </p:graphicFrame>
      <p:pic>
        <p:nvPicPr>
          <p:cNvPr id="2050" name="Picture 2" descr="Imagem relacionada">
            <a:extLst>
              <a:ext uri="{FF2B5EF4-FFF2-40B4-BE49-F238E27FC236}">
                <a16:creationId xmlns:a16="http://schemas.microsoft.com/office/drawing/2014/main" id="{5E956C08-D39B-4567-B323-4F1CCCEF5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94" y="202166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F249662C-8809-4AA9-9F68-85718101C41E}"/>
              </a:ext>
            </a:extLst>
          </p:cNvPr>
          <p:cNvPicPr>
            <a:picLocks noChangeAspect="1"/>
          </p:cNvPicPr>
          <p:nvPr/>
        </p:nvPicPr>
        <p:blipFill>
          <a:blip r:embed="rId3"/>
          <a:stretch>
            <a:fillRect/>
          </a:stretch>
        </p:blipFill>
        <p:spPr>
          <a:xfrm>
            <a:off x="402318" y="4151934"/>
            <a:ext cx="2143125" cy="2143125"/>
          </a:xfrm>
          <a:prstGeom prst="rect">
            <a:avLst/>
          </a:prstGeom>
        </p:spPr>
      </p:pic>
    </p:spTree>
    <p:extLst>
      <p:ext uri="{BB962C8B-B14F-4D97-AF65-F5344CB8AC3E}">
        <p14:creationId xmlns:p14="http://schemas.microsoft.com/office/powerpoint/2010/main" val="785266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6" y="1011276"/>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556532" y="643467"/>
            <a:ext cx="11210925" cy="744836"/>
          </a:xfrm>
          <a:prstGeom prst="rect">
            <a:avLst/>
          </a:prstGeom>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pt-BR" sz="3200" kern="1200" dirty="0">
                <a:solidFill>
                  <a:schemeClr val="bg1"/>
                </a:solidFill>
                <a:latin typeface="+mj-lt"/>
                <a:ea typeface="+mj-ea"/>
                <a:cs typeface="+mj-cs"/>
              </a:rPr>
              <a:t>Interações: Passos do usuário no caminho do serviço</a:t>
            </a:r>
          </a:p>
        </p:txBody>
      </p:sp>
      <p:sp>
        <p:nvSpPr>
          <p:cNvPr id="9" name="Shape 165">
            <a:extLst>
              <a:ext uri="{FF2B5EF4-FFF2-40B4-BE49-F238E27FC236}">
                <a16:creationId xmlns:a16="http://schemas.microsoft.com/office/drawing/2014/main" id="{13FE5723-2EA3-443E-AA39-5DF51635A3AC}"/>
              </a:ext>
            </a:extLst>
          </p:cNvPr>
          <p:cNvSpPr txBox="1">
            <a:spLocks/>
          </p:cNvSpPr>
          <p:nvPr/>
        </p:nvSpPr>
        <p:spPr>
          <a:xfrm>
            <a:off x="508000" y="1783720"/>
            <a:ext cx="11259457" cy="462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C7C9F"/>
              </a:buClr>
              <a:buSzPct val="100000"/>
              <a:buFont typeface="Arial" pitchFamily="34" charset="0"/>
              <a:buChar char="»"/>
              <a:defRPr sz="2800" kern="1200">
                <a:solidFill>
                  <a:schemeClr val="tx1"/>
                </a:solidFill>
                <a:latin typeface="Calibri" pitchFamily="34" charset="0"/>
                <a:ea typeface="+mn-ea"/>
                <a:cs typeface="Calibri" pitchFamily="34" charset="0"/>
              </a:defRPr>
            </a:lvl1pPr>
            <a:lvl2pPr marL="685800" indent="-228600" algn="l" defTabSz="914400" rtl="0" eaLnBrk="1" latinLnBrk="0" hangingPunct="1">
              <a:lnSpc>
                <a:spcPct val="90000"/>
              </a:lnSpc>
              <a:spcBef>
                <a:spcPts val="500"/>
              </a:spcBef>
              <a:buClrTx/>
              <a:buFont typeface="Courier New" pitchFamily="49" charset="0"/>
              <a:buChar char="o"/>
              <a:defRPr sz="2400" kern="1200">
                <a:solidFill>
                  <a:schemeClr val="tx1"/>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Tx/>
              <a:buFont typeface="Arial" pitchFamily="34" charset="0"/>
              <a:buChar char="—"/>
              <a:defRPr sz="2000" kern="1200">
                <a:solidFill>
                  <a:schemeClr val="tx1"/>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pt-BR" sz="3600" dirty="0"/>
          </a:p>
        </p:txBody>
      </p:sp>
      <p:pic>
        <p:nvPicPr>
          <p:cNvPr id="1028" name="Picture 4" descr="http://www.clicviagem.com.br/public/img/tutorial/computad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127" y="2117321"/>
            <a:ext cx="2176767" cy="1897071"/>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a:spLocks noChangeAspect="1"/>
          </p:cNvSpPr>
          <p:nvPr/>
        </p:nvSpPr>
        <p:spPr>
          <a:xfrm>
            <a:off x="1425147" y="1514800"/>
            <a:ext cx="2446638" cy="646331"/>
          </a:xfrm>
          <a:prstGeom prst="rect">
            <a:avLst/>
          </a:prstGeom>
          <a:noFill/>
        </p:spPr>
        <p:txBody>
          <a:bodyPr wrap="square" rtlCol="0">
            <a:spAutoFit/>
          </a:bodyPr>
          <a:lstStyle/>
          <a:p>
            <a:pPr algn="ctr"/>
            <a:r>
              <a:rPr lang="pt-BR" b="1" dirty="0">
                <a:solidFill>
                  <a:srgbClr val="FF0000"/>
                </a:solidFill>
              </a:rPr>
              <a:t>Interação 1</a:t>
            </a:r>
          </a:p>
          <a:p>
            <a:pPr algn="ctr"/>
            <a:r>
              <a:rPr lang="pt-BR" dirty="0"/>
              <a:t>Agendar atendimento</a:t>
            </a:r>
          </a:p>
        </p:txBody>
      </p:sp>
      <p:sp>
        <p:nvSpPr>
          <p:cNvPr id="18" name="CaixaDeTexto 17"/>
          <p:cNvSpPr txBox="1">
            <a:spLocks noChangeAspect="1"/>
          </p:cNvSpPr>
          <p:nvPr/>
        </p:nvSpPr>
        <p:spPr>
          <a:xfrm>
            <a:off x="4788932" y="1435735"/>
            <a:ext cx="2446638" cy="923330"/>
          </a:xfrm>
          <a:prstGeom prst="rect">
            <a:avLst/>
          </a:prstGeom>
          <a:noFill/>
        </p:spPr>
        <p:txBody>
          <a:bodyPr wrap="square" rtlCol="0">
            <a:spAutoFit/>
          </a:bodyPr>
          <a:lstStyle/>
          <a:p>
            <a:pPr algn="ctr"/>
            <a:r>
              <a:rPr lang="pt-BR" b="1" dirty="0">
                <a:solidFill>
                  <a:srgbClr val="FF0000"/>
                </a:solidFill>
              </a:rPr>
              <a:t>Interação 2</a:t>
            </a:r>
          </a:p>
          <a:p>
            <a:pPr algn="ctr"/>
            <a:r>
              <a:rPr lang="pt-BR" dirty="0"/>
              <a:t>Ir ao atendimento e realizar o pedido</a:t>
            </a:r>
          </a:p>
        </p:txBody>
      </p:sp>
      <p:pic>
        <p:nvPicPr>
          <p:cNvPr id="1030" name="Picture 6" descr="http://www.lifepremiumseguros.com.br/webshared/lifepremiumseguros.com.br/paginacarro/55f9d7b3d9aa8-bonecos-apertando-as-ma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702" y="2363910"/>
            <a:ext cx="1824694" cy="14405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rianca.mppr.mp.br/arquivos/Image/noticias/fotos_2014/pesquisa_bone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4315" y="3089116"/>
            <a:ext cx="1097435" cy="728181"/>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p:cNvSpPr txBox="1">
            <a:spLocks noChangeAspect="1"/>
          </p:cNvSpPr>
          <p:nvPr/>
        </p:nvSpPr>
        <p:spPr>
          <a:xfrm>
            <a:off x="8513058" y="1574234"/>
            <a:ext cx="2446638" cy="646331"/>
          </a:xfrm>
          <a:prstGeom prst="rect">
            <a:avLst/>
          </a:prstGeom>
          <a:noFill/>
        </p:spPr>
        <p:txBody>
          <a:bodyPr wrap="square" rtlCol="0">
            <a:spAutoFit/>
          </a:bodyPr>
          <a:lstStyle/>
          <a:p>
            <a:pPr algn="ctr"/>
            <a:r>
              <a:rPr lang="pt-BR" b="1" dirty="0">
                <a:solidFill>
                  <a:srgbClr val="FF0000"/>
                </a:solidFill>
              </a:rPr>
              <a:t>Interação 3</a:t>
            </a:r>
          </a:p>
          <a:p>
            <a:pPr algn="ctr"/>
            <a:r>
              <a:rPr lang="pt-BR" dirty="0"/>
              <a:t>Verificar resultado</a:t>
            </a:r>
          </a:p>
        </p:txBody>
      </p:sp>
      <p:sp>
        <p:nvSpPr>
          <p:cNvPr id="8" name="Seta para a direita 7"/>
          <p:cNvSpPr>
            <a:spLocks noChangeAspect="1"/>
          </p:cNvSpPr>
          <p:nvPr/>
        </p:nvSpPr>
        <p:spPr>
          <a:xfrm>
            <a:off x="3904209" y="2904935"/>
            <a:ext cx="698386" cy="42836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Seta para a direita 23"/>
          <p:cNvSpPr>
            <a:spLocks noChangeAspect="1"/>
          </p:cNvSpPr>
          <p:nvPr/>
        </p:nvSpPr>
        <p:spPr>
          <a:xfrm>
            <a:off x="7640075" y="2940917"/>
            <a:ext cx="698386" cy="42836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34" name="Picture 10" descr="http://2.bp.blogspot.com/-OuaZgGgWMoE/UzqnVQe0f6I/AAAAAAAACMc/eem3bD5OR8k/w1200-h630-p-k-no-nu/boneco-lendo-jornal1.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18868" r="14249"/>
          <a:stretch/>
        </p:blipFill>
        <p:spPr bwMode="auto">
          <a:xfrm>
            <a:off x="8802753" y="2460935"/>
            <a:ext cx="1528944" cy="1196341"/>
          </a:xfrm>
          <a:prstGeom prst="rect">
            <a:avLst/>
          </a:prstGeom>
          <a:noFill/>
          <a:extLst>
            <a:ext uri="{909E8E84-426E-40DD-AFC4-6F175D3DCCD1}">
              <a14:hiddenFill xmlns:a14="http://schemas.microsoft.com/office/drawing/2010/main">
                <a:solidFill>
                  <a:srgbClr val="FFFFFF"/>
                </a:solidFill>
              </a14:hiddenFill>
            </a:ext>
          </a:extLst>
        </p:spPr>
      </p:pic>
      <p:sp>
        <p:nvSpPr>
          <p:cNvPr id="26" name="Seta para a direita 25"/>
          <p:cNvSpPr>
            <a:spLocks noChangeAspect="1"/>
          </p:cNvSpPr>
          <p:nvPr/>
        </p:nvSpPr>
        <p:spPr>
          <a:xfrm rot="9076160">
            <a:off x="7953279" y="3906188"/>
            <a:ext cx="698386" cy="42836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4938675" y="4147591"/>
            <a:ext cx="2446638" cy="646331"/>
          </a:xfrm>
          <a:prstGeom prst="rect">
            <a:avLst/>
          </a:prstGeom>
          <a:noFill/>
        </p:spPr>
        <p:txBody>
          <a:bodyPr wrap="square" rtlCol="0">
            <a:spAutoFit/>
          </a:bodyPr>
          <a:lstStyle/>
          <a:p>
            <a:pPr algn="ctr"/>
            <a:r>
              <a:rPr lang="pt-BR" b="1" dirty="0">
                <a:solidFill>
                  <a:srgbClr val="FF0000"/>
                </a:solidFill>
              </a:rPr>
              <a:t>Interação 4</a:t>
            </a:r>
          </a:p>
          <a:p>
            <a:pPr algn="ctr"/>
            <a:r>
              <a:rPr lang="pt-BR" dirty="0"/>
              <a:t>Receber certidão</a:t>
            </a:r>
          </a:p>
        </p:txBody>
      </p:sp>
      <p:pic>
        <p:nvPicPr>
          <p:cNvPr id="1036" name="Picture 12" descr="https://funchalnoticias.files.wordpress.com/2016/02/boneco-certo.jpg?w=7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2903" y="4820774"/>
            <a:ext cx="1938696" cy="1932638"/>
          </a:xfrm>
          <a:prstGeom prst="rect">
            <a:avLst/>
          </a:prstGeom>
          <a:noFill/>
          <a:extLst>
            <a:ext uri="{909E8E84-426E-40DD-AFC4-6F175D3DCCD1}">
              <a14:hiddenFill xmlns:a14="http://schemas.microsoft.com/office/drawing/2010/main">
                <a:solidFill>
                  <a:srgbClr val="FFFFFF"/>
                </a:solidFill>
              </a14:hiddenFill>
            </a:ext>
          </a:extLst>
        </p:spPr>
      </p:pic>
      <p:sp>
        <p:nvSpPr>
          <p:cNvPr id="33" name="CaixaDeTexto 32"/>
          <p:cNvSpPr txBox="1">
            <a:spLocks noChangeAspect="1"/>
          </p:cNvSpPr>
          <p:nvPr/>
        </p:nvSpPr>
        <p:spPr>
          <a:xfrm>
            <a:off x="2385345" y="2060719"/>
            <a:ext cx="2446638" cy="369332"/>
          </a:xfrm>
          <a:prstGeom prst="rect">
            <a:avLst/>
          </a:prstGeom>
          <a:noFill/>
        </p:spPr>
        <p:txBody>
          <a:bodyPr wrap="square" rtlCol="0">
            <a:spAutoFit/>
          </a:bodyPr>
          <a:lstStyle/>
          <a:p>
            <a:pPr algn="ctr"/>
            <a:r>
              <a:rPr lang="pt-BR" b="1" dirty="0">
                <a:solidFill>
                  <a:schemeClr val="accent5">
                    <a:lumMod val="75000"/>
                  </a:schemeClr>
                </a:solidFill>
              </a:rPr>
              <a:t>“1º passo”</a:t>
            </a:r>
            <a:endParaRPr lang="pt-BR" dirty="0">
              <a:solidFill>
                <a:schemeClr val="accent5">
                  <a:lumMod val="75000"/>
                </a:schemeClr>
              </a:solidFill>
            </a:endParaRPr>
          </a:p>
        </p:txBody>
      </p:sp>
      <p:sp>
        <p:nvSpPr>
          <p:cNvPr id="34" name="CaixaDeTexto 33"/>
          <p:cNvSpPr txBox="1">
            <a:spLocks noChangeAspect="1"/>
          </p:cNvSpPr>
          <p:nvPr/>
        </p:nvSpPr>
        <p:spPr>
          <a:xfrm>
            <a:off x="6078431" y="2255469"/>
            <a:ext cx="2446638" cy="369332"/>
          </a:xfrm>
          <a:prstGeom prst="rect">
            <a:avLst/>
          </a:prstGeom>
          <a:noFill/>
        </p:spPr>
        <p:txBody>
          <a:bodyPr wrap="square" rtlCol="0">
            <a:spAutoFit/>
          </a:bodyPr>
          <a:lstStyle/>
          <a:p>
            <a:pPr algn="ctr"/>
            <a:r>
              <a:rPr lang="pt-BR" b="1" dirty="0">
                <a:solidFill>
                  <a:schemeClr val="accent5">
                    <a:lumMod val="75000"/>
                  </a:schemeClr>
                </a:solidFill>
              </a:rPr>
              <a:t>“2º passo”</a:t>
            </a:r>
            <a:endParaRPr lang="pt-BR" dirty="0">
              <a:solidFill>
                <a:schemeClr val="accent5">
                  <a:lumMod val="75000"/>
                </a:schemeClr>
              </a:solidFill>
            </a:endParaRPr>
          </a:p>
        </p:txBody>
      </p:sp>
      <p:sp>
        <p:nvSpPr>
          <p:cNvPr id="35" name="CaixaDeTexto 34"/>
          <p:cNvSpPr txBox="1">
            <a:spLocks noChangeAspect="1"/>
          </p:cNvSpPr>
          <p:nvPr/>
        </p:nvSpPr>
        <p:spPr>
          <a:xfrm>
            <a:off x="9533091" y="2141809"/>
            <a:ext cx="2446638" cy="369332"/>
          </a:xfrm>
          <a:prstGeom prst="rect">
            <a:avLst/>
          </a:prstGeom>
          <a:noFill/>
        </p:spPr>
        <p:txBody>
          <a:bodyPr wrap="square" rtlCol="0">
            <a:spAutoFit/>
          </a:bodyPr>
          <a:lstStyle/>
          <a:p>
            <a:pPr algn="ctr"/>
            <a:r>
              <a:rPr lang="pt-BR" b="1" dirty="0">
                <a:solidFill>
                  <a:schemeClr val="accent5">
                    <a:lumMod val="75000"/>
                  </a:schemeClr>
                </a:solidFill>
              </a:rPr>
              <a:t>“3º passo”</a:t>
            </a:r>
            <a:endParaRPr lang="pt-BR" dirty="0">
              <a:solidFill>
                <a:schemeClr val="accent5">
                  <a:lumMod val="75000"/>
                </a:schemeClr>
              </a:solidFill>
            </a:endParaRPr>
          </a:p>
        </p:txBody>
      </p:sp>
      <p:sp>
        <p:nvSpPr>
          <p:cNvPr id="36" name="CaixaDeTexto 35"/>
          <p:cNvSpPr txBox="1">
            <a:spLocks noChangeAspect="1"/>
          </p:cNvSpPr>
          <p:nvPr/>
        </p:nvSpPr>
        <p:spPr>
          <a:xfrm>
            <a:off x="6012251" y="4686793"/>
            <a:ext cx="2446638" cy="369332"/>
          </a:xfrm>
          <a:prstGeom prst="rect">
            <a:avLst/>
          </a:prstGeom>
          <a:noFill/>
        </p:spPr>
        <p:txBody>
          <a:bodyPr wrap="square" rtlCol="0">
            <a:spAutoFit/>
          </a:bodyPr>
          <a:lstStyle/>
          <a:p>
            <a:pPr algn="ctr"/>
            <a:r>
              <a:rPr lang="pt-BR" b="1" dirty="0">
                <a:solidFill>
                  <a:schemeClr val="accent5">
                    <a:lumMod val="75000"/>
                  </a:schemeClr>
                </a:solidFill>
              </a:rPr>
              <a:t>“4º passo”</a:t>
            </a:r>
            <a:endParaRPr lang="pt-BR" dirty="0">
              <a:solidFill>
                <a:schemeClr val="accent5">
                  <a:lumMod val="75000"/>
                </a:schemeClr>
              </a:solidFill>
            </a:endParaRPr>
          </a:p>
        </p:txBody>
      </p:sp>
    </p:spTree>
    <p:extLst>
      <p:ext uri="{BB962C8B-B14F-4D97-AF65-F5344CB8AC3E}">
        <p14:creationId xmlns:p14="http://schemas.microsoft.com/office/powerpoint/2010/main" val="81194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339702"/>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2600" dirty="0">
                <a:solidFill>
                  <a:schemeClr val="bg1"/>
                </a:solidFill>
                <a:latin typeface="+mj-lt"/>
                <a:ea typeface="+mj-ea"/>
                <a:cs typeface="+mj-cs"/>
              </a:rPr>
              <a:t>Conhecendo o Questionário</a:t>
            </a:r>
            <a:endParaRPr lang="en-US" sz="2600" kern="1200" dirty="0">
              <a:solidFill>
                <a:schemeClr val="bg1"/>
              </a:solidFill>
              <a:latin typeface="+mj-lt"/>
              <a:ea typeface="+mj-ea"/>
              <a:cs typeface="+mj-cs"/>
            </a:endParaRPr>
          </a:p>
        </p:txBody>
      </p:sp>
      <p:pic>
        <p:nvPicPr>
          <p:cNvPr id="8" name="Imagem 7">
            <a:extLst>
              <a:ext uri="{FF2B5EF4-FFF2-40B4-BE49-F238E27FC236}">
                <a16:creationId xmlns:a16="http://schemas.microsoft.com/office/drawing/2014/main" id="{52780096-108D-485A-B0BF-691ACFE79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498" y="814699"/>
            <a:ext cx="8123274" cy="5228601"/>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0292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46" name="Rectangle 4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07DD338F-B0A3-4A09-83C7-4EF060F96768}"/>
              </a:ext>
            </a:extLst>
          </p:cNvPr>
          <p:cNvPicPr>
            <a:picLocks noChangeAspect="1"/>
          </p:cNvPicPr>
          <p:nvPr/>
        </p:nvPicPr>
        <p:blipFill>
          <a:blip r:embed="rId2"/>
          <a:stretch>
            <a:fillRect/>
          </a:stretch>
        </p:blipFill>
        <p:spPr>
          <a:xfrm>
            <a:off x="3795824" y="648586"/>
            <a:ext cx="7962604" cy="5390707"/>
          </a:xfrm>
          <a:prstGeom prst="rect">
            <a:avLst/>
          </a:prstGeom>
          <a:ln>
            <a:solidFill>
              <a:schemeClr val="tx1">
                <a:lumMod val="65000"/>
                <a:lumOff val="35000"/>
              </a:schemeClr>
            </a:solidFill>
          </a:ln>
          <a:effectLst>
            <a:outerShdw blurRad="50800" dist="38100" dir="5400000" algn="t" rotWithShape="0">
              <a:prstClr val="black">
                <a:alpha val="40000"/>
              </a:prstClr>
            </a:outerShdw>
          </a:effectLst>
        </p:spPr>
      </p:pic>
      <p:sp>
        <p:nvSpPr>
          <p:cNvPr id="2" name="CaixaDeTexto 1">
            <a:extLst>
              <a:ext uri="{FF2B5EF4-FFF2-40B4-BE49-F238E27FC236}">
                <a16:creationId xmlns:a16="http://schemas.microsoft.com/office/drawing/2014/main" id="{C80C3CEE-BEB9-46E0-9207-34DDA3DFB3BC}"/>
              </a:ext>
            </a:extLst>
          </p:cNvPr>
          <p:cNvSpPr txBox="1"/>
          <p:nvPr/>
        </p:nvSpPr>
        <p:spPr>
          <a:xfrm>
            <a:off x="5006075" y="1339702"/>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2600" kern="1200" dirty="0" err="1">
                <a:solidFill>
                  <a:schemeClr val="bg1"/>
                </a:solidFill>
                <a:latin typeface="+mj-lt"/>
                <a:ea typeface="+mj-ea"/>
                <a:cs typeface="+mj-cs"/>
              </a:rPr>
              <a:t>Conhecendo</a:t>
            </a:r>
            <a:r>
              <a:rPr lang="en-US" sz="2600" kern="1200" dirty="0">
                <a:solidFill>
                  <a:schemeClr val="bg1"/>
                </a:solidFill>
                <a:latin typeface="+mj-lt"/>
                <a:ea typeface="+mj-ea"/>
                <a:cs typeface="+mj-cs"/>
              </a:rPr>
              <a:t> o Questionário</a:t>
            </a:r>
          </a:p>
        </p:txBody>
      </p:sp>
    </p:spTree>
    <p:extLst>
      <p:ext uri="{BB962C8B-B14F-4D97-AF65-F5344CB8AC3E}">
        <p14:creationId xmlns:p14="http://schemas.microsoft.com/office/powerpoint/2010/main" val="15227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53" name="Rectangle 5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a:extLst>
              <a:ext uri="{FF2B5EF4-FFF2-40B4-BE49-F238E27FC236}">
                <a16:creationId xmlns:a16="http://schemas.microsoft.com/office/drawing/2014/main" id="{6FB586C7-AA60-4077-8B5B-E7DE7F523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130" y="818707"/>
            <a:ext cx="8176437" cy="5465136"/>
          </a:xfrm>
          <a:prstGeom prst="rect">
            <a:avLst/>
          </a:prstGeom>
        </p:spPr>
      </p:pic>
      <p:sp>
        <p:nvSpPr>
          <p:cNvPr id="2" name="CaixaDeTexto 1">
            <a:extLst>
              <a:ext uri="{FF2B5EF4-FFF2-40B4-BE49-F238E27FC236}">
                <a16:creationId xmlns:a16="http://schemas.microsoft.com/office/drawing/2014/main" id="{C80C3CEE-BEB9-46E0-9207-34DDA3DFB3BC}"/>
              </a:ext>
            </a:extLst>
          </p:cNvPr>
          <p:cNvSpPr txBox="1"/>
          <p:nvPr/>
        </p:nvSpPr>
        <p:spPr>
          <a:xfrm>
            <a:off x="5006075" y="1339702"/>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2600" kern="1200" dirty="0" err="1">
                <a:solidFill>
                  <a:schemeClr val="bg1"/>
                </a:solidFill>
                <a:latin typeface="+mj-lt"/>
                <a:ea typeface="+mj-ea"/>
                <a:cs typeface="+mj-cs"/>
              </a:rPr>
              <a:t>Conhecendo</a:t>
            </a:r>
            <a:r>
              <a:rPr lang="en-US" sz="2600" kern="1200" dirty="0">
                <a:solidFill>
                  <a:schemeClr val="bg1"/>
                </a:solidFill>
                <a:latin typeface="+mj-lt"/>
                <a:ea typeface="+mj-ea"/>
                <a:cs typeface="+mj-cs"/>
              </a:rPr>
              <a:t> o Questionário</a:t>
            </a:r>
          </a:p>
        </p:txBody>
      </p:sp>
    </p:spTree>
    <p:extLst>
      <p:ext uri="{BB962C8B-B14F-4D97-AF65-F5344CB8AC3E}">
        <p14:creationId xmlns:p14="http://schemas.microsoft.com/office/powerpoint/2010/main" val="384630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339702"/>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556532" y="643467"/>
            <a:ext cx="11210925" cy="744836"/>
          </a:xfrm>
          <a:prstGeom prst="rect">
            <a:avLst/>
          </a:prstGeom>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3200" dirty="0">
                <a:solidFill>
                  <a:schemeClr val="bg1"/>
                </a:solidFill>
                <a:latin typeface="+mj-lt"/>
                <a:ea typeface="+mj-ea"/>
                <a:cs typeface="+mj-cs"/>
              </a:rPr>
              <a:t>Perguntas norteadoras para melhorar a descrição do Serviço</a:t>
            </a:r>
            <a:endParaRPr lang="en-US" sz="3200" kern="1200" dirty="0">
              <a:solidFill>
                <a:schemeClr val="bg1"/>
              </a:solidFill>
              <a:latin typeface="+mj-lt"/>
              <a:ea typeface="+mj-ea"/>
              <a:cs typeface="+mj-cs"/>
            </a:endParaRPr>
          </a:p>
        </p:txBody>
      </p:sp>
      <p:sp>
        <p:nvSpPr>
          <p:cNvPr id="9" name="Shape 165">
            <a:extLst>
              <a:ext uri="{FF2B5EF4-FFF2-40B4-BE49-F238E27FC236}">
                <a16:creationId xmlns:a16="http://schemas.microsoft.com/office/drawing/2014/main" id="{13FE5723-2EA3-443E-AA39-5DF51635A3AC}"/>
              </a:ext>
            </a:extLst>
          </p:cNvPr>
          <p:cNvSpPr txBox="1">
            <a:spLocks/>
          </p:cNvSpPr>
          <p:nvPr/>
        </p:nvSpPr>
        <p:spPr>
          <a:xfrm>
            <a:off x="508000" y="1809872"/>
            <a:ext cx="11259457" cy="462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C7C9F"/>
              </a:buClr>
              <a:buSzPct val="100000"/>
              <a:buFont typeface="Arial" pitchFamily="34" charset="0"/>
              <a:buChar char="»"/>
              <a:defRPr sz="2800" kern="1200">
                <a:solidFill>
                  <a:schemeClr val="tx1"/>
                </a:solidFill>
                <a:latin typeface="Calibri" pitchFamily="34" charset="0"/>
                <a:ea typeface="+mn-ea"/>
                <a:cs typeface="Calibri" pitchFamily="34" charset="0"/>
              </a:defRPr>
            </a:lvl1pPr>
            <a:lvl2pPr marL="685800" indent="-228600" algn="l" defTabSz="914400" rtl="0" eaLnBrk="1" latinLnBrk="0" hangingPunct="1">
              <a:lnSpc>
                <a:spcPct val="90000"/>
              </a:lnSpc>
              <a:spcBef>
                <a:spcPts val="500"/>
              </a:spcBef>
              <a:buClrTx/>
              <a:buFont typeface="Courier New" pitchFamily="49" charset="0"/>
              <a:buChar char="o"/>
              <a:defRPr sz="2400" kern="1200">
                <a:solidFill>
                  <a:schemeClr val="tx1"/>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Tx/>
              <a:buFont typeface="Arial" pitchFamily="34" charset="0"/>
              <a:buChar char="—"/>
              <a:defRPr sz="2000" kern="1200">
                <a:solidFill>
                  <a:schemeClr val="tx1"/>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pt-BR" b="1" dirty="0"/>
              <a:t>Qual a finalidade da entrega do produto ou benefício? </a:t>
            </a:r>
            <a:r>
              <a:rPr lang="pt-BR" dirty="0"/>
              <a:t>(</a:t>
            </a:r>
            <a:r>
              <a:rPr lang="pt-BR" dirty="0" err="1"/>
              <a:t>Ex</a:t>
            </a:r>
            <a:r>
              <a:rPr lang="pt-BR" dirty="0"/>
              <a:t>: Erradicação da pobreza, capacitação de servidores)</a:t>
            </a:r>
          </a:p>
          <a:p>
            <a:pPr marL="0" indent="0" fontAlgn="auto">
              <a:spcAft>
                <a:spcPts val="0"/>
              </a:spcAft>
              <a:buNone/>
            </a:pPr>
            <a:endParaRPr lang="pt-BR" dirty="0"/>
          </a:p>
          <a:p>
            <a:pPr fontAlgn="auto">
              <a:spcAft>
                <a:spcPts val="0"/>
              </a:spcAft>
            </a:pPr>
            <a:r>
              <a:rPr lang="pt-BR" b="1" dirty="0"/>
              <a:t>A quem é feita a entrega desse produto ou benefício? </a:t>
            </a:r>
            <a:r>
              <a:rPr lang="pt-BR" dirty="0"/>
              <a:t>(</a:t>
            </a:r>
            <a:r>
              <a:rPr lang="pt-BR" dirty="0" err="1"/>
              <a:t>Ex</a:t>
            </a:r>
            <a:r>
              <a:rPr lang="pt-BR" dirty="0"/>
              <a:t>: prefeituras municipais, cidadãos, gestores públicos)</a:t>
            </a:r>
          </a:p>
          <a:p>
            <a:pPr fontAlgn="auto">
              <a:spcAft>
                <a:spcPts val="0"/>
              </a:spcAft>
            </a:pPr>
            <a:endParaRPr lang="pt-BR" dirty="0"/>
          </a:p>
          <a:p>
            <a:pPr fontAlgn="auto">
              <a:spcAft>
                <a:spcPts val="0"/>
              </a:spcAft>
            </a:pPr>
            <a:r>
              <a:rPr lang="pt-BR" b="1" dirty="0"/>
              <a:t>De que maneira o órgão da Administração Indireta atende o demandante do serviço? </a:t>
            </a:r>
            <a:r>
              <a:rPr lang="pt-BR" dirty="0"/>
              <a:t>(transferência de recursos, financiamento, capacitação profissional, etc.)</a:t>
            </a:r>
          </a:p>
          <a:p>
            <a:pPr marL="0" indent="0" fontAlgn="auto">
              <a:spcAft>
                <a:spcPts val="0"/>
              </a:spcAft>
              <a:buNone/>
            </a:pPr>
            <a:endParaRPr lang="pt-BR" sz="3600" dirty="0"/>
          </a:p>
        </p:txBody>
      </p:sp>
    </p:spTree>
    <p:extLst>
      <p:ext uri="{BB962C8B-B14F-4D97-AF65-F5344CB8AC3E}">
        <p14:creationId xmlns:p14="http://schemas.microsoft.com/office/powerpoint/2010/main" val="52931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Imagem 12">
            <a:extLst>
              <a:ext uri="{FF2B5EF4-FFF2-40B4-BE49-F238E27FC236}">
                <a16:creationId xmlns:a16="http://schemas.microsoft.com/office/drawing/2014/main" id="{BB1E36B1-CA53-4067-A218-DF2F70531BC1}"/>
              </a:ext>
            </a:extLst>
          </p:cNvPr>
          <p:cNvPicPr>
            <a:picLocks noChangeAspect="1"/>
          </p:cNvPicPr>
          <p:nvPr/>
        </p:nvPicPr>
        <p:blipFill>
          <a:blip r:embed="rId2"/>
          <a:stretch>
            <a:fillRect/>
          </a:stretch>
        </p:blipFill>
        <p:spPr>
          <a:xfrm>
            <a:off x="4849020" y="750640"/>
            <a:ext cx="3437285" cy="2706862"/>
          </a:xfrm>
          <a:prstGeom prst="rect">
            <a:avLst/>
          </a:prstGeom>
          <a:ln>
            <a:solidFill>
              <a:schemeClr val="tx1"/>
            </a:solidFill>
          </a:ln>
        </p:spPr>
      </p:pic>
      <p:sp>
        <p:nvSpPr>
          <p:cNvPr id="15"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674237" y="914400"/>
            <a:ext cx="3657600" cy="2887579"/>
          </a:xfrm>
          <a:prstGeom prst="rect">
            <a:avLst/>
          </a:prstGeom>
        </p:spPr>
        <p:txBody>
          <a:bodyPr vert="horz" lIns="91440" tIns="45720" rIns="91440" bIns="45720" rtlCol="0" anchor="b">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4800" kern="1200" dirty="0">
                <a:solidFill>
                  <a:schemeClr val="bg1"/>
                </a:solidFill>
                <a:latin typeface="+mj-lt"/>
                <a:ea typeface="+mj-ea"/>
                <a:cs typeface="+mj-cs"/>
              </a:rPr>
              <a:t>O que são Serviços Públicos de Atendimento?</a:t>
            </a:r>
          </a:p>
        </p:txBody>
      </p:sp>
      <p:pic>
        <p:nvPicPr>
          <p:cNvPr id="1042" name="Picture 18" descr="Imagem relacionada">
            <a:extLst>
              <a:ext uri="{FF2B5EF4-FFF2-40B4-BE49-F238E27FC236}">
                <a16:creationId xmlns:a16="http://schemas.microsoft.com/office/drawing/2014/main" id="{63A174A6-79CA-41C0-8B0B-E54F318ED9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8576" y="788797"/>
            <a:ext cx="3381153" cy="26687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6" name="CaixaDeTexto 25">
            <a:extLst>
              <a:ext uri="{FF2B5EF4-FFF2-40B4-BE49-F238E27FC236}">
                <a16:creationId xmlns:a16="http://schemas.microsoft.com/office/drawing/2014/main" id="{76394171-2FF3-4469-8CE1-9C330597BECB}"/>
              </a:ext>
            </a:extLst>
          </p:cNvPr>
          <p:cNvSpPr txBox="1"/>
          <p:nvPr/>
        </p:nvSpPr>
        <p:spPr>
          <a:xfrm rot="10800000" flipH="1" flipV="1">
            <a:off x="8548576" y="4280685"/>
            <a:ext cx="3381153" cy="1200329"/>
          </a:xfrm>
          <a:prstGeom prst="rect">
            <a:avLst/>
          </a:prstGeom>
          <a:noFill/>
          <a:ln>
            <a:solidFill>
              <a:schemeClr val="tx1"/>
            </a:solidFill>
          </a:ln>
        </p:spPr>
        <p:txBody>
          <a:bodyPr wrap="square" rtlCol="0">
            <a:spAutoFit/>
          </a:bodyPr>
          <a:lstStyle/>
          <a:p>
            <a:r>
              <a:rPr lang="pt-BR" sz="2400" dirty="0"/>
              <a:t>Conceito do Decreto Nº 8.936 e o utilizado na pesquisa </a:t>
            </a:r>
          </a:p>
        </p:txBody>
      </p:sp>
      <p:pic>
        <p:nvPicPr>
          <p:cNvPr id="35" name="Picture 20" descr="Imagem relacionada">
            <a:extLst>
              <a:ext uri="{FF2B5EF4-FFF2-40B4-BE49-F238E27FC236}">
                <a16:creationId xmlns:a16="http://schemas.microsoft.com/office/drawing/2014/main" id="{53AA6646-C0AB-4626-ACBE-2E5A9E9395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29" t="-1180" r="23809" b="-1"/>
          <a:stretch/>
        </p:blipFill>
        <p:spPr bwMode="auto">
          <a:xfrm>
            <a:off x="4927547" y="3918422"/>
            <a:ext cx="3280230" cy="24786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31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339702"/>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556532" y="643467"/>
            <a:ext cx="11210925" cy="744836"/>
          </a:xfrm>
          <a:prstGeom prst="rect">
            <a:avLst/>
          </a:prstGeom>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3200" dirty="0">
                <a:solidFill>
                  <a:schemeClr val="bg1"/>
                </a:solidFill>
                <a:latin typeface="+mj-lt"/>
                <a:ea typeface="+mj-ea"/>
                <a:cs typeface="+mj-cs"/>
              </a:rPr>
              <a:t>Pós envio dos questionários:</a:t>
            </a:r>
            <a:endParaRPr lang="en-US" sz="3200" kern="1200" dirty="0">
              <a:solidFill>
                <a:schemeClr val="bg1"/>
              </a:solidFill>
              <a:latin typeface="+mj-lt"/>
              <a:ea typeface="+mj-ea"/>
              <a:cs typeface="+mj-cs"/>
            </a:endParaRPr>
          </a:p>
        </p:txBody>
      </p:sp>
      <p:sp>
        <p:nvSpPr>
          <p:cNvPr id="9" name="Shape 165">
            <a:extLst>
              <a:ext uri="{FF2B5EF4-FFF2-40B4-BE49-F238E27FC236}">
                <a16:creationId xmlns:a16="http://schemas.microsoft.com/office/drawing/2014/main" id="{13FE5723-2EA3-443E-AA39-5DF51635A3AC}"/>
              </a:ext>
            </a:extLst>
          </p:cNvPr>
          <p:cNvSpPr txBox="1">
            <a:spLocks/>
          </p:cNvSpPr>
          <p:nvPr/>
        </p:nvSpPr>
        <p:spPr>
          <a:xfrm>
            <a:off x="508000" y="1809872"/>
            <a:ext cx="11259457" cy="46265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2C7C9F"/>
              </a:buClr>
              <a:buSzPct val="100000"/>
              <a:buFont typeface="Arial" pitchFamily="34" charset="0"/>
              <a:buChar char="»"/>
              <a:defRPr sz="2800" kern="1200">
                <a:solidFill>
                  <a:schemeClr val="tx1"/>
                </a:solidFill>
                <a:latin typeface="Calibri" pitchFamily="34" charset="0"/>
                <a:ea typeface="+mn-ea"/>
                <a:cs typeface="Calibri" pitchFamily="34" charset="0"/>
              </a:defRPr>
            </a:lvl1pPr>
            <a:lvl2pPr marL="685800" indent="-228600" algn="l" defTabSz="914400" rtl="0" eaLnBrk="1" latinLnBrk="0" hangingPunct="1">
              <a:lnSpc>
                <a:spcPct val="90000"/>
              </a:lnSpc>
              <a:spcBef>
                <a:spcPts val="500"/>
              </a:spcBef>
              <a:buClrTx/>
              <a:buFont typeface="Courier New" pitchFamily="49" charset="0"/>
              <a:buChar char="o"/>
              <a:defRPr sz="2400" kern="1200">
                <a:solidFill>
                  <a:schemeClr val="tx1"/>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Tx/>
              <a:buFont typeface="Arial" pitchFamily="34" charset="0"/>
              <a:buChar char="—"/>
              <a:defRPr sz="2000" kern="1200">
                <a:solidFill>
                  <a:schemeClr val="tx1"/>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b="1" dirty="0"/>
              <a:t>Validação:</a:t>
            </a:r>
            <a:r>
              <a:rPr lang="pt-BR" dirty="0"/>
              <a:t> Após o encerramento da pesquisa sobre os Serviços Públicos de Atendimento será realizada uma análise das descrições de todos os serviços, as interações realizadas para obtenção do produto, benefício ou cumprimento de dever, a verificação das documentações necessárias  para obtenção do serviço, os locais e os canais de atendimento disponíveis.  Além disso, será verificado se os respondentes identificaram de forma completa as interações realizadas entre o usuário e o órgão, iniciando pelo primeiro contato do usuário junto ao órgão até o encerramento da prestação de serviço com a entrega do produto ou benefício ao usuário.  </a:t>
            </a:r>
          </a:p>
          <a:p>
            <a:pPr marL="0" indent="0">
              <a:buNone/>
            </a:pPr>
            <a:endParaRPr lang="pt-BR" dirty="0"/>
          </a:p>
          <a:p>
            <a:pPr algn="just"/>
            <a:r>
              <a:rPr lang="pt-BR" b="1" dirty="0"/>
              <a:t>Portal de Serviços: </a:t>
            </a:r>
            <a:r>
              <a:rPr lang="pt-BR" dirty="0"/>
              <a:t>As informações básicas sobre os serviços colhidos pela Pesquisa sobre o Serviço Público de Atendimento servirão para alimentar o portal de serviços, disponível no site: </a:t>
            </a:r>
            <a:r>
              <a:rPr lang="pt-BR" u="sng" dirty="0">
                <a:hlinkClick r:id="rId2"/>
              </a:rPr>
              <a:t>http://www.servicos.gov.br/</a:t>
            </a:r>
            <a:r>
              <a:rPr lang="pt-BR" dirty="0"/>
              <a:t> plataforma virtual que buscar reunir informações sobre os serviços de atendimento oferecidos pelo Governo Federal, requisitos para obtenção dos produtos e benefícios de cada serviço, as interações que os usuários deverão passar até o encerramento da prestação do serviço e o tempo estimado para entrega.</a:t>
            </a:r>
          </a:p>
          <a:p>
            <a:pPr marL="0" indent="0" fontAlgn="auto">
              <a:spcAft>
                <a:spcPts val="0"/>
              </a:spcAft>
              <a:buNone/>
            </a:pPr>
            <a:endParaRPr lang="pt-BR" sz="3600" dirty="0"/>
          </a:p>
        </p:txBody>
      </p:sp>
    </p:spTree>
    <p:extLst>
      <p:ext uri="{BB962C8B-B14F-4D97-AF65-F5344CB8AC3E}">
        <p14:creationId xmlns:p14="http://schemas.microsoft.com/office/powerpoint/2010/main" val="859411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339702"/>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556532" y="643467"/>
            <a:ext cx="11210925" cy="744836"/>
          </a:xfrm>
          <a:prstGeom prst="rect">
            <a:avLst/>
          </a:prstGeom>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3200" kern="1200" dirty="0">
                <a:solidFill>
                  <a:schemeClr val="bg1"/>
                </a:solidFill>
                <a:latin typeface="+mj-lt"/>
                <a:ea typeface="+mj-ea"/>
                <a:cs typeface="+mj-cs"/>
              </a:rPr>
              <a:t>Cronograma da Pesquisa</a:t>
            </a:r>
          </a:p>
        </p:txBody>
      </p:sp>
      <p:sp>
        <p:nvSpPr>
          <p:cNvPr id="9" name="Shape 165">
            <a:extLst>
              <a:ext uri="{FF2B5EF4-FFF2-40B4-BE49-F238E27FC236}">
                <a16:creationId xmlns:a16="http://schemas.microsoft.com/office/drawing/2014/main" id="{13FE5723-2EA3-443E-AA39-5DF51635A3AC}"/>
              </a:ext>
            </a:extLst>
          </p:cNvPr>
          <p:cNvSpPr txBox="1">
            <a:spLocks/>
          </p:cNvSpPr>
          <p:nvPr/>
        </p:nvSpPr>
        <p:spPr>
          <a:xfrm>
            <a:off x="507999" y="2040055"/>
            <a:ext cx="11259457" cy="462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C7C9F"/>
              </a:buClr>
              <a:buSzPct val="100000"/>
              <a:buFont typeface="Arial" pitchFamily="34" charset="0"/>
              <a:buChar char="»"/>
              <a:defRPr sz="2800" kern="1200">
                <a:solidFill>
                  <a:schemeClr val="tx1"/>
                </a:solidFill>
                <a:latin typeface="Calibri" pitchFamily="34" charset="0"/>
                <a:ea typeface="+mn-ea"/>
                <a:cs typeface="Calibri" pitchFamily="34" charset="0"/>
              </a:defRPr>
            </a:lvl1pPr>
            <a:lvl2pPr marL="685800" indent="-228600" algn="l" defTabSz="914400" rtl="0" eaLnBrk="1" latinLnBrk="0" hangingPunct="1">
              <a:lnSpc>
                <a:spcPct val="90000"/>
              </a:lnSpc>
              <a:spcBef>
                <a:spcPts val="500"/>
              </a:spcBef>
              <a:buClrTx/>
              <a:buFont typeface="Courier New" pitchFamily="49" charset="0"/>
              <a:buChar char="o"/>
              <a:defRPr sz="2400" kern="1200">
                <a:solidFill>
                  <a:schemeClr val="tx1"/>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Tx/>
              <a:buFont typeface="Arial" pitchFamily="34" charset="0"/>
              <a:buChar char="—"/>
              <a:defRPr sz="2000" kern="1200">
                <a:solidFill>
                  <a:schemeClr val="tx1"/>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pt-BR" sz="3600" dirty="0"/>
          </a:p>
        </p:txBody>
      </p:sp>
      <p:graphicFrame>
        <p:nvGraphicFramePr>
          <p:cNvPr id="3" name="Tabela 2">
            <a:extLst>
              <a:ext uri="{FF2B5EF4-FFF2-40B4-BE49-F238E27FC236}">
                <a16:creationId xmlns:a16="http://schemas.microsoft.com/office/drawing/2014/main" id="{75A13311-927A-486D-A989-34FD4BAE3CCE}"/>
              </a:ext>
            </a:extLst>
          </p:cNvPr>
          <p:cNvGraphicFramePr>
            <a:graphicFrameLocks noGrp="1"/>
          </p:cNvGraphicFramePr>
          <p:nvPr>
            <p:extLst>
              <p:ext uri="{D42A27DB-BD31-4B8C-83A1-F6EECF244321}">
                <p14:modId xmlns:p14="http://schemas.microsoft.com/office/powerpoint/2010/main" val="1909702456"/>
              </p:ext>
            </p:extLst>
          </p:nvPr>
        </p:nvGraphicFramePr>
        <p:xfrm>
          <a:off x="1818166" y="1848669"/>
          <a:ext cx="8182344" cy="3589782"/>
        </p:xfrm>
        <a:graphic>
          <a:graphicData uri="http://schemas.openxmlformats.org/drawingml/2006/table">
            <a:tbl>
              <a:tblPr firstRow="1" bandRow="1">
                <a:tableStyleId>{073A0DAA-6AF3-43AB-8588-CEC1D06C72B9}</a:tableStyleId>
              </a:tblPr>
              <a:tblGrid>
                <a:gridCol w="4091172">
                  <a:extLst>
                    <a:ext uri="{9D8B030D-6E8A-4147-A177-3AD203B41FA5}">
                      <a16:colId xmlns:a16="http://schemas.microsoft.com/office/drawing/2014/main" val="3705061707"/>
                    </a:ext>
                  </a:extLst>
                </a:gridCol>
                <a:gridCol w="4091172">
                  <a:extLst>
                    <a:ext uri="{9D8B030D-6E8A-4147-A177-3AD203B41FA5}">
                      <a16:colId xmlns:a16="http://schemas.microsoft.com/office/drawing/2014/main" val="3713389737"/>
                    </a:ext>
                  </a:extLst>
                </a:gridCol>
              </a:tblGrid>
              <a:tr h="365760">
                <a:tc>
                  <a:txBody>
                    <a:bodyPr/>
                    <a:lstStyle/>
                    <a:p>
                      <a:pPr algn="ctr"/>
                      <a:r>
                        <a:rPr lang="pt-BR" dirty="0"/>
                        <a:t>Atividades</a:t>
                      </a:r>
                    </a:p>
                  </a:txBody>
                  <a:tcPr/>
                </a:tc>
                <a:tc>
                  <a:txBody>
                    <a:bodyPr/>
                    <a:lstStyle/>
                    <a:p>
                      <a:pPr algn="ctr"/>
                      <a:r>
                        <a:rPr lang="pt-BR" dirty="0"/>
                        <a:t> Prazos</a:t>
                      </a:r>
                    </a:p>
                  </a:txBody>
                  <a:tcPr/>
                </a:tc>
                <a:extLst>
                  <a:ext uri="{0D108BD9-81ED-4DB2-BD59-A6C34878D82A}">
                    <a16:rowId xmlns:a16="http://schemas.microsoft.com/office/drawing/2014/main" val="1961766803"/>
                  </a:ext>
                </a:extLst>
              </a:tr>
              <a:tr h="365760">
                <a:tc>
                  <a:txBody>
                    <a:bodyPr/>
                    <a:lstStyle/>
                    <a:p>
                      <a:pPr algn="ctr"/>
                      <a:r>
                        <a:rPr lang="pt-BR" dirty="0" err="1">
                          <a:latin typeface="+mn-lt"/>
                        </a:rPr>
                        <a:t>Kick</a:t>
                      </a:r>
                      <a:r>
                        <a:rPr lang="pt-BR" dirty="0">
                          <a:latin typeface="+mn-lt"/>
                        </a:rPr>
                        <a:t>-off  Brasília- DF</a:t>
                      </a:r>
                    </a:p>
                  </a:txBody>
                  <a:tcPr/>
                </a:tc>
                <a:tc>
                  <a:txBody>
                    <a:bodyPr/>
                    <a:lstStyle/>
                    <a:p>
                      <a:pPr algn="ctr"/>
                      <a:r>
                        <a:rPr lang="pt-BR" dirty="0">
                          <a:latin typeface="+mn-lt"/>
                        </a:rPr>
                        <a:t>10/08/2017</a:t>
                      </a:r>
                    </a:p>
                  </a:txBody>
                  <a:tcPr/>
                </a:tc>
                <a:extLst>
                  <a:ext uri="{0D108BD9-81ED-4DB2-BD59-A6C34878D82A}">
                    <a16:rowId xmlns:a16="http://schemas.microsoft.com/office/drawing/2014/main" val="667342713"/>
                  </a:ext>
                </a:extLst>
              </a:tr>
              <a:tr h="365760">
                <a:tc>
                  <a:txBody>
                    <a:bodyPr/>
                    <a:lstStyle/>
                    <a:p>
                      <a:pPr algn="ctr"/>
                      <a:r>
                        <a:rPr lang="pt-BR" dirty="0" err="1">
                          <a:latin typeface="+mn-lt"/>
                        </a:rPr>
                        <a:t>Kick</a:t>
                      </a:r>
                      <a:r>
                        <a:rPr lang="pt-BR" dirty="0">
                          <a:latin typeface="+mn-lt"/>
                        </a:rPr>
                        <a:t>-off Rio de Janeiro</a:t>
                      </a:r>
                    </a:p>
                  </a:txBody>
                  <a:tcPr/>
                </a:tc>
                <a:tc>
                  <a:txBody>
                    <a:bodyPr/>
                    <a:lstStyle/>
                    <a:p>
                      <a:pPr algn="ctr"/>
                      <a:r>
                        <a:rPr lang="pt-BR" dirty="0">
                          <a:latin typeface="+mn-lt"/>
                        </a:rPr>
                        <a:t>11/08/2017</a:t>
                      </a:r>
                    </a:p>
                  </a:txBody>
                  <a:tcPr/>
                </a:tc>
                <a:extLst>
                  <a:ext uri="{0D108BD9-81ED-4DB2-BD59-A6C34878D82A}">
                    <a16:rowId xmlns:a16="http://schemas.microsoft.com/office/drawing/2014/main" val="712545977"/>
                  </a:ext>
                </a:extLst>
              </a:tr>
              <a:tr h="365760">
                <a:tc>
                  <a:txBody>
                    <a:bodyPr/>
                    <a:lstStyle/>
                    <a:p>
                      <a:pPr>
                        <a:lnSpc>
                          <a:spcPct val="107000"/>
                        </a:lnSpc>
                        <a:spcAft>
                          <a:spcPts val="0"/>
                        </a:spcAft>
                      </a:pPr>
                      <a:r>
                        <a:rPr lang="pt-BR" sz="1800" dirty="0">
                          <a:effectLst/>
                          <a:latin typeface="+mn-lt"/>
                          <a:ea typeface="Calibri" panose="020F0502020204030204" pitchFamily="34" charset="0"/>
                          <a:cs typeface="Times New Roman" panose="02020603050405020304" pitchFamily="18" charset="0"/>
                        </a:rPr>
                        <a:t>Solicitação da lista preliminar de serviços públicos de atendimento</a:t>
                      </a:r>
                    </a:p>
                  </a:txBody>
                  <a:tcPr marL="68580" marR="68580" marT="0" marB="0"/>
                </a:tc>
                <a:tc>
                  <a:txBody>
                    <a:bodyPr/>
                    <a:lstStyle/>
                    <a:p>
                      <a:pPr algn="ctr">
                        <a:lnSpc>
                          <a:spcPct val="107000"/>
                        </a:lnSpc>
                        <a:spcAft>
                          <a:spcPts val="0"/>
                        </a:spcAft>
                      </a:pPr>
                      <a:r>
                        <a:rPr lang="pt-BR" sz="1800" b="0" dirty="0">
                          <a:effectLst/>
                          <a:latin typeface="+mn-lt"/>
                          <a:ea typeface="Calibri" panose="020F0502020204030204" pitchFamily="34" charset="0"/>
                          <a:cs typeface="Times New Roman" panose="02020603050405020304" pitchFamily="18" charset="0"/>
                        </a:rPr>
                        <a:t>14/08/2017 a 04/09/2017 </a:t>
                      </a:r>
                    </a:p>
                  </a:txBody>
                  <a:tcPr marL="68580" marR="68580" marT="0" marB="0"/>
                </a:tc>
                <a:extLst>
                  <a:ext uri="{0D108BD9-81ED-4DB2-BD59-A6C34878D82A}">
                    <a16:rowId xmlns:a16="http://schemas.microsoft.com/office/drawing/2014/main" val="3907223394"/>
                  </a:ext>
                </a:extLst>
              </a:tr>
              <a:tr h="365760">
                <a:tc>
                  <a:txBody>
                    <a:bodyPr/>
                    <a:lstStyle/>
                    <a:p>
                      <a:pPr>
                        <a:lnSpc>
                          <a:spcPct val="107000"/>
                        </a:lnSpc>
                        <a:spcAft>
                          <a:spcPts val="0"/>
                        </a:spcAft>
                      </a:pPr>
                      <a:r>
                        <a:rPr lang="pt-BR" sz="1800">
                          <a:effectLst/>
                          <a:latin typeface="+mn-lt"/>
                          <a:ea typeface="Calibri" panose="020F0502020204030204" pitchFamily="34" charset="0"/>
                          <a:cs typeface="Times New Roman" panose="02020603050405020304" pitchFamily="18" charset="0"/>
                        </a:rPr>
                        <a:t>Revisão das listas pela Enap</a:t>
                      </a:r>
                    </a:p>
                  </a:txBody>
                  <a:tcPr marL="68580" marR="68580" marT="0" marB="0"/>
                </a:tc>
                <a:tc>
                  <a:txBody>
                    <a:bodyPr/>
                    <a:lstStyle/>
                    <a:p>
                      <a:pPr algn="ctr">
                        <a:lnSpc>
                          <a:spcPct val="107000"/>
                        </a:lnSpc>
                        <a:spcAft>
                          <a:spcPts val="0"/>
                        </a:spcAft>
                      </a:pPr>
                      <a:r>
                        <a:rPr lang="pt-BR" sz="1800" b="0" dirty="0">
                          <a:effectLst/>
                          <a:latin typeface="+mn-lt"/>
                          <a:ea typeface="Calibri" panose="020F0502020204030204" pitchFamily="34" charset="0"/>
                          <a:cs typeface="Times New Roman" panose="02020603050405020304" pitchFamily="18" charset="0"/>
                        </a:rPr>
                        <a:t>14/08/2017 a 12/09/2017</a:t>
                      </a:r>
                    </a:p>
                  </a:txBody>
                  <a:tcPr marL="68580" marR="68580" marT="0" marB="0"/>
                </a:tc>
                <a:extLst>
                  <a:ext uri="{0D108BD9-81ED-4DB2-BD59-A6C34878D82A}">
                    <a16:rowId xmlns:a16="http://schemas.microsoft.com/office/drawing/2014/main" val="3961965202"/>
                  </a:ext>
                </a:extLst>
              </a:tr>
              <a:tr h="365760">
                <a:tc>
                  <a:txBody>
                    <a:bodyPr/>
                    <a:lstStyle/>
                    <a:p>
                      <a:pPr>
                        <a:lnSpc>
                          <a:spcPct val="107000"/>
                        </a:lnSpc>
                        <a:spcAft>
                          <a:spcPts val="0"/>
                        </a:spcAft>
                      </a:pPr>
                      <a:r>
                        <a:rPr lang="pt-BR" sz="1800">
                          <a:effectLst/>
                          <a:latin typeface="+mn-lt"/>
                          <a:ea typeface="Calibri" panose="020F0502020204030204" pitchFamily="34" charset="0"/>
                          <a:cs typeface="Times New Roman" panose="02020603050405020304" pitchFamily="18" charset="0"/>
                        </a:rPr>
                        <a:t>Data-limite para disponibilização dos questionários on-line</a:t>
                      </a:r>
                    </a:p>
                  </a:txBody>
                  <a:tcPr marL="68580" marR="68580" marT="0" marB="0"/>
                </a:tc>
                <a:tc>
                  <a:txBody>
                    <a:bodyPr/>
                    <a:lstStyle/>
                    <a:p>
                      <a:pPr algn="ctr">
                        <a:lnSpc>
                          <a:spcPct val="107000"/>
                        </a:lnSpc>
                        <a:spcAft>
                          <a:spcPts val="0"/>
                        </a:spcAft>
                      </a:pPr>
                      <a:r>
                        <a:rPr lang="pt-BR" sz="1800" b="0" dirty="0">
                          <a:effectLst/>
                          <a:latin typeface="+mn-lt"/>
                          <a:ea typeface="Calibri" panose="020F0502020204030204" pitchFamily="34" charset="0"/>
                          <a:cs typeface="Times New Roman" panose="02020603050405020304" pitchFamily="18" charset="0"/>
                        </a:rPr>
                        <a:t>12/09/2017</a:t>
                      </a:r>
                    </a:p>
                  </a:txBody>
                  <a:tcPr marL="68580" marR="68580" marT="0" marB="0"/>
                </a:tc>
                <a:extLst>
                  <a:ext uri="{0D108BD9-81ED-4DB2-BD59-A6C34878D82A}">
                    <a16:rowId xmlns:a16="http://schemas.microsoft.com/office/drawing/2014/main" val="1703384403"/>
                  </a:ext>
                </a:extLst>
              </a:tr>
              <a:tr h="365760">
                <a:tc>
                  <a:txBody>
                    <a:bodyPr/>
                    <a:lstStyle/>
                    <a:p>
                      <a:pPr>
                        <a:lnSpc>
                          <a:spcPct val="107000"/>
                        </a:lnSpc>
                        <a:spcAft>
                          <a:spcPts val="0"/>
                        </a:spcAft>
                      </a:pPr>
                      <a:r>
                        <a:rPr lang="pt-BR" sz="1800">
                          <a:effectLst/>
                          <a:latin typeface="+mn-lt"/>
                          <a:ea typeface="Calibri" panose="020F0502020204030204" pitchFamily="34" charset="0"/>
                          <a:cs typeface="Times New Roman" panose="02020603050405020304" pitchFamily="18" charset="0"/>
                        </a:rPr>
                        <a:t>Preenchimento dos questionários pelos órgãos</a:t>
                      </a:r>
                    </a:p>
                  </a:txBody>
                  <a:tcPr marL="68580" marR="68580" marT="0" marB="0"/>
                </a:tc>
                <a:tc>
                  <a:txBody>
                    <a:bodyPr/>
                    <a:lstStyle/>
                    <a:p>
                      <a:pPr algn="ctr">
                        <a:lnSpc>
                          <a:spcPct val="107000"/>
                        </a:lnSpc>
                        <a:spcAft>
                          <a:spcPts val="0"/>
                        </a:spcAft>
                      </a:pPr>
                      <a:r>
                        <a:rPr lang="pt-BR" sz="1800" b="0" dirty="0">
                          <a:effectLst/>
                          <a:latin typeface="+mn-lt"/>
                          <a:ea typeface="Calibri" panose="020F0502020204030204" pitchFamily="34" charset="0"/>
                          <a:cs typeface="Times New Roman" panose="02020603050405020304" pitchFamily="18" charset="0"/>
                        </a:rPr>
                        <a:t>12/09/2017 a 15/11/2017</a:t>
                      </a:r>
                    </a:p>
                  </a:txBody>
                  <a:tcPr marL="68580" marR="68580" marT="0" marB="0"/>
                </a:tc>
                <a:extLst>
                  <a:ext uri="{0D108BD9-81ED-4DB2-BD59-A6C34878D82A}">
                    <a16:rowId xmlns:a16="http://schemas.microsoft.com/office/drawing/2014/main" val="1907934039"/>
                  </a:ext>
                </a:extLst>
              </a:tr>
              <a:tr h="365760">
                <a:tc>
                  <a:txBody>
                    <a:bodyPr/>
                    <a:lstStyle/>
                    <a:p>
                      <a:pPr>
                        <a:lnSpc>
                          <a:spcPct val="107000"/>
                        </a:lnSpc>
                        <a:spcAft>
                          <a:spcPts val="0"/>
                        </a:spcAft>
                      </a:pPr>
                      <a:r>
                        <a:rPr lang="pt-BR" sz="1800" dirty="0">
                          <a:effectLst/>
                          <a:latin typeface="+mn-lt"/>
                          <a:ea typeface="Calibri" panose="020F0502020204030204" pitchFamily="34" charset="0"/>
                          <a:cs typeface="Times New Roman" panose="02020603050405020304" pitchFamily="18" charset="0"/>
                        </a:rPr>
                        <a:t>Validação dos questionários</a:t>
                      </a:r>
                    </a:p>
                  </a:txBody>
                  <a:tcPr marL="68580" marR="68580" marT="0" marB="0"/>
                </a:tc>
                <a:tc>
                  <a:txBody>
                    <a:bodyPr/>
                    <a:lstStyle/>
                    <a:p>
                      <a:pPr algn="ctr">
                        <a:lnSpc>
                          <a:spcPct val="107000"/>
                        </a:lnSpc>
                        <a:spcAft>
                          <a:spcPts val="0"/>
                        </a:spcAft>
                      </a:pPr>
                      <a:r>
                        <a:rPr lang="pt-BR" sz="1800" b="0" dirty="0">
                          <a:effectLst/>
                          <a:latin typeface="+mn-lt"/>
                          <a:ea typeface="Calibri" panose="020F0502020204030204" pitchFamily="34" charset="0"/>
                          <a:cs typeface="Times New Roman" panose="02020603050405020304" pitchFamily="18" charset="0"/>
                        </a:rPr>
                        <a:t>17/09/2017 a 17/11/2017</a:t>
                      </a:r>
                    </a:p>
                  </a:txBody>
                  <a:tcPr marL="68580" marR="68580" marT="0" marB="0"/>
                </a:tc>
                <a:extLst>
                  <a:ext uri="{0D108BD9-81ED-4DB2-BD59-A6C34878D82A}">
                    <a16:rowId xmlns:a16="http://schemas.microsoft.com/office/drawing/2014/main" val="1965019685"/>
                  </a:ext>
                </a:extLst>
              </a:tr>
            </a:tbl>
          </a:graphicData>
        </a:graphic>
      </p:graphicFrame>
      <p:sp>
        <p:nvSpPr>
          <p:cNvPr id="5" name="CaixaDeTexto 4">
            <a:extLst>
              <a:ext uri="{FF2B5EF4-FFF2-40B4-BE49-F238E27FC236}">
                <a16:creationId xmlns:a16="http://schemas.microsoft.com/office/drawing/2014/main" id="{5E4B4B1E-9B2D-48E7-A26E-288865F950B9}"/>
              </a:ext>
            </a:extLst>
          </p:cNvPr>
          <p:cNvSpPr txBox="1"/>
          <p:nvPr/>
        </p:nvSpPr>
        <p:spPr>
          <a:xfrm>
            <a:off x="1329071" y="5561978"/>
            <a:ext cx="9864228" cy="1200329"/>
          </a:xfrm>
          <a:prstGeom prst="rect">
            <a:avLst/>
          </a:prstGeom>
          <a:noFill/>
        </p:spPr>
        <p:txBody>
          <a:bodyPr wrap="square" rtlCol="0">
            <a:spAutoFit/>
          </a:bodyPr>
          <a:lstStyle/>
          <a:p>
            <a:r>
              <a:rPr lang="pt-BR" b="1" dirty="0"/>
              <a:t>OBS</a:t>
            </a:r>
            <a:r>
              <a:rPr lang="pt-BR" dirty="0"/>
              <a:t>: Serão realizados Webinars todos os dias 10 de cada mês da pesquisa, com o objetivo de esclarecer conceitos, apresentar resultados preliminares e esclarecer dúvidas sobre a pesquisa.</a:t>
            </a:r>
          </a:p>
          <a:p>
            <a:endParaRPr lang="pt-BR" dirty="0"/>
          </a:p>
        </p:txBody>
      </p:sp>
    </p:spTree>
    <p:extLst>
      <p:ext uri="{BB962C8B-B14F-4D97-AF65-F5344CB8AC3E}">
        <p14:creationId xmlns:p14="http://schemas.microsoft.com/office/powerpoint/2010/main" val="295013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5"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674237" y="914400"/>
            <a:ext cx="3657600" cy="2887579"/>
          </a:xfrm>
          <a:prstGeom prst="rect">
            <a:avLst/>
          </a:prstGeom>
        </p:spPr>
        <p:txBody>
          <a:bodyPr vert="horz" lIns="91440" tIns="45720" rIns="91440" bIns="45720" rtlCol="0" anchor="b">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4800" dirty="0">
                <a:solidFill>
                  <a:schemeClr val="bg1"/>
                </a:solidFill>
                <a:latin typeface="+mj-lt"/>
                <a:ea typeface="+mj-ea"/>
                <a:cs typeface="+mj-cs"/>
              </a:rPr>
              <a:t>Serviços Públicos</a:t>
            </a:r>
            <a:endParaRPr lang="en-US" sz="4800" kern="1200" dirty="0">
              <a:solidFill>
                <a:schemeClr val="bg1"/>
              </a:solidFill>
              <a:latin typeface="+mj-lt"/>
              <a:ea typeface="+mj-ea"/>
              <a:cs typeface="+mj-cs"/>
            </a:endParaRPr>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339702"/>
            <a:ext cx="6519618" cy="3000821"/>
          </a:xfrm>
          <a:prstGeom prst="rect">
            <a:avLst/>
          </a:prstGeom>
          <a:noFill/>
        </p:spPr>
        <p:txBody>
          <a:bodyPr wrap="square" rtlCol="0">
            <a:spAutoFit/>
          </a:bodyPr>
          <a:lstStyle/>
          <a:p>
            <a:pPr marL="285750" indent="-285750">
              <a:buFont typeface="Wingdings" panose="05000000000000000000" pitchFamily="2" charset="2"/>
              <a:buChar char="ü"/>
            </a:pPr>
            <a:r>
              <a:rPr lang="pt-BR" dirty="0"/>
              <a:t>Multiplicidade de Conceitos.</a:t>
            </a:r>
          </a:p>
          <a:p>
            <a:pPr marL="285750" indent="-285750">
              <a:buFont typeface="Wingdings" panose="05000000000000000000" pitchFamily="2" charset="2"/>
              <a:buChar char="q"/>
            </a:pPr>
            <a:endParaRPr lang="pt-BR" dirty="0"/>
          </a:p>
          <a:p>
            <a:pPr marL="342900" indent="-342900">
              <a:buFont typeface="Wingdings" panose="05000000000000000000" pitchFamily="2" charset="2"/>
              <a:buChar char="ü"/>
            </a:pPr>
            <a:r>
              <a:rPr lang="pt-BR" dirty="0"/>
              <a:t>Decreto Nº8936, de 19 de dezembro de 2016.</a:t>
            </a:r>
          </a:p>
          <a:p>
            <a:pPr>
              <a:lnSpc>
                <a:spcPct val="150000"/>
              </a:lnSpc>
            </a:pPr>
            <a:endParaRPr lang="pt-BR" dirty="0"/>
          </a:p>
          <a:p>
            <a:pPr>
              <a:lnSpc>
                <a:spcPct val="150000"/>
              </a:lnSpc>
            </a:pPr>
            <a:r>
              <a:rPr lang="pt-BR" dirty="0"/>
              <a:t>“Ação de órgãos e das entidades da Administração pública federal para atender, direta ou indiretamente, às demandas da sociedade relativas ao exercício de direito ou a cumprimento de dever”.</a:t>
            </a:r>
          </a:p>
        </p:txBody>
      </p:sp>
      <p:pic>
        <p:nvPicPr>
          <p:cNvPr id="2050" name="Picture 2" descr="Resultado de imagem para orgãos publicos">
            <a:extLst>
              <a:ext uri="{FF2B5EF4-FFF2-40B4-BE49-F238E27FC236}">
                <a16:creationId xmlns:a16="http://schemas.microsoft.com/office/drawing/2014/main" id="{E2998C1B-803B-4863-8C99-5456DFEE0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617" y="4678326"/>
            <a:ext cx="2195868" cy="1733307"/>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Resultado de imagem para cidadão">
            <a:extLst>
              <a:ext uri="{FF2B5EF4-FFF2-40B4-BE49-F238E27FC236}">
                <a16:creationId xmlns:a16="http://schemas.microsoft.com/office/drawing/2014/main" id="{77282D2A-C8FC-44E1-A918-C9F9BB60A6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86" t="45930" r="19308" b="466"/>
          <a:stretch/>
        </p:blipFill>
        <p:spPr bwMode="auto">
          <a:xfrm>
            <a:off x="8803757" y="4678326"/>
            <a:ext cx="2307267" cy="1733306"/>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9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5"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674237" y="914400"/>
            <a:ext cx="3657600" cy="2887579"/>
          </a:xfrm>
          <a:prstGeom prst="rect">
            <a:avLst/>
          </a:prstGeom>
        </p:spPr>
        <p:txBody>
          <a:bodyPr vert="horz" lIns="91440" tIns="45720" rIns="91440" bIns="45720" rtlCol="0" anchor="b">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4800" dirty="0">
                <a:solidFill>
                  <a:schemeClr val="bg1"/>
                </a:solidFill>
                <a:latin typeface="+mj-lt"/>
                <a:ea typeface="+mj-ea"/>
                <a:cs typeface="+mj-cs"/>
              </a:rPr>
              <a:t>Serviços Públicos de Atendimento</a:t>
            </a:r>
            <a:endParaRPr lang="en-US" sz="4800" kern="1200" dirty="0">
              <a:solidFill>
                <a:schemeClr val="bg1"/>
              </a:solidFill>
              <a:latin typeface="+mj-lt"/>
              <a:ea typeface="+mj-ea"/>
              <a:cs typeface="+mj-cs"/>
            </a:endParaRPr>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339702"/>
            <a:ext cx="6519618" cy="2831544"/>
          </a:xfrm>
          <a:prstGeom prst="rect">
            <a:avLst/>
          </a:prstGeom>
          <a:noFill/>
        </p:spPr>
        <p:txBody>
          <a:bodyPr wrap="square" rtlCol="0">
            <a:spAutoFit/>
          </a:bodyPr>
          <a:lstStyle/>
          <a:p>
            <a:pPr marL="342900" indent="-342900" defTabSz="457200">
              <a:spcBef>
                <a:spcPts val="0"/>
              </a:spcBef>
              <a:buClrTx/>
              <a:buSzTx/>
              <a:buFontTx/>
              <a:buNone/>
              <a:defRPr sz="4400" i="1">
                <a:solidFill>
                  <a:srgbClr val="FF2600"/>
                </a:solidFill>
                <a:latin typeface="Calibri"/>
                <a:ea typeface="Calibri"/>
                <a:cs typeface="Calibri"/>
                <a:sym typeface="Calibri"/>
              </a:defRPr>
            </a:pPr>
            <a:r>
              <a:rPr lang="pt-BR" sz="2000" dirty="0">
                <a:solidFill>
                  <a:srgbClr val="000000"/>
                </a:solidFill>
              </a:rPr>
              <a:t>Processos </a:t>
            </a:r>
            <a:r>
              <a:rPr lang="pt-BR" sz="2000" dirty="0"/>
              <a:t>normatizados</a:t>
            </a:r>
            <a:r>
              <a:rPr lang="pt-BR" sz="2000" dirty="0">
                <a:solidFill>
                  <a:srgbClr val="000000"/>
                </a:solidFill>
              </a:rPr>
              <a:t> que realizam a </a:t>
            </a:r>
            <a:r>
              <a:rPr lang="pt-BR" sz="2000" dirty="0"/>
              <a:t>entrega</a:t>
            </a:r>
            <a:r>
              <a:rPr lang="pt-BR" sz="2000" dirty="0">
                <a:solidFill>
                  <a:srgbClr val="000000"/>
                </a:solidFill>
              </a:rPr>
              <a:t> de um </a:t>
            </a:r>
            <a:r>
              <a:rPr lang="pt-BR" sz="2000" dirty="0"/>
              <a:t>produto ou benefício</a:t>
            </a:r>
            <a:r>
              <a:rPr lang="pt-BR" sz="2000" dirty="0">
                <a:solidFill>
                  <a:srgbClr val="000000"/>
                </a:solidFill>
              </a:rPr>
              <a:t> a um(a) usuário(a) final, </a:t>
            </a:r>
            <a:r>
              <a:rPr lang="pt-BR" sz="2000" dirty="0"/>
              <a:t>diretamente ou por meio de intermediários(as)</a:t>
            </a:r>
            <a:r>
              <a:rPr lang="pt-BR" sz="2000" dirty="0">
                <a:solidFill>
                  <a:srgbClr val="000000"/>
                </a:solidFill>
              </a:rPr>
              <a:t>, a partir de uma ou mais </a:t>
            </a:r>
            <a:r>
              <a:rPr lang="pt-BR" sz="2000" dirty="0"/>
              <a:t>interações</a:t>
            </a:r>
            <a:r>
              <a:rPr lang="pt-BR" sz="2000" dirty="0">
                <a:solidFill>
                  <a:srgbClr val="000000"/>
                </a:solidFill>
              </a:rPr>
              <a:t> entre </a:t>
            </a:r>
            <a:r>
              <a:rPr lang="pt-BR" sz="2000" dirty="0"/>
              <a:t>Poder Público e usuários(as)</a:t>
            </a:r>
            <a:r>
              <a:rPr lang="pt-BR" sz="2000" dirty="0">
                <a:solidFill>
                  <a:srgbClr val="000000"/>
                </a:solidFill>
              </a:rPr>
              <a:t>.</a:t>
            </a:r>
          </a:p>
          <a:p>
            <a:pPr marL="342900" indent="-342900" defTabSz="457200">
              <a:spcBef>
                <a:spcPts val="0"/>
              </a:spcBef>
              <a:buClrTx/>
              <a:buSzTx/>
              <a:buFontTx/>
              <a:buNone/>
              <a:defRPr sz="4400" i="1">
                <a:solidFill>
                  <a:srgbClr val="FF2600"/>
                </a:solidFill>
                <a:latin typeface="Calibri"/>
                <a:ea typeface="Calibri"/>
                <a:cs typeface="Calibri"/>
                <a:sym typeface="Calibri"/>
              </a:defRPr>
            </a:pPr>
            <a:endParaRPr lang="pt-BR" sz="2000" dirty="0">
              <a:solidFill>
                <a:srgbClr val="000000"/>
              </a:solidFill>
            </a:endParaRPr>
          </a:p>
          <a:p>
            <a:pPr marL="342900" indent="-342900" defTabSz="457200">
              <a:spcBef>
                <a:spcPts val="0"/>
              </a:spcBef>
              <a:buClrTx/>
              <a:buSzTx/>
              <a:buFontTx/>
              <a:buNone/>
              <a:defRPr sz="4400" i="1">
                <a:solidFill>
                  <a:srgbClr val="FF2600"/>
                </a:solidFill>
                <a:latin typeface="Calibri"/>
                <a:ea typeface="Calibri"/>
                <a:cs typeface="Calibri"/>
                <a:sym typeface="Calibri"/>
              </a:defRPr>
            </a:pPr>
            <a:r>
              <a:rPr lang="pt-BR" sz="2000" dirty="0">
                <a:solidFill>
                  <a:srgbClr val="000000"/>
                </a:solidFill>
              </a:rPr>
              <a:t>Esse estágio da pesquisa abrange somente a administração pública indireta do governo federal.</a:t>
            </a:r>
          </a:p>
          <a:p>
            <a:endParaRPr lang="pt-BR" dirty="0"/>
          </a:p>
        </p:txBody>
      </p:sp>
      <p:pic>
        <p:nvPicPr>
          <p:cNvPr id="1032" name="Picture 8" descr="Resultado de imagem para cidadão">
            <a:extLst>
              <a:ext uri="{FF2B5EF4-FFF2-40B4-BE49-F238E27FC236}">
                <a16:creationId xmlns:a16="http://schemas.microsoft.com/office/drawing/2014/main" id="{0AAA0008-7D12-47BA-A39B-318476B9F5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7845" y="4327450"/>
            <a:ext cx="1967695" cy="19676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Resultado de imagem para empresa ícone">
            <a:extLst>
              <a:ext uri="{FF2B5EF4-FFF2-40B4-BE49-F238E27FC236}">
                <a16:creationId xmlns:a16="http://schemas.microsoft.com/office/drawing/2014/main" id="{F374A7BA-C24B-4FCC-8E14-F46A05457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621" y="4327449"/>
            <a:ext cx="1905000" cy="19676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Resultado de imagem para governo">
            <a:extLst>
              <a:ext uri="{FF2B5EF4-FFF2-40B4-BE49-F238E27FC236}">
                <a16:creationId xmlns:a16="http://schemas.microsoft.com/office/drawing/2014/main" id="{9095F0CC-9B7A-49EB-89A8-DF45E2A639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8702" y="4328964"/>
            <a:ext cx="1966180" cy="19661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17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5"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674237" y="914400"/>
            <a:ext cx="3657600" cy="2887579"/>
          </a:xfrm>
          <a:prstGeom prst="rect">
            <a:avLst/>
          </a:prstGeom>
        </p:spPr>
        <p:txBody>
          <a:bodyPr vert="horz" lIns="91440" tIns="45720" rIns="91440" bIns="45720" rtlCol="0" anchor="b">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4800" dirty="0">
                <a:solidFill>
                  <a:schemeClr val="bg1"/>
                </a:solidFill>
                <a:latin typeface="+mj-lt"/>
                <a:ea typeface="+mj-ea"/>
                <a:cs typeface="+mj-cs"/>
              </a:rPr>
              <a:t>Requisitos</a:t>
            </a:r>
            <a:endParaRPr lang="en-US" sz="4800" kern="1200" dirty="0">
              <a:solidFill>
                <a:schemeClr val="bg1"/>
              </a:solidFill>
              <a:latin typeface="+mj-lt"/>
              <a:ea typeface="+mj-ea"/>
              <a:cs typeface="+mj-cs"/>
            </a:endParaRPr>
          </a:p>
        </p:txBody>
      </p:sp>
      <p:sp>
        <p:nvSpPr>
          <p:cNvPr id="12" name="Elipse 11">
            <a:extLst>
              <a:ext uri="{FF2B5EF4-FFF2-40B4-BE49-F238E27FC236}">
                <a16:creationId xmlns:a16="http://schemas.microsoft.com/office/drawing/2014/main" id="{3EE39140-C834-4130-A605-28BED183B8B2}"/>
              </a:ext>
            </a:extLst>
          </p:cNvPr>
          <p:cNvSpPr/>
          <p:nvPr/>
        </p:nvSpPr>
        <p:spPr>
          <a:xfrm>
            <a:off x="4756513" y="2464791"/>
            <a:ext cx="2406491" cy="1212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Individualização</a:t>
            </a:r>
          </a:p>
        </p:txBody>
      </p:sp>
      <p:sp>
        <p:nvSpPr>
          <p:cNvPr id="13" name="Elipse 12">
            <a:extLst>
              <a:ext uri="{FF2B5EF4-FFF2-40B4-BE49-F238E27FC236}">
                <a16:creationId xmlns:a16="http://schemas.microsoft.com/office/drawing/2014/main" id="{9CC0F2F2-AA1C-4B59-8A24-C4C5BFFC752F}"/>
              </a:ext>
            </a:extLst>
          </p:cNvPr>
          <p:cNvSpPr/>
          <p:nvPr/>
        </p:nvSpPr>
        <p:spPr>
          <a:xfrm>
            <a:off x="5381313" y="1027750"/>
            <a:ext cx="2314221" cy="117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Competência</a:t>
            </a:r>
          </a:p>
        </p:txBody>
      </p:sp>
      <p:sp>
        <p:nvSpPr>
          <p:cNvPr id="14" name="Elipse 13">
            <a:extLst>
              <a:ext uri="{FF2B5EF4-FFF2-40B4-BE49-F238E27FC236}">
                <a16:creationId xmlns:a16="http://schemas.microsoft.com/office/drawing/2014/main" id="{4789EF2B-0ACE-4E48-ACF4-0A25E09B6F91}"/>
              </a:ext>
            </a:extLst>
          </p:cNvPr>
          <p:cNvSpPr/>
          <p:nvPr/>
        </p:nvSpPr>
        <p:spPr>
          <a:xfrm>
            <a:off x="5824621" y="3870396"/>
            <a:ext cx="2223789" cy="1261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Interação</a:t>
            </a:r>
          </a:p>
        </p:txBody>
      </p:sp>
      <p:sp>
        <p:nvSpPr>
          <p:cNvPr id="16" name="Elipse 15">
            <a:extLst>
              <a:ext uri="{FF2B5EF4-FFF2-40B4-BE49-F238E27FC236}">
                <a16:creationId xmlns:a16="http://schemas.microsoft.com/office/drawing/2014/main" id="{C94BD507-79DE-476A-931A-755F92D20B05}"/>
              </a:ext>
            </a:extLst>
          </p:cNvPr>
          <p:cNvSpPr/>
          <p:nvPr/>
        </p:nvSpPr>
        <p:spPr>
          <a:xfrm>
            <a:off x="8896055" y="1027750"/>
            <a:ext cx="2341576" cy="1213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Impacto</a:t>
            </a:r>
          </a:p>
        </p:txBody>
      </p:sp>
      <p:sp>
        <p:nvSpPr>
          <p:cNvPr id="17" name="Elipse 16">
            <a:extLst>
              <a:ext uri="{FF2B5EF4-FFF2-40B4-BE49-F238E27FC236}">
                <a16:creationId xmlns:a16="http://schemas.microsoft.com/office/drawing/2014/main" id="{93E0FFB2-33FB-4851-8239-3BDA328E6F8F}"/>
              </a:ext>
            </a:extLst>
          </p:cNvPr>
          <p:cNvSpPr/>
          <p:nvPr/>
        </p:nvSpPr>
        <p:spPr>
          <a:xfrm>
            <a:off x="7380491" y="2415367"/>
            <a:ext cx="2255565" cy="1263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Padronização</a:t>
            </a:r>
          </a:p>
        </p:txBody>
      </p:sp>
      <p:sp>
        <p:nvSpPr>
          <p:cNvPr id="19" name="Elipse 18">
            <a:extLst>
              <a:ext uri="{FF2B5EF4-FFF2-40B4-BE49-F238E27FC236}">
                <a16:creationId xmlns:a16="http://schemas.microsoft.com/office/drawing/2014/main" id="{2493DA02-1535-4E93-943C-6FCCD038AB47}"/>
              </a:ext>
            </a:extLst>
          </p:cNvPr>
          <p:cNvSpPr/>
          <p:nvPr/>
        </p:nvSpPr>
        <p:spPr>
          <a:xfrm>
            <a:off x="8939685" y="3875313"/>
            <a:ext cx="2139441" cy="1256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Suficiência</a:t>
            </a:r>
          </a:p>
        </p:txBody>
      </p:sp>
      <p:sp>
        <p:nvSpPr>
          <p:cNvPr id="20" name="Elipse 19">
            <a:extLst>
              <a:ext uri="{FF2B5EF4-FFF2-40B4-BE49-F238E27FC236}">
                <a16:creationId xmlns:a16="http://schemas.microsoft.com/office/drawing/2014/main" id="{3F15E494-9E20-4F67-943E-97D41EE060C8}"/>
              </a:ext>
            </a:extLst>
          </p:cNvPr>
          <p:cNvSpPr/>
          <p:nvPr/>
        </p:nvSpPr>
        <p:spPr>
          <a:xfrm>
            <a:off x="9853543" y="2437768"/>
            <a:ext cx="2202028" cy="1239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Finalidade</a:t>
            </a:r>
          </a:p>
        </p:txBody>
      </p:sp>
      <p:sp>
        <p:nvSpPr>
          <p:cNvPr id="6" name="CaixaDeTexto 5">
            <a:extLst>
              <a:ext uri="{FF2B5EF4-FFF2-40B4-BE49-F238E27FC236}">
                <a16:creationId xmlns:a16="http://schemas.microsoft.com/office/drawing/2014/main" id="{2A053659-46D4-451A-9AEB-93780B78C83B}"/>
              </a:ext>
            </a:extLst>
          </p:cNvPr>
          <p:cNvSpPr txBox="1"/>
          <p:nvPr/>
        </p:nvSpPr>
        <p:spPr>
          <a:xfrm>
            <a:off x="5371919" y="5495996"/>
            <a:ext cx="6454660" cy="646331"/>
          </a:xfrm>
          <a:prstGeom prst="rect">
            <a:avLst/>
          </a:prstGeom>
          <a:noFill/>
        </p:spPr>
        <p:txBody>
          <a:bodyPr wrap="square" rtlCol="0">
            <a:spAutoFit/>
          </a:bodyPr>
          <a:lstStyle/>
          <a:p>
            <a:r>
              <a:rPr lang="pt-BR" sz="3600" dirty="0"/>
              <a:t>Detalhes no material de apoio!</a:t>
            </a:r>
          </a:p>
        </p:txBody>
      </p:sp>
    </p:spTree>
    <p:extLst>
      <p:ext uri="{BB962C8B-B14F-4D97-AF65-F5344CB8AC3E}">
        <p14:creationId xmlns:p14="http://schemas.microsoft.com/office/powerpoint/2010/main" val="419650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Rectangle 105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0" name="Rectangle 9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asted-image.pdf">
            <a:extLst>
              <a:ext uri="{FF2B5EF4-FFF2-40B4-BE49-F238E27FC236}">
                <a16:creationId xmlns:a16="http://schemas.microsoft.com/office/drawing/2014/main" id="{3A9C0A97-E1CE-45A7-B3D7-A7035E0226FA}"/>
              </a:ext>
            </a:extLst>
          </p:cNvPr>
          <p:cNvPicPr>
            <a:picLocks noChangeAspect="1"/>
          </p:cNvPicPr>
          <p:nvPr/>
        </p:nvPicPr>
        <p:blipFill>
          <a:blip r:embed="rId2" cstate="print">
            <a:extLst/>
          </a:blip>
          <a:stretch>
            <a:fillRect/>
          </a:stretch>
        </p:blipFill>
        <p:spPr>
          <a:xfrm>
            <a:off x="3501979" y="1084521"/>
            <a:ext cx="8261497" cy="4688958"/>
          </a:xfrm>
          <a:prstGeom prst="rect">
            <a:avLst/>
          </a:prstGeom>
        </p:spPr>
      </p:pic>
      <p:sp>
        <p:nvSpPr>
          <p:cNvPr id="4" name="CaixaDeTexto 3"/>
          <p:cNvSpPr txBox="1"/>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2600" kern="1200" dirty="0">
                <a:solidFill>
                  <a:schemeClr val="bg1"/>
                </a:solidFill>
                <a:latin typeface="+mj-lt"/>
                <a:ea typeface="+mj-ea"/>
                <a:cs typeface="+mj-cs"/>
              </a:rPr>
              <a:t>Estrutura básica aos Serviços Públicos de Atendimento</a:t>
            </a:r>
          </a:p>
        </p:txBody>
      </p:sp>
    </p:spTree>
    <p:extLst>
      <p:ext uri="{BB962C8B-B14F-4D97-AF65-F5344CB8AC3E}">
        <p14:creationId xmlns:p14="http://schemas.microsoft.com/office/powerpoint/2010/main" val="327194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sted-image.pdf">
            <a:extLst>
              <a:ext uri="{FF2B5EF4-FFF2-40B4-BE49-F238E27FC236}">
                <a16:creationId xmlns:a16="http://schemas.microsoft.com/office/drawing/2014/main" id="{18C8725D-1657-4999-A2D7-95477F7ADC9B}"/>
              </a:ext>
            </a:extLst>
          </p:cNvPr>
          <p:cNvPicPr>
            <a:picLocks noChangeAspect="1"/>
          </p:cNvPicPr>
          <p:nvPr/>
        </p:nvPicPr>
        <p:blipFill>
          <a:blip r:embed="rId2" cstate="print">
            <a:extLst/>
          </a:blip>
          <a:stretch>
            <a:fillRect/>
          </a:stretch>
        </p:blipFill>
        <p:spPr>
          <a:xfrm>
            <a:off x="1417042" y="1707202"/>
            <a:ext cx="9357916" cy="4831899"/>
          </a:xfrm>
          <a:prstGeom prst="rect">
            <a:avLst/>
          </a:prstGeom>
        </p:spPr>
      </p:pic>
      <p:sp>
        <p:nvSpPr>
          <p:cNvPr id="2" name="CaixaDeTexto 1">
            <a:extLst>
              <a:ext uri="{FF2B5EF4-FFF2-40B4-BE49-F238E27FC236}">
                <a16:creationId xmlns:a16="http://schemas.microsoft.com/office/drawing/2014/main" id="{C80C3CEE-BEB9-46E0-9207-34DDA3DFB3BC}"/>
              </a:ext>
            </a:extLst>
          </p:cNvPr>
          <p:cNvSpPr txBox="1"/>
          <p:nvPr/>
        </p:nvSpPr>
        <p:spPr>
          <a:xfrm>
            <a:off x="5006075" y="1339702"/>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556532" y="643467"/>
            <a:ext cx="11210925" cy="744836"/>
          </a:xfrm>
          <a:prstGeom prst="rect">
            <a:avLst/>
          </a:prstGeom>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3200" kern="1200">
                <a:solidFill>
                  <a:schemeClr val="bg1"/>
                </a:solidFill>
                <a:latin typeface="+mj-lt"/>
                <a:ea typeface="+mj-ea"/>
                <a:cs typeface="+mj-cs"/>
              </a:rPr>
              <a:t>Processo de Trabalho dos Respondentes</a:t>
            </a:r>
          </a:p>
        </p:txBody>
      </p:sp>
    </p:spTree>
    <p:extLst>
      <p:ext uri="{BB962C8B-B14F-4D97-AF65-F5344CB8AC3E}">
        <p14:creationId xmlns:p14="http://schemas.microsoft.com/office/powerpoint/2010/main" val="362674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339702"/>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556532" y="643467"/>
            <a:ext cx="11210925" cy="744836"/>
          </a:xfrm>
          <a:prstGeom prst="rect">
            <a:avLst/>
          </a:prstGeom>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3200" dirty="0">
                <a:solidFill>
                  <a:schemeClr val="bg1"/>
                </a:solidFill>
                <a:latin typeface="+mj-lt"/>
                <a:ea typeface="+mj-ea"/>
                <a:cs typeface="+mj-cs"/>
              </a:rPr>
              <a:t>Envio da Lista de Serviços</a:t>
            </a:r>
            <a:endParaRPr lang="en-US" sz="3200" kern="1200" dirty="0">
              <a:solidFill>
                <a:schemeClr val="bg1"/>
              </a:solidFill>
              <a:latin typeface="+mj-lt"/>
              <a:ea typeface="+mj-ea"/>
              <a:cs typeface="+mj-cs"/>
            </a:endParaRPr>
          </a:p>
        </p:txBody>
      </p:sp>
      <p:sp>
        <p:nvSpPr>
          <p:cNvPr id="9" name="Shape 165">
            <a:extLst>
              <a:ext uri="{FF2B5EF4-FFF2-40B4-BE49-F238E27FC236}">
                <a16:creationId xmlns:a16="http://schemas.microsoft.com/office/drawing/2014/main" id="{13FE5723-2EA3-443E-AA39-5DF51635A3AC}"/>
              </a:ext>
            </a:extLst>
          </p:cNvPr>
          <p:cNvSpPr txBox="1">
            <a:spLocks/>
          </p:cNvSpPr>
          <p:nvPr/>
        </p:nvSpPr>
        <p:spPr>
          <a:xfrm>
            <a:off x="507999" y="2040055"/>
            <a:ext cx="11259457" cy="462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C7C9F"/>
              </a:buClr>
              <a:buSzPct val="100000"/>
              <a:buFont typeface="Arial" pitchFamily="34" charset="0"/>
              <a:buChar char="»"/>
              <a:defRPr sz="2800" kern="1200">
                <a:solidFill>
                  <a:schemeClr val="tx1"/>
                </a:solidFill>
                <a:latin typeface="Calibri" pitchFamily="34" charset="0"/>
                <a:ea typeface="+mn-ea"/>
                <a:cs typeface="Calibri" pitchFamily="34" charset="0"/>
              </a:defRPr>
            </a:lvl1pPr>
            <a:lvl2pPr marL="685800" indent="-228600" algn="l" defTabSz="914400" rtl="0" eaLnBrk="1" latinLnBrk="0" hangingPunct="1">
              <a:lnSpc>
                <a:spcPct val="90000"/>
              </a:lnSpc>
              <a:spcBef>
                <a:spcPts val="500"/>
              </a:spcBef>
              <a:buClrTx/>
              <a:buFont typeface="Courier New" pitchFamily="49" charset="0"/>
              <a:buChar char="o"/>
              <a:defRPr sz="2400" kern="1200">
                <a:solidFill>
                  <a:schemeClr val="tx1"/>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Tx/>
              <a:buFont typeface="Arial" pitchFamily="34" charset="0"/>
              <a:buChar char="—"/>
              <a:defRPr sz="2000" kern="1200">
                <a:solidFill>
                  <a:schemeClr val="tx1"/>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pt-BR" sz="3600" dirty="0"/>
          </a:p>
        </p:txBody>
      </p:sp>
      <p:graphicFrame>
        <p:nvGraphicFramePr>
          <p:cNvPr id="3" name="Tabela 2">
            <a:extLst>
              <a:ext uri="{FF2B5EF4-FFF2-40B4-BE49-F238E27FC236}">
                <a16:creationId xmlns:a16="http://schemas.microsoft.com/office/drawing/2014/main" id="{C053CA5A-CE3F-4634-A853-BE380E88B279}"/>
              </a:ext>
            </a:extLst>
          </p:cNvPr>
          <p:cNvGraphicFramePr>
            <a:graphicFrameLocks noGrp="1"/>
          </p:cNvGraphicFramePr>
          <p:nvPr>
            <p:extLst>
              <p:ext uri="{D42A27DB-BD31-4B8C-83A1-F6EECF244321}">
                <p14:modId xmlns:p14="http://schemas.microsoft.com/office/powerpoint/2010/main" val="4246074249"/>
              </p:ext>
            </p:extLst>
          </p:nvPr>
        </p:nvGraphicFramePr>
        <p:xfrm>
          <a:off x="1329070" y="1594885"/>
          <a:ext cx="9484242" cy="4944137"/>
        </p:xfrm>
        <a:graphic>
          <a:graphicData uri="http://schemas.openxmlformats.org/drawingml/2006/table">
            <a:tbl>
              <a:tblPr firstRow="1" firstCol="1" bandRow="1">
                <a:tableStyleId>{5C22544A-7EE6-4342-B048-85BDC9FD1C3A}</a:tableStyleId>
              </a:tblPr>
              <a:tblGrid>
                <a:gridCol w="1580707">
                  <a:extLst>
                    <a:ext uri="{9D8B030D-6E8A-4147-A177-3AD203B41FA5}">
                      <a16:colId xmlns:a16="http://schemas.microsoft.com/office/drawing/2014/main" val="3878705277"/>
                    </a:ext>
                  </a:extLst>
                </a:gridCol>
                <a:gridCol w="1580707">
                  <a:extLst>
                    <a:ext uri="{9D8B030D-6E8A-4147-A177-3AD203B41FA5}">
                      <a16:colId xmlns:a16="http://schemas.microsoft.com/office/drawing/2014/main" val="3850468792"/>
                    </a:ext>
                  </a:extLst>
                </a:gridCol>
                <a:gridCol w="1580707">
                  <a:extLst>
                    <a:ext uri="{9D8B030D-6E8A-4147-A177-3AD203B41FA5}">
                      <a16:colId xmlns:a16="http://schemas.microsoft.com/office/drawing/2014/main" val="1345622029"/>
                    </a:ext>
                  </a:extLst>
                </a:gridCol>
                <a:gridCol w="1580707">
                  <a:extLst>
                    <a:ext uri="{9D8B030D-6E8A-4147-A177-3AD203B41FA5}">
                      <a16:colId xmlns:a16="http://schemas.microsoft.com/office/drawing/2014/main" val="2345436558"/>
                    </a:ext>
                  </a:extLst>
                </a:gridCol>
                <a:gridCol w="1580707">
                  <a:extLst>
                    <a:ext uri="{9D8B030D-6E8A-4147-A177-3AD203B41FA5}">
                      <a16:colId xmlns:a16="http://schemas.microsoft.com/office/drawing/2014/main" val="2015759039"/>
                    </a:ext>
                  </a:extLst>
                </a:gridCol>
                <a:gridCol w="1580707">
                  <a:extLst>
                    <a:ext uri="{9D8B030D-6E8A-4147-A177-3AD203B41FA5}">
                      <a16:colId xmlns:a16="http://schemas.microsoft.com/office/drawing/2014/main" val="2978760922"/>
                    </a:ext>
                  </a:extLst>
                </a:gridCol>
              </a:tblGrid>
              <a:tr h="180732">
                <a:tc>
                  <a:txBody>
                    <a:bodyPr/>
                    <a:lstStyle/>
                    <a:p>
                      <a:pPr algn="ctr">
                        <a:spcAft>
                          <a:spcPts val="0"/>
                        </a:spcAft>
                      </a:pPr>
                      <a:r>
                        <a:rPr lang="pt-BR" sz="800" u="sng">
                          <a:effectLst/>
                        </a:rPr>
                        <a:t>Token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u="sng">
                          <a:effectLst/>
                        </a:rPr>
                        <a:t>Ministério - Sigla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u="sng">
                          <a:effectLst/>
                        </a:rPr>
                        <a:t>Ministério</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u="sng">
                          <a:effectLst/>
                        </a:rPr>
                        <a:t>Serviço</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u="sng">
                          <a:effectLst/>
                        </a:rPr>
                        <a:t>Secretaria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u="sng">
                          <a:effectLst/>
                        </a:rPr>
                        <a:t>Contato</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1645648383"/>
                  </a:ext>
                </a:extLst>
              </a:tr>
              <a:tr h="585224">
                <a:tc>
                  <a:txBody>
                    <a:bodyPr/>
                    <a:lstStyle/>
                    <a:p>
                      <a:pPr algn="ctr">
                        <a:spcAft>
                          <a:spcPts val="0"/>
                        </a:spcAft>
                      </a:pPr>
                      <a:r>
                        <a:rPr lang="pt-BR" sz="800">
                          <a:effectLst/>
                        </a:rPr>
                        <a:t>MDSA001</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Inscrição e atualização no Cadastro Único para Programas Sociais do Governo Federal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SENARC</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234138368"/>
                  </a:ext>
                </a:extLst>
              </a:tr>
              <a:tr h="448941">
                <a:tc>
                  <a:txBody>
                    <a:bodyPr/>
                    <a:lstStyle/>
                    <a:p>
                      <a:pPr algn="ctr">
                        <a:spcAft>
                          <a:spcPts val="0"/>
                        </a:spcAft>
                      </a:pPr>
                      <a:r>
                        <a:rPr lang="pt-BR" sz="800">
                          <a:effectLst/>
                        </a:rPr>
                        <a:t>MDSA002</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Emissão de comprovante de cadastramento no Cadastro Único (Consulta Cidadão)</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SENARC</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753410172"/>
                  </a:ext>
                </a:extLst>
              </a:tr>
              <a:tr h="310770">
                <a:tc>
                  <a:txBody>
                    <a:bodyPr/>
                    <a:lstStyle/>
                    <a:p>
                      <a:pPr algn="ctr">
                        <a:spcAft>
                          <a:spcPts val="0"/>
                        </a:spcAft>
                      </a:pPr>
                      <a:r>
                        <a:rPr lang="pt-BR" sz="800">
                          <a:effectLst/>
                        </a:rPr>
                        <a:t>MDSA003</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Programa Bolsa-Família- PBF</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SENARC</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896309270"/>
                  </a:ext>
                </a:extLst>
              </a:tr>
              <a:tr h="310770">
                <a:tc>
                  <a:txBody>
                    <a:bodyPr/>
                    <a:lstStyle/>
                    <a:p>
                      <a:pPr algn="ctr">
                        <a:spcAft>
                          <a:spcPts val="0"/>
                        </a:spcAft>
                      </a:pPr>
                      <a:r>
                        <a:rPr lang="pt-BR" sz="800">
                          <a:effectLst/>
                        </a:rPr>
                        <a:t>MDSA004</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PAA Compra com Doação Simultânea – CONAB 1</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SESAN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611117479"/>
                  </a:ext>
                </a:extLst>
              </a:tr>
              <a:tr h="310770">
                <a:tc>
                  <a:txBody>
                    <a:bodyPr/>
                    <a:lstStyle/>
                    <a:p>
                      <a:pPr algn="ctr">
                        <a:spcAft>
                          <a:spcPts val="0"/>
                        </a:spcAft>
                      </a:pPr>
                      <a:r>
                        <a:rPr lang="pt-BR" sz="800">
                          <a:effectLst/>
                        </a:rPr>
                        <a:t>MDSA005</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dirty="0">
                          <a:effectLst/>
                        </a:rPr>
                        <a:t>MDS</a:t>
                      </a:r>
                      <a:endParaRPr lang="pt-BR" sz="900" dirty="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PAA Compra com Doação Simultânea – CONAB 2</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SESAN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2633541556"/>
                  </a:ext>
                </a:extLst>
              </a:tr>
              <a:tr h="310770">
                <a:tc>
                  <a:txBody>
                    <a:bodyPr/>
                    <a:lstStyle/>
                    <a:p>
                      <a:pPr algn="ctr">
                        <a:spcAft>
                          <a:spcPts val="0"/>
                        </a:spcAft>
                      </a:pPr>
                      <a:r>
                        <a:rPr lang="pt-BR" sz="800">
                          <a:effectLst/>
                        </a:rPr>
                        <a:t>MDSA006</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PAA Sementes-CONAB 1</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SESAN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2621184733"/>
                  </a:ext>
                </a:extLst>
              </a:tr>
              <a:tr h="310770">
                <a:tc>
                  <a:txBody>
                    <a:bodyPr/>
                    <a:lstStyle/>
                    <a:p>
                      <a:pPr algn="ctr">
                        <a:spcAft>
                          <a:spcPts val="0"/>
                        </a:spcAft>
                      </a:pPr>
                      <a:r>
                        <a:rPr lang="pt-BR" sz="800">
                          <a:effectLst/>
                        </a:rPr>
                        <a:t>MDSA007</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PAA Sementes-CONAB 2</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SESAN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2595021056"/>
                  </a:ext>
                </a:extLst>
              </a:tr>
              <a:tr h="310770">
                <a:tc>
                  <a:txBody>
                    <a:bodyPr/>
                    <a:lstStyle/>
                    <a:p>
                      <a:pPr algn="ctr">
                        <a:spcAft>
                          <a:spcPts val="0"/>
                        </a:spcAft>
                      </a:pPr>
                      <a:r>
                        <a:rPr lang="pt-BR" sz="800">
                          <a:effectLst/>
                        </a:rPr>
                        <a:t>MDSA008</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PAA Leite 1</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SESAN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571188274"/>
                  </a:ext>
                </a:extLst>
              </a:tr>
              <a:tr h="310770">
                <a:tc>
                  <a:txBody>
                    <a:bodyPr/>
                    <a:lstStyle/>
                    <a:p>
                      <a:pPr algn="ctr">
                        <a:spcAft>
                          <a:spcPts val="0"/>
                        </a:spcAft>
                      </a:pPr>
                      <a:r>
                        <a:rPr lang="pt-BR" sz="800">
                          <a:effectLst/>
                        </a:rPr>
                        <a:t>MDSA009</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PAA Leite 2</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SESAN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1867259809"/>
                  </a:ext>
                </a:extLst>
              </a:tr>
              <a:tr h="310770">
                <a:tc>
                  <a:txBody>
                    <a:bodyPr/>
                    <a:lstStyle/>
                    <a:p>
                      <a:pPr algn="ctr">
                        <a:spcAft>
                          <a:spcPts val="0"/>
                        </a:spcAft>
                      </a:pPr>
                      <a:r>
                        <a:rPr lang="pt-BR" sz="800">
                          <a:effectLst/>
                        </a:rPr>
                        <a:t>MDSA010</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PAA Compra Direta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SESAN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3748869320"/>
                  </a:ext>
                </a:extLst>
              </a:tr>
              <a:tr h="310770">
                <a:tc>
                  <a:txBody>
                    <a:bodyPr/>
                    <a:lstStyle/>
                    <a:p>
                      <a:pPr algn="ctr">
                        <a:spcAft>
                          <a:spcPts val="0"/>
                        </a:spcAft>
                      </a:pPr>
                      <a:r>
                        <a:rPr lang="pt-BR" sz="800">
                          <a:effectLst/>
                        </a:rPr>
                        <a:t>MDSA012</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Programa de Fomento</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SESAN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1250545816"/>
                  </a:ext>
                </a:extLst>
              </a:tr>
              <a:tr h="310770">
                <a:tc>
                  <a:txBody>
                    <a:bodyPr/>
                    <a:lstStyle/>
                    <a:p>
                      <a:pPr algn="ctr">
                        <a:spcAft>
                          <a:spcPts val="0"/>
                        </a:spcAft>
                      </a:pPr>
                      <a:r>
                        <a:rPr lang="pt-BR" sz="800">
                          <a:effectLst/>
                        </a:rPr>
                        <a:t>MDSA013</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Programa Cisternas (1ª água)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SESAN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3261954332"/>
                  </a:ext>
                </a:extLst>
              </a:tr>
              <a:tr h="310770">
                <a:tc>
                  <a:txBody>
                    <a:bodyPr/>
                    <a:lstStyle/>
                    <a:p>
                      <a:pPr algn="ctr">
                        <a:spcAft>
                          <a:spcPts val="0"/>
                        </a:spcAft>
                      </a:pPr>
                      <a:r>
                        <a:rPr lang="pt-BR" sz="800">
                          <a:effectLst/>
                        </a:rPr>
                        <a:t>MDSA014</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Cisternas 1° água – consumo humano</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SESAN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Ouvidoria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469991219"/>
                  </a:ext>
                </a:extLst>
              </a:tr>
              <a:tr h="310770">
                <a:tc>
                  <a:txBody>
                    <a:bodyPr/>
                    <a:lstStyle/>
                    <a:p>
                      <a:pPr algn="ctr">
                        <a:spcAft>
                          <a:spcPts val="0"/>
                        </a:spcAft>
                      </a:pPr>
                      <a:r>
                        <a:rPr lang="pt-BR" sz="800">
                          <a:effectLst/>
                        </a:rPr>
                        <a:t>MDSA015</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MDS</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Ministério do Desenvolvimento Social</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a:effectLst/>
                        </a:rPr>
                        <a:t>Programa Cisternas (2ª água)</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tc>
                  <a:txBody>
                    <a:bodyPr/>
                    <a:lstStyle/>
                    <a:p>
                      <a:pPr algn="ctr">
                        <a:spcAft>
                          <a:spcPts val="0"/>
                        </a:spcAft>
                      </a:pPr>
                      <a:r>
                        <a:rPr lang="pt-BR" sz="800">
                          <a:effectLst/>
                        </a:rPr>
                        <a:t>SESAN</a:t>
                      </a:r>
                      <a:endParaRPr lang="pt-BR" sz="90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tc>
                <a:tc>
                  <a:txBody>
                    <a:bodyPr/>
                    <a:lstStyle/>
                    <a:p>
                      <a:pPr algn="ctr">
                        <a:spcAft>
                          <a:spcPts val="0"/>
                        </a:spcAft>
                      </a:pPr>
                      <a:r>
                        <a:rPr lang="pt-BR" sz="800" dirty="0">
                          <a:effectLst/>
                        </a:rPr>
                        <a:t>Ouvidoria</a:t>
                      </a:r>
                      <a:endParaRPr lang="pt-BR" sz="900" dirty="0">
                        <a:effectLst/>
                        <a:latin typeface="Calibri" panose="020F0502020204030204" pitchFamily="34" charset="0"/>
                        <a:ea typeface="Calibri" panose="020F0502020204030204" pitchFamily="34" charset="0"/>
                        <a:cs typeface="Calibri" panose="020F0502020204030204" pitchFamily="34" charset="0"/>
                      </a:endParaRPr>
                    </a:p>
                  </a:txBody>
                  <a:tcPr marL="22782" marR="22782" marT="15188" marB="15188" anchor="b"/>
                </a:tc>
                <a:extLst>
                  <a:ext uri="{0D108BD9-81ED-4DB2-BD59-A6C34878D82A}">
                    <a16:rowId xmlns:a16="http://schemas.microsoft.com/office/drawing/2014/main" val="3632986096"/>
                  </a:ext>
                </a:extLst>
              </a:tr>
            </a:tbl>
          </a:graphicData>
        </a:graphic>
      </p:graphicFrame>
    </p:spTree>
    <p:extLst>
      <p:ext uri="{BB962C8B-B14F-4D97-AF65-F5344CB8AC3E}">
        <p14:creationId xmlns:p14="http://schemas.microsoft.com/office/powerpoint/2010/main" val="338410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2"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C80C3CEE-BEB9-46E0-9207-34DDA3DFB3BC}"/>
              </a:ext>
            </a:extLst>
          </p:cNvPr>
          <p:cNvSpPr txBox="1"/>
          <p:nvPr/>
        </p:nvSpPr>
        <p:spPr>
          <a:xfrm>
            <a:off x="5006075" y="1339702"/>
            <a:ext cx="6519618" cy="754053"/>
          </a:xfrm>
          <a:prstGeom prst="rect">
            <a:avLst/>
          </a:prstGeom>
          <a:noFill/>
        </p:spPr>
        <p:txBody>
          <a:bodyPr wrap="square" rtlCol="0">
            <a:spAutoFit/>
          </a:bodyPr>
          <a:lstStyle/>
          <a:p>
            <a:pPr marL="342900" indent="-342900" defTabSz="457200">
              <a:spcBef>
                <a:spcPts val="0"/>
              </a:spcBef>
              <a:spcAft>
                <a:spcPts val="600"/>
              </a:spcAft>
              <a:buClrTx/>
              <a:buSzTx/>
              <a:buFontTx/>
              <a:buNone/>
              <a:defRPr sz="4400" i="1">
                <a:solidFill>
                  <a:srgbClr val="FF2600"/>
                </a:solidFill>
                <a:latin typeface="Calibri"/>
                <a:ea typeface="Calibri"/>
                <a:cs typeface="Calibri"/>
                <a:sym typeface="Calibri"/>
              </a:defRPr>
            </a:pPr>
            <a:endParaRPr lang="pt-BR" sz="2000">
              <a:solidFill>
                <a:srgbClr val="000000"/>
              </a:solidFill>
            </a:endParaRPr>
          </a:p>
          <a:p>
            <a:pPr>
              <a:spcAft>
                <a:spcPts val="600"/>
              </a:spcAft>
            </a:pPr>
            <a:endParaRPr lang="pt-BR"/>
          </a:p>
        </p:txBody>
      </p:sp>
      <p:sp>
        <p:nvSpPr>
          <p:cNvPr id="4" name="CaixaDeTexto 3"/>
          <p:cNvSpPr txBox="1"/>
          <p:nvPr/>
        </p:nvSpPr>
        <p:spPr>
          <a:xfrm>
            <a:off x="556532" y="643467"/>
            <a:ext cx="11210925" cy="744836"/>
          </a:xfrm>
          <a:prstGeom prst="rect">
            <a:avLst/>
          </a:prstGeom>
        </p:spPr>
        <p:txBody>
          <a:bodyPr vert="horz" lIns="91440" tIns="45720" rIns="91440" bIns="45720" rtlCol="0" anchor="ctr">
            <a:normAutofit/>
          </a:bodyPr>
          <a:lstStyle>
            <a:defPPr>
              <a:defRPr lang="pt-BR"/>
            </a:defPPr>
            <a:lvl1pPr algn="ctr">
              <a:defRPr sz="3600" b="1">
                <a:latin typeface="Calibri" panose="020F0502020204030204" pitchFamily="34" charset="0"/>
              </a:defRPr>
            </a:lvl1pPr>
          </a:lstStyle>
          <a:p>
            <a:pPr>
              <a:lnSpc>
                <a:spcPct val="90000"/>
              </a:lnSpc>
              <a:spcAft>
                <a:spcPts val="600"/>
              </a:spcAft>
            </a:pPr>
            <a:r>
              <a:rPr lang="en-US" sz="3200" dirty="0">
                <a:solidFill>
                  <a:schemeClr val="bg1"/>
                </a:solidFill>
                <a:latin typeface="+mj-lt"/>
                <a:ea typeface="+mj-ea"/>
                <a:cs typeface="+mj-cs"/>
              </a:rPr>
              <a:t>Qual a estrutura do questionário?</a:t>
            </a:r>
            <a:endParaRPr lang="en-US" sz="3200" kern="1200" dirty="0">
              <a:solidFill>
                <a:schemeClr val="bg1"/>
              </a:solidFill>
              <a:latin typeface="+mj-lt"/>
              <a:ea typeface="+mj-ea"/>
              <a:cs typeface="+mj-cs"/>
            </a:endParaRPr>
          </a:p>
        </p:txBody>
      </p:sp>
      <p:sp>
        <p:nvSpPr>
          <p:cNvPr id="9" name="Shape 165">
            <a:extLst>
              <a:ext uri="{FF2B5EF4-FFF2-40B4-BE49-F238E27FC236}">
                <a16:creationId xmlns:a16="http://schemas.microsoft.com/office/drawing/2014/main" id="{13FE5723-2EA3-443E-AA39-5DF51635A3AC}"/>
              </a:ext>
            </a:extLst>
          </p:cNvPr>
          <p:cNvSpPr txBox="1">
            <a:spLocks/>
          </p:cNvSpPr>
          <p:nvPr/>
        </p:nvSpPr>
        <p:spPr>
          <a:xfrm>
            <a:off x="507999" y="2040055"/>
            <a:ext cx="11259457" cy="462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C7C9F"/>
              </a:buClr>
              <a:buSzPct val="100000"/>
              <a:buFont typeface="Arial" pitchFamily="34" charset="0"/>
              <a:buChar char="»"/>
              <a:defRPr sz="2800" kern="1200">
                <a:solidFill>
                  <a:schemeClr val="tx1"/>
                </a:solidFill>
                <a:latin typeface="Calibri" pitchFamily="34" charset="0"/>
                <a:ea typeface="+mn-ea"/>
                <a:cs typeface="Calibri" pitchFamily="34" charset="0"/>
              </a:defRPr>
            </a:lvl1pPr>
            <a:lvl2pPr marL="685800" indent="-228600" algn="l" defTabSz="914400" rtl="0" eaLnBrk="1" latinLnBrk="0" hangingPunct="1">
              <a:lnSpc>
                <a:spcPct val="90000"/>
              </a:lnSpc>
              <a:spcBef>
                <a:spcPts val="500"/>
              </a:spcBef>
              <a:buClrTx/>
              <a:buFont typeface="Courier New" pitchFamily="49" charset="0"/>
              <a:buChar char="o"/>
              <a:defRPr sz="2400" kern="1200">
                <a:solidFill>
                  <a:schemeClr val="tx1"/>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Tx/>
              <a:buFont typeface="Arial" pitchFamily="34" charset="0"/>
              <a:buChar char="—"/>
              <a:defRPr sz="2000" kern="1200">
                <a:solidFill>
                  <a:schemeClr val="tx1"/>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pt-BR" sz="3600" dirty="0"/>
              <a:t>Parte I – Características básicas do serviço público de atendimento.</a:t>
            </a:r>
          </a:p>
          <a:p>
            <a:pPr fontAlgn="auto">
              <a:spcAft>
                <a:spcPts val="0"/>
              </a:spcAft>
            </a:pPr>
            <a:r>
              <a:rPr lang="pt-BR" sz="3600" dirty="0"/>
              <a:t>Parte II – Prestação do serviço e dos recursos disponíveis.</a:t>
            </a:r>
          </a:p>
          <a:p>
            <a:pPr fontAlgn="auto">
              <a:spcAft>
                <a:spcPts val="0"/>
              </a:spcAft>
            </a:pPr>
            <a:r>
              <a:rPr lang="pt-BR" sz="3600" dirty="0"/>
              <a:t>Parte III – Identificação, dados e nível de digitalização dos serviços.</a:t>
            </a:r>
          </a:p>
          <a:p>
            <a:pPr fontAlgn="auto">
              <a:spcAft>
                <a:spcPts val="0"/>
              </a:spcAft>
            </a:pPr>
            <a:r>
              <a:rPr lang="pt-BR" sz="3600" dirty="0"/>
              <a:t>Parte IV – Detalhamento da interação com os usuários.</a:t>
            </a:r>
          </a:p>
        </p:txBody>
      </p:sp>
    </p:spTree>
    <p:extLst>
      <p:ext uri="{BB962C8B-B14F-4D97-AF65-F5344CB8AC3E}">
        <p14:creationId xmlns:p14="http://schemas.microsoft.com/office/powerpoint/2010/main" val="1250849957"/>
      </p:ext>
    </p:extLst>
  </p:cSld>
  <p:clrMapOvr>
    <a:masterClrMapping/>
  </p:clrMapOvr>
</p:sld>
</file>

<file path=ppt/theme/theme1.xml><?xml version="1.0" encoding="utf-8"?>
<a:theme xmlns:a="http://schemas.openxmlformats.org/drawingml/2006/main" name="4_Tema do Office">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ema do Office">
      <a:majorFont>
        <a:latin typeface="Times New Roman"/>
        <a:ea typeface=""/>
        <a:cs typeface="Arial Unicode MS"/>
      </a:majorFont>
      <a:minorFont>
        <a:latin typeface="Times New Roman"/>
        <a:ea typeface=""/>
        <a:cs typeface="Arial Unicode MS"/>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64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64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17955</TotalTime>
  <Words>1485</Words>
  <Application>Microsoft Office PowerPoint</Application>
  <PresentationFormat>Widescreen</PresentationFormat>
  <Paragraphs>224</Paragraphs>
  <Slides>21</Slides>
  <Notes>0</Notes>
  <HiddenSlides>0</HiddenSlides>
  <MMClips>0</MMClips>
  <ScaleCrop>false</ScaleCrop>
  <HeadingPairs>
    <vt:vector size="6" baseType="variant">
      <vt:variant>
        <vt:lpstr>Fontes usadas</vt:lpstr>
      </vt:variant>
      <vt:variant>
        <vt:i4>9</vt:i4>
      </vt:variant>
      <vt:variant>
        <vt:lpstr>Tema</vt:lpstr>
      </vt:variant>
      <vt:variant>
        <vt:i4>2</vt:i4>
      </vt:variant>
      <vt:variant>
        <vt:lpstr>Títulos de slides</vt:lpstr>
      </vt:variant>
      <vt:variant>
        <vt:i4>21</vt:i4>
      </vt:variant>
    </vt:vector>
  </HeadingPairs>
  <TitlesOfParts>
    <vt:vector size="32" baseType="lpstr">
      <vt:lpstr>Arial Unicode MS</vt:lpstr>
      <vt:lpstr>Arial</vt:lpstr>
      <vt:lpstr>Arial Black</vt:lpstr>
      <vt:lpstr>Calibri</vt:lpstr>
      <vt:lpstr>Calibri Light</vt:lpstr>
      <vt:lpstr>Courier New</vt:lpstr>
      <vt:lpstr>Lucida Grande</vt:lpstr>
      <vt:lpstr>Times New Roman</vt:lpstr>
      <vt:lpstr>Wingdings</vt:lpstr>
      <vt:lpstr>4_Tema do Office</vt:lpstr>
      <vt:lpstr>Tema do Office</vt:lpstr>
      <vt:lpstr>Pesquisa sobre Serviços Públicos de Atendimento da Administração Pública Federal       Reunião de Orientação       Agosto de 2017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Manoel Chagas</dc:creator>
  <cp:lastModifiedBy>Wanderson Maia Nascimento</cp:lastModifiedBy>
  <cp:revision>1339</cp:revision>
  <cp:lastPrinted>2016-08-11T21:53:21Z</cp:lastPrinted>
  <dcterms:created xsi:type="dcterms:W3CDTF">2014-11-18T14:20:22Z</dcterms:created>
  <dcterms:modified xsi:type="dcterms:W3CDTF">2017-08-15T15:44:32Z</dcterms:modified>
</cp:coreProperties>
</file>