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4" r:id="rId4"/>
  </p:sldMasterIdLst>
  <p:notesMasterIdLst>
    <p:notesMasterId r:id="rId62"/>
  </p:notesMasterIdLst>
  <p:handoutMasterIdLst>
    <p:handoutMasterId r:id="rId63"/>
  </p:handoutMasterIdLst>
  <p:sldIdLst>
    <p:sldId id="256" r:id="rId5"/>
    <p:sldId id="443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268" r:id="rId15"/>
    <p:sldId id="433" r:id="rId16"/>
    <p:sldId id="434" r:id="rId17"/>
    <p:sldId id="289" r:id="rId18"/>
    <p:sldId id="290" r:id="rId19"/>
    <p:sldId id="316" r:id="rId20"/>
    <p:sldId id="317" r:id="rId21"/>
    <p:sldId id="445" r:id="rId22"/>
    <p:sldId id="447" r:id="rId23"/>
    <p:sldId id="359" r:id="rId24"/>
    <p:sldId id="360" r:id="rId25"/>
    <p:sldId id="361" r:id="rId26"/>
    <p:sldId id="369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8" r:id="rId45"/>
    <p:sldId id="409" r:id="rId46"/>
    <p:sldId id="444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7" r:id="rId55"/>
    <p:sldId id="428" r:id="rId56"/>
    <p:sldId id="429" r:id="rId57"/>
    <p:sldId id="430" r:id="rId58"/>
    <p:sldId id="431" r:id="rId59"/>
    <p:sldId id="416" r:id="rId60"/>
    <p:sldId id="415" r:id="rId61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920" autoAdjust="0"/>
  </p:normalViewPr>
  <p:slideViewPr>
    <p:cSldViewPr>
      <p:cViewPr varScale="1">
        <p:scale>
          <a:sx n="87" d="100"/>
          <a:sy n="87" d="100"/>
        </p:scale>
        <p:origin x="66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9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rgbClr val="30A8B3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3434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052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6E00"/>
              </a:solidFill>
              <a:ln>
                <a:noFill/>
              </a:ln>
              <a:effectLst/>
            </c:spPr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34B7-3F00-4B3E-B34F-622E3012790B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600000" lon="1800000" rev="0"/>
          </a:camera>
          <a:lightRig rig="flat" dir="t"/>
        </a:scene3d>
      </dgm:spPr>
    </dgm:pt>
    <dgm:pt modelId="{C4984381-0B9E-450B-9D79-6A83C392C272}">
      <dgm:prSet phldrT="[Texto]"/>
      <dgm:spPr>
        <a:solidFill>
          <a:srgbClr val="C3D69B"/>
        </a:solidFill>
      </dgm:spPr>
      <dgm:t>
        <a:bodyPr/>
        <a:lstStyle/>
        <a:p>
          <a:r>
            <a:rPr lang="pt-BR" dirty="0" smtClean="0"/>
            <a:t>Cadeia de Valor</a:t>
          </a:r>
          <a:endParaRPr lang="pt-BR" dirty="0"/>
        </a:p>
      </dgm:t>
    </dgm:pt>
    <dgm:pt modelId="{F20AED94-803E-4B43-B124-F05661F05112}" type="parTrans" cxnId="{EE31D68E-E775-4817-8CD8-30252862807F}">
      <dgm:prSet/>
      <dgm:spPr/>
      <dgm:t>
        <a:bodyPr/>
        <a:lstStyle/>
        <a:p>
          <a:endParaRPr lang="pt-BR"/>
        </a:p>
      </dgm:t>
    </dgm:pt>
    <dgm:pt modelId="{25461AD4-3F1B-44DB-957C-1216E55C459D}" type="sibTrans" cxnId="{EE31D68E-E775-4817-8CD8-30252862807F}">
      <dgm:prSet/>
      <dgm:spPr/>
      <dgm:t>
        <a:bodyPr/>
        <a:lstStyle/>
        <a:p>
          <a:endParaRPr lang="pt-BR"/>
        </a:p>
      </dgm:t>
    </dgm:pt>
    <dgm:pt modelId="{E775C079-25B2-4BD9-A824-DBBCA83454A0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Macroprocessos</a:t>
          </a:r>
          <a:endParaRPr lang="pt-BR" dirty="0"/>
        </a:p>
      </dgm:t>
    </dgm:pt>
    <dgm:pt modelId="{EBCE8BA0-0F0C-40CD-BFC9-E5DD50D01BFD}" type="parTrans" cxnId="{7BE95FA2-AF75-457F-8353-99A6178C4DBF}">
      <dgm:prSet/>
      <dgm:spPr/>
      <dgm:t>
        <a:bodyPr/>
        <a:lstStyle/>
        <a:p>
          <a:endParaRPr lang="pt-BR"/>
        </a:p>
      </dgm:t>
    </dgm:pt>
    <dgm:pt modelId="{701B5138-C622-44FA-93CB-DB40DBD2BF32}" type="sibTrans" cxnId="{7BE95FA2-AF75-457F-8353-99A6178C4DBF}">
      <dgm:prSet/>
      <dgm:spPr/>
      <dgm:t>
        <a:bodyPr/>
        <a:lstStyle/>
        <a:p>
          <a:endParaRPr lang="pt-BR"/>
        </a:p>
      </dgm:t>
    </dgm:pt>
    <dgm:pt modelId="{1BF0002E-EC62-4C0E-89F0-E723B945F3D9}">
      <dgm:prSet phldrT="[Texto]"/>
      <dgm:spPr>
        <a:solidFill>
          <a:schemeClr val="tx2">
            <a:lumMod val="40000"/>
            <a:lumOff val="60000"/>
          </a:schemeClr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pt-BR" dirty="0" smtClean="0"/>
            <a:t>Processos</a:t>
          </a:r>
          <a:endParaRPr lang="pt-BR" dirty="0"/>
        </a:p>
      </dgm:t>
    </dgm:pt>
    <dgm:pt modelId="{6028F492-E7E5-4593-AD18-8A022571BF2B}" type="parTrans" cxnId="{34E78639-C105-4294-8001-977A3EC6610A}">
      <dgm:prSet/>
      <dgm:spPr/>
      <dgm:t>
        <a:bodyPr/>
        <a:lstStyle/>
        <a:p>
          <a:endParaRPr lang="pt-BR"/>
        </a:p>
      </dgm:t>
    </dgm:pt>
    <dgm:pt modelId="{26043712-EDE7-46ED-AA0D-9EA87EA7F8EA}" type="sibTrans" cxnId="{34E78639-C105-4294-8001-977A3EC6610A}">
      <dgm:prSet/>
      <dgm:spPr/>
      <dgm:t>
        <a:bodyPr/>
        <a:lstStyle/>
        <a:p>
          <a:endParaRPr lang="pt-BR"/>
        </a:p>
      </dgm:t>
    </dgm:pt>
    <dgm:pt modelId="{2F91BF96-4EDF-4E20-B6CC-2493549E59EB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Atividades</a:t>
          </a:r>
          <a:endParaRPr lang="pt-BR" dirty="0"/>
        </a:p>
      </dgm:t>
    </dgm:pt>
    <dgm:pt modelId="{7C106E8D-4BEC-4042-BA4B-D61770561B1D}" type="parTrans" cxnId="{DAB4C6D1-87A8-41A2-90EA-20224EAA0190}">
      <dgm:prSet/>
      <dgm:spPr/>
      <dgm:t>
        <a:bodyPr/>
        <a:lstStyle/>
        <a:p>
          <a:endParaRPr lang="pt-BR"/>
        </a:p>
      </dgm:t>
    </dgm:pt>
    <dgm:pt modelId="{E488C96B-7EFD-4DCF-B109-140F464849F8}" type="sibTrans" cxnId="{DAB4C6D1-87A8-41A2-90EA-20224EAA0190}">
      <dgm:prSet/>
      <dgm:spPr/>
      <dgm:t>
        <a:bodyPr/>
        <a:lstStyle/>
        <a:p>
          <a:endParaRPr lang="pt-BR"/>
        </a:p>
      </dgm:t>
    </dgm:pt>
    <dgm:pt modelId="{5DF6E82D-1928-4552-833C-579E1F7B2F78}" type="pres">
      <dgm:prSet presAssocID="{9BEB34B7-3F00-4B3E-B34F-622E3012790B}" presName="Name0" presStyleCnt="0">
        <dgm:presLayoutVars>
          <dgm:dir/>
          <dgm:animLvl val="lvl"/>
          <dgm:resizeHandles val="exact"/>
        </dgm:presLayoutVars>
      </dgm:prSet>
      <dgm:spPr/>
    </dgm:pt>
    <dgm:pt modelId="{25027086-F9E9-4063-8A0A-272D7C8FAE10}" type="pres">
      <dgm:prSet presAssocID="{C4984381-0B9E-450B-9D79-6A83C392C272}" presName="Name8" presStyleCnt="0"/>
      <dgm:spPr/>
    </dgm:pt>
    <dgm:pt modelId="{B1EE4DAA-1790-437A-920F-7A243C09CA2E}" type="pres">
      <dgm:prSet presAssocID="{C4984381-0B9E-450B-9D79-6A83C392C27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30D9B6-3BB8-4D9C-8C46-572835128874}" type="pres">
      <dgm:prSet presAssocID="{C4984381-0B9E-450B-9D79-6A83C392C2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FB12F-1C7E-4D51-B2C6-580718D21C47}" type="pres">
      <dgm:prSet presAssocID="{E775C079-25B2-4BD9-A824-DBBCA83454A0}" presName="Name8" presStyleCnt="0"/>
      <dgm:spPr/>
    </dgm:pt>
    <dgm:pt modelId="{C800018B-FC8F-41A2-A7DA-97B09D8C75D4}" type="pres">
      <dgm:prSet presAssocID="{E775C079-25B2-4BD9-A824-DBBCA83454A0}" presName="level" presStyleLbl="node1" presStyleIdx="1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8FC7A5-F523-4A3C-882D-60BA5F20190F}" type="pres">
      <dgm:prSet presAssocID="{E775C079-25B2-4BD9-A824-DBBCA83454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F4D71D-9E0B-44A7-9615-1FE45B1F5B7E}" type="pres">
      <dgm:prSet presAssocID="{1BF0002E-EC62-4C0E-89F0-E723B945F3D9}" presName="Name8" presStyleCnt="0"/>
      <dgm:spPr/>
    </dgm:pt>
    <dgm:pt modelId="{CC4D4638-0896-46AB-852E-4DF871CB0D9D}" type="pres">
      <dgm:prSet presAssocID="{1BF0002E-EC62-4C0E-89F0-E723B945F3D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FE4838-C83D-4C0A-B880-BC4BC8C64689}" type="pres">
      <dgm:prSet presAssocID="{1BF0002E-EC62-4C0E-89F0-E723B945F3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7A1D0-15FA-4571-A9C1-97678FE75F97}" type="pres">
      <dgm:prSet presAssocID="{2F91BF96-4EDF-4E20-B6CC-2493549E59EB}" presName="Name8" presStyleCnt="0"/>
      <dgm:spPr/>
    </dgm:pt>
    <dgm:pt modelId="{14D9A441-1D45-4D36-B2F9-9453901D91F9}" type="pres">
      <dgm:prSet presAssocID="{2F91BF96-4EDF-4E20-B6CC-2493549E59E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0BC4E8-1848-4E85-B683-2928EA87F92E}" type="pres">
      <dgm:prSet presAssocID="{2F91BF96-4EDF-4E20-B6CC-2493549E59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E95FA2-AF75-457F-8353-99A6178C4DBF}" srcId="{9BEB34B7-3F00-4B3E-B34F-622E3012790B}" destId="{E775C079-25B2-4BD9-A824-DBBCA83454A0}" srcOrd="1" destOrd="0" parTransId="{EBCE8BA0-0F0C-40CD-BFC9-E5DD50D01BFD}" sibTransId="{701B5138-C622-44FA-93CB-DB40DBD2BF32}"/>
    <dgm:cxn modelId="{D2D936A2-0A29-4F5B-8404-5FE177E51594}" type="presOf" srcId="{1BF0002E-EC62-4C0E-89F0-E723B945F3D9}" destId="{0AFE4838-C83D-4C0A-B880-BC4BC8C64689}" srcOrd="1" destOrd="0" presId="urn:microsoft.com/office/officeart/2005/8/layout/pyramid1"/>
    <dgm:cxn modelId="{0317294C-E8B2-4A42-9716-DC5FC51BA552}" type="presOf" srcId="{C4984381-0B9E-450B-9D79-6A83C392C272}" destId="{B1EE4DAA-1790-437A-920F-7A243C09CA2E}" srcOrd="0" destOrd="0" presId="urn:microsoft.com/office/officeart/2005/8/layout/pyramid1"/>
    <dgm:cxn modelId="{44B3225A-FBF2-4A24-8926-78F94A3C034C}" type="presOf" srcId="{2F91BF96-4EDF-4E20-B6CC-2493549E59EB}" destId="{CA0BC4E8-1848-4E85-B683-2928EA87F92E}" srcOrd="1" destOrd="0" presId="urn:microsoft.com/office/officeart/2005/8/layout/pyramid1"/>
    <dgm:cxn modelId="{0F8416B0-1361-420B-970E-668F58198275}" type="presOf" srcId="{1BF0002E-EC62-4C0E-89F0-E723B945F3D9}" destId="{CC4D4638-0896-46AB-852E-4DF871CB0D9D}" srcOrd="0" destOrd="0" presId="urn:microsoft.com/office/officeart/2005/8/layout/pyramid1"/>
    <dgm:cxn modelId="{EE31D68E-E775-4817-8CD8-30252862807F}" srcId="{9BEB34B7-3F00-4B3E-B34F-622E3012790B}" destId="{C4984381-0B9E-450B-9D79-6A83C392C272}" srcOrd="0" destOrd="0" parTransId="{F20AED94-803E-4B43-B124-F05661F05112}" sibTransId="{25461AD4-3F1B-44DB-957C-1216E55C459D}"/>
    <dgm:cxn modelId="{147ABB75-F547-45A1-9E5B-50195F1A140D}" type="presOf" srcId="{C4984381-0B9E-450B-9D79-6A83C392C272}" destId="{A330D9B6-3BB8-4D9C-8C46-572835128874}" srcOrd="1" destOrd="0" presId="urn:microsoft.com/office/officeart/2005/8/layout/pyramid1"/>
    <dgm:cxn modelId="{DAB4C6D1-87A8-41A2-90EA-20224EAA0190}" srcId="{9BEB34B7-3F00-4B3E-B34F-622E3012790B}" destId="{2F91BF96-4EDF-4E20-B6CC-2493549E59EB}" srcOrd="3" destOrd="0" parTransId="{7C106E8D-4BEC-4042-BA4B-D61770561B1D}" sibTransId="{E488C96B-7EFD-4DCF-B109-140F464849F8}"/>
    <dgm:cxn modelId="{7F70CFF5-2C2E-4083-845E-F2ADAA55E586}" type="presOf" srcId="{9BEB34B7-3F00-4B3E-B34F-622E3012790B}" destId="{5DF6E82D-1928-4552-833C-579E1F7B2F78}" srcOrd="0" destOrd="0" presId="urn:microsoft.com/office/officeart/2005/8/layout/pyramid1"/>
    <dgm:cxn modelId="{34E78639-C105-4294-8001-977A3EC6610A}" srcId="{9BEB34B7-3F00-4B3E-B34F-622E3012790B}" destId="{1BF0002E-EC62-4C0E-89F0-E723B945F3D9}" srcOrd="2" destOrd="0" parTransId="{6028F492-E7E5-4593-AD18-8A022571BF2B}" sibTransId="{26043712-EDE7-46ED-AA0D-9EA87EA7F8EA}"/>
    <dgm:cxn modelId="{909C784E-B457-4219-B65E-CA4EFBEE8319}" type="presOf" srcId="{2F91BF96-4EDF-4E20-B6CC-2493549E59EB}" destId="{14D9A441-1D45-4D36-B2F9-9453901D91F9}" srcOrd="0" destOrd="0" presId="urn:microsoft.com/office/officeart/2005/8/layout/pyramid1"/>
    <dgm:cxn modelId="{AF2C7B32-2E4C-449D-815B-CECCDDB373DD}" type="presOf" srcId="{E775C079-25B2-4BD9-A824-DBBCA83454A0}" destId="{C800018B-FC8F-41A2-A7DA-97B09D8C75D4}" srcOrd="0" destOrd="0" presId="urn:microsoft.com/office/officeart/2005/8/layout/pyramid1"/>
    <dgm:cxn modelId="{B3ED408A-267A-4FD8-9049-5D30C6EA094F}" type="presOf" srcId="{E775C079-25B2-4BD9-A824-DBBCA83454A0}" destId="{E98FC7A5-F523-4A3C-882D-60BA5F20190F}" srcOrd="1" destOrd="0" presId="urn:microsoft.com/office/officeart/2005/8/layout/pyramid1"/>
    <dgm:cxn modelId="{3AB1E67B-13A5-467C-A229-F1566C5642E7}" type="presParOf" srcId="{5DF6E82D-1928-4552-833C-579E1F7B2F78}" destId="{25027086-F9E9-4063-8A0A-272D7C8FAE10}" srcOrd="0" destOrd="0" presId="urn:microsoft.com/office/officeart/2005/8/layout/pyramid1"/>
    <dgm:cxn modelId="{613D6D10-D73B-4709-A211-23A6CFA8E4ED}" type="presParOf" srcId="{25027086-F9E9-4063-8A0A-272D7C8FAE10}" destId="{B1EE4DAA-1790-437A-920F-7A243C09CA2E}" srcOrd="0" destOrd="0" presId="urn:microsoft.com/office/officeart/2005/8/layout/pyramid1"/>
    <dgm:cxn modelId="{DE436062-7235-4508-AA21-B208C03F3DED}" type="presParOf" srcId="{25027086-F9E9-4063-8A0A-272D7C8FAE10}" destId="{A330D9B6-3BB8-4D9C-8C46-572835128874}" srcOrd="1" destOrd="0" presId="urn:microsoft.com/office/officeart/2005/8/layout/pyramid1"/>
    <dgm:cxn modelId="{126F20A5-6121-4BCA-8164-5A89B08A95C9}" type="presParOf" srcId="{5DF6E82D-1928-4552-833C-579E1F7B2F78}" destId="{040FB12F-1C7E-4D51-B2C6-580718D21C47}" srcOrd="1" destOrd="0" presId="urn:microsoft.com/office/officeart/2005/8/layout/pyramid1"/>
    <dgm:cxn modelId="{DE282B72-9593-4F33-A3F2-7B1A8BC5C31F}" type="presParOf" srcId="{040FB12F-1C7E-4D51-B2C6-580718D21C47}" destId="{C800018B-FC8F-41A2-A7DA-97B09D8C75D4}" srcOrd="0" destOrd="0" presId="urn:microsoft.com/office/officeart/2005/8/layout/pyramid1"/>
    <dgm:cxn modelId="{E7AF8943-9745-4146-87FA-363E5BA0002A}" type="presParOf" srcId="{040FB12F-1C7E-4D51-B2C6-580718D21C47}" destId="{E98FC7A5-F523-4A3C-882D-60BA5F20190F}" srcOrd="1" destOrd="0" presId="urn:microsoft.com/office/officeart/2005/8/layout/pyramid1"/>
    <dgm:cxn modelId="{4F1DDCB7-8604-4D51-A992-DDE427D3E273}" type="presParOf" srcId="{5DF6E82D-1928-4552-833C-579E1F7B2F78}" destId="{72F4D71D-9E0B-44A7-9615-1FE45B1F5B7E}" srcOrd="2" destOrd="0" presId="urn:microsoft.com/office/officeart/2005/8/layout/pyramid1"/>
    <dgm:cxn modelId="{F661ABAC-D699-41CA-A6B3-022C8AB13F09}" type="presParOf" srcId="{72F4D71D-9E0B-44A7-9615-1FE45B1F5B7E}" destId="{CC4D4638-0896-46AB-852E-4DF871CB0D9D}" srcOrd="0" destOrd="0" presId="urn:microsoft.com/office/officeart/2005/8/layout/pyramid1"/>
    <dgm:cxn modelId="{DDF1DD0B-AA1E-4B86-8E01-F966B63B06F9}" type="presParOf" srcId="{72F4D71D-9E0B-44A7-9615-1FE45B1F5B7E}" destId="{0AFE4838-C83D-4C0A-B880-BC4BC8C64689}" srcOrd="1" destOrd="0" presId="urn:microsoft.com/office/officeart/2005/8/layout/pyramid1"/>
    <dgm:cxn modelId="{1965C5B8-FC23-4370-8DF4-87EFD5EBC6AA}" type="presParOf" srcId="{5DF6E82D-1928-4552-833C-579E1F7B2F78}" destId="{F437A1D0-15FA-4571-A9C1-97678FE75F97}" srcOrd="3" destOrd="0" presId="urn:microsoft.com/office/officeart/2005/8/layout/pyramid1"/>
    <dgm:cxn modelId="{992BD0BC-90C1-4F5F-A03B-E344C8BACD8B}" type="presParOf" srcId="{F437A1D0-15FA-4571-A9C1-97678FE75F97}" destId="{14D9A441-1D45-4D36-B2F9-9453901D91F9}" srcOrd="0" destOrd="0" presId="urn:microsoft.com/office/officeart/2005/8/layout/pyramid1"/>
    <dgm:cxn modelId="{5AE4F557-24FD-4E4A-B0DB-06AFF3890416}" type="presParOf" srcId="{F437A1D0-15FA-4571-A9C1-97678FE75F97}" destId="{CA0BC4E8-1848-4E85-B683-2928EA87F92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45765-D9EC-41CA-88ED-27197D2CD3DB}" type="doc">
      <dgm:prSet loTypeId="urn:microsoft.com/office/officeart/2005/8/layout/funnel1" loCatId="relationship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7035B53-A5F9-48C8-8D73-516DCB897B6D}">
      <dgm:prSet phldrT="[Texto]"/>
      <dgm:spPr/>
      <dgm:t>
        <a:bodyPr/>
        <a:lstStyle/>
        <a:p>
          <a:r>
            <a:rPr lang="pt-BR" b="1" dirty="0" smtClean="0"/>
            <a:t>Aluguel</a:t>
          </a:r>
          <a:endParaRPr lang="pt-BR" b="1" dirty="0"/>
        </a:p>
      </dgm:t>
    </dgm:pt>
    <dgm:pt modelId="{D8C53E0A-31F8-4112-8D1D-75F3BEACEFDA}" type="parTrans" cxnId="{DBA3DD7F-8252-474C-BF5A-8936DAC26062}">
      <dgm:prSet/>
      <dgm:spPr/>
      <dgm:t>
        <a:bodyPr/>
        <a:lstStyle/>
        <a:p>
          <a:endParaRPr lang="pt-BR"/>
        </a:p>
      </dgm:t>
    </dgm:pt>
    <dgm:pt modelId="{DAA8B329-AC41-481B-8F06-5E5886FDFA2B}" type="sibTrans" cxnId="{DBA3DD7F-8252-474C-BF5A-8936DAC26062}">
      <dgm:prSet/>
      <dgm:spPr/>
      <dgm:t>
        <a:bodyPr/>
        <a:lstStyle/>
        <a:p>
          <a:endParaRPr lang="pt-BR"/>
        </a:p>
      </dgm:t>
    </dgm:pt>
    <dgm:pt modelId="{25312D34-A794-41CC-9FF5-AF26D144B844}">
      <dgm:prSet phldrT="[Texto]"/>
      <dgm:spPr/>
      <dgm:t>
        <a:bodyPr/>
        <a:lstStyle/>
        <a:p>
          <a:r>
            <a:rPr lang="pt-BR" b="1" dirty="0" smtClean="0"/>
            <a:t>Água</a:t>
          </a:r>
          <a:endParaRPr lang="pt-BR" b="1" dirty="0"/>
        </a:p>
      </dgm:t>
    </dgm:pt>
    <dgm:pt modelId="{CF58D009-F7E8-4761-955A-3AAA0DFA0845}" type="parTrans" cxnId="{9CC806B6-C5DB-485F-8ABE-87742D8F86D6}">
      <dgm:prSet/>
      <dgm:spPr/>
      <dgm:t>
        <a:bodyPr/>
        <a:lstStyle/>
        <a:p>
          <a:endParaRPr lang="pt-BR"/>
        </a:p>
      </dgm:t>
    </dgm:pt>
    <dgm:pt modelId="{3903DE84-4D18-4253-B957-FDAD1E081D06}" type="sibTrans" cxnId="{9CC806B6-C5DB-485F-8ABE-87742D8F86D6}">
      <dgm:prSet/>
      <dgm:spPr/>
      <dgm:t>
        <a:bodyPr/>
        <a:lstStyle/>
        <a:p>
          <a:endParaRPr lang="pt-BR"/>
        </a:p>
      </dgm:t>
    </dgm:pt>
    <dgm:pt modelId="{9DCF9BF8-6D65-4A0A-BA9E-A20EABFCC654}">
      <dgm:prSet phldrT="[Texto]"/>
      <dgm:spPr/>
      <dgm:t>
        <a:bodyPr/>
        <a:lstStyle/>
        <a:p>
          <a:r>
            <a:rPr lang="pt-BR" b="1" dirty="0" smtClean="0"/>
            <a:t>Energia</a:t>
          </a:r>
          <a:endParaRPr lang="pt-BR" b="1" dirty="0"/>
        </a:p>
      </dgm:t>
    </dgm:pt>
    <dgm:pt modelId="{3F8CC80D-07B9-4ED8-BBA2-E910E4E98293}" type="parTrans" cxnId="{A2D63B9B-F2A1-44E4-BDFA-A977F68D5904}">
      <dgm:prSet/>
      <dgm:spPr/>
      <dgm:t>
        <a:bodyPr/>
        <a:lstStyle/>
        <a:p>
          <a:endParaRPr lang="pt-BR"/>
        </a:p>
      </dgm:t>
    </dgm:pt>
    <dgm:pt modelId="{404A3592-643D-4AD8-8E4B-9F664A080C9C}" type="sibTrans" cxnId="{A2D63B9B-F2A1-44E4-BDFA-A977F68D5904}">
      <dgm:prSet/>
      <dgm:spPr/>
      <dgm:t>
        <a:bodyPr/>
        <a:lstStyle/>
        <a:p>
          <a:endParaRPr lang="pt-BR"/>
        </a:p>
      </dgm:t>
    </dgm:pt>
    <dgm:pt modelId="{FE6C93D7-4871-4775-BDA0-1EFC6BAC7E3E}">
      <dgm:prSet phldrT="[Texto]" custT="1"/>
      <dgm:spPr/>
      <dgm:t>
        <a:bodyPr/>
        <a:lstStyle/>
        <a:p>
          <a:r>
            <a:rPr lang="pt-BR" sz="2000" b="1" dirty="0" smtClean="0"/>
            <a:t>CUSTOS</a:t>
          </a:r>
          <a:endParaRPr lang="pt-BR" sz="2000" b="1" dirty="0"/>
        </a:p>
      </dgm:t>
    </dgm:pt>
    <dgm:pt modelId="{E9BA5019-A3C2-41A4-9D68-829C2B1EEA2C}" type="parTrans" cxnId="{484A3731-33B7-4954-9C2D-E46544E072CF}">
      <dgm:prSet/>
      <dgm:spPr/>
      <dgm:t>
        <a:bodyPr/>
        <a:lstStyle/>
        <a:p>
          <a:endParaRPr lang="pt-BR"/>
        </a:p>
      </dgm:t>
    </dgm:pt>
    <dgm:pt modelId="{8CA9811D-F7F3-4F81-BCFF-975AAE86B7D4}" type="sibTrans" cxnId="{484A3731-33B7-4954-9C2D-E46544E072CF}">
      <dgm:prSet/>
      <dgm:spPr/>
      <dgm:t>
        <a:bodyPr/>
        <a:lstStyle/>
        <a:p>
          <a:endParaRPr lang="pt-BR"/>
        </a:p>
      </dgm:t>
    </dgm:pt>
    <dgm:pt modelId="{57F8B947-1622-4721-B413-8A4C73072E4B}" type="pres">
      <dgm:prSet presAssocID="{72A45765-D9EC-41CA-88ED-27197D2CD3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3CD746-AD4D-466F-870D-EC0C02119613}" type="pres">
      <dgm:prSet presAssocID="{72A45765-D9EC-41CA-88ED-27197D2CD3DB}" presName="ellipse" presStyleLbl="trBgShp" presStyleIdx="0" presStyleCnt="1"/>
      <dgm:spPr/>
    </dgm:pt>
    <dgm:pt modelId="{A4CB05F8-EC3E-465B-B394-ABABB5760D47}" type="pres">
      <dgm:prSet presAssocID="{72A45765-D9EC-41CA-88ED-27197D2CD3DB}" presName="arrow1" presStyleLbl="fgShp" presStyleIdx="0" presStyleCnt="1"/>
      <dgm:spPr/>
    </dgm:pt>
    <dgm:pt modelId="{63F7E971-202C-43A8-95A6-C4D03962E1C8}" type="pres">
      <dgm:prSet presAssocID="{72A45765-D9EC-41CA-88ED-27197D2CD3DB}" presName="rectangle" presStyleLbl="revTx" presStyleIdx="0" presStyleCnt="1" custLinFactNeighborY="4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11CE8B-CA77-46E7-8AE3-5B958D502DAF}" type="pres">
      <dgm:prSet presAssocID="{25312D34-A794-41CC-9FF5-AF26D144B84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1261D3-B3B5-49B8-AB62-E2BB65606E2C}" type="pres">
      <dgm:prSet presAssocID="{9DCF9BF8-6D65-4A0A-BA9E-A20EABFCC65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38B0C7-EF93-4345-A431-575021573379}" type="pres">
      <dgm:prSet presAssocID="{FE6C93D7-4871-4775-BDA0-1EFC6BAC7E3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241C08-A8B8-4D92-AD73-4750CBB68D54}" type="pres">
      <dgm:prSet presAssocID="{72A45765-D9EC-41CA-88ED-27197D2CD3DB}" presName="funnel" presStyleLbl="trAlignAcc1" presStyleIdx="0" presStyleCnt="1"/>
      <dgm:spPr/>
      <dgm:t>
        <a:bodyPr/>
        <a:lstStyle/>
        <a:p>
          <a:endParaRPr lang="pt-BR"/>
        </a:p>
      </dgm:t>
    </dgm:pt>
  </dgm:ptLst>
  <dgm:cxnLst>
    <dgm:cxn modelId="{9CC806B6-C5DB-485F-8ABE-87742D8F86D6}" srcId="{72A45765-D9EC-41CA-88ED-27197D2CD3DB}" destId="{25312D34-A794-41CC-9FF5-AF26D144B844}" srcOrd="1" destOrd="0" parTransId="{CF58D009-F7E8-4761-955A-3AAA0DFA0845}" sibTransId="{3903DE84-4D18-4253-B957-FDAD1E081D06}"/>
    <dgm:cxn modelId="{A2D63B9B-F2A1-44E4-BDFA-A977F68D5904}" srcId="{72A45765-D9EC-41CA-88ED-27197D2CD3DB}" destId="{9DCF9BF8-6D65-4A0A-BA9E-A20EABFCC654}" srcOrd="2" destOrd="0" parTransId="{3F8CC80D-07B9-4ED8-BBA2-E910E4E98293}" sibTransId="{404A3592-643D-4AD8-8E4B-9F664A080C9C}"/>
    <dgm:cxn modelId="{A42F61BC-6E37-473D-84E0-6D7AA64E7F3E}" type="presOf" srcId="{47035B53-A5F9-48C8-8D73-516DCB897B6D}" destId="{A938B0C7-EF93-4345-A431-575021573379}" srcOrd="0" destOrd="0" presId="urn:microsoft.com/office/officeart/2005/8/layout/funnel1"/>
    <dgm:cxn modelId="{83DBC889-834B-4BE7-B615-8F7569A508A6}" type="presOf" srcId="{FE6C93D7-4871-4775-BDA0-1EFC6BAC7E3E}" destId="{63F7E971-202C-43A8-95A6-C4D03962E1C8}" srcOrd="0" destOrd="0" presId="urn:microsoft.com/office/officeart/2005/8/layout/funnel1"/>
    <dgm:cxn modelId="{41820DC5-F1D2-46EC-B201-6AFA935867F6}" type="presOf" srcId="{9DCF9BF8-6D65-4A0A-BA9E-A20EABFCC654}" destId="{0811CE8B-CA77-46E7-8AE3-5B958D502DAF}" srcOrd="0" destOrd="0" presId="urn:microsoft.com/office/officeart/2005/8/layout/funnel1"/>
    <dgm:cxn modelId="{1995E394-B2E4-4ADC-BCAD-2C976699C398}" type="presOf" srcId="{25312D34-A794-41CC-9FF5-AF26D144B844}" destId="{7E1261D3-B3B5-49B8-AB62-E2BB65606E2C}" srcOrd="0" destOrd="0" presId="urn:microsoft.com/office/officeart/2005/8/layout/funnel1"/>
    <dgm:cxn modelId="{484A3731-33B7-4954-9C2D-E46544E072CF}" srcId="{72A45765-D9EC-41CA-88ED-27197D2CD3DB}" destId="{FE6C93D7-4871-4775-BDA0-1EFC6BAC7E3E}" srcOrd="3" destOrd="0" parTransId="{E9BA5019-A3C2-41A4-9D68-829C2B1EEA2C}" sibTransId="{8CA9811D-F7F3-4F81-BCFF-975AAE86B7D4}"/>
    <dgm:cxn modelId="{DBA3DD7F-8252-474C-BF5A-8936DAC26062}" srcId="{72A45765-D9EC-41CA-88ED-27197D2CD3DB}" destId="{47035B53-A5F9-48C8-8D73-516DCB897B6D}" srcOrd="0" destOrd="0" parTransId="{D8C53E0A-31F8-4112-8D1D-75F3BEACEFDA}" sibTransId="{DAA8B329-AC41-481B-8F06-5E5886FDFA2B}"/>
    <dgm:cxn modelId="{ED5D4AE7-A53F-4953-BF8F-E43A298575AB}" type="presOf" srcId="{72A45765-D9EC-41CA-88ED-27197D2CD3DB}" destId="{57F8B947-1622-4721-B413-8A4C73072E4B}" srcOrd="0" destOrd="0" presId="urn:microsoft.com/office/officeart/2005/8/layout/funnel1"/>
    <dgm:cxn modelId="{768E7B3A-C889-4469-AC87-2D1623E86193}" type="presParOf" srcId="{57F8B947-1622-4721-B413-8A4C73072E4B}" destId="{853CD746-AD4D-466F-870D-EC0C02119613}" srcOrd="0" destOrd="0" presId="urn:microsoft.com/office/officeart/2005/8/layout/funnel1"/>
    <dgm:cxn modelId="{DFA5BB8E-BD44-45A7-BE3E-2E4886AC9B1C}" type="presParOf" srcId="{57F8B947-1622-4721-B413-8A4C73072E4B}" destId="{A4CB05F8-EC3E-465B-B394-ABABB5760D47}" srcOrd="1" destOrd="0" presId="urn:microsoft.com/office/officeart/2005/8/layout/funnel1"/>
    <dgm:cxn modelId="{8A436C83-0299-4F59-9FB3-F15E507D550F}" type="presParOf" srcId="{57F8B947-1622-4721-B413-8A4C73072E4B}" destId="{63F7E971-202C-43A8-95A6-C4D03962E1C8}" srcOrd="2" destOrd="0" presId="urn:microsoft.com/office/officeart/2005/8/layout/funnel1"/>
    <dgm:cxn modelId="{3BF6BD41-57F9-4A16-B127-6DA8A87E3C77}" type="presParOf" srcId="{57F8B947-1622-4721-B413-8A4C73072E4B}" destId="{0811CE8B-CA77-46E7-8AE3-5B958D502DAF}" srcOrd="3" destOrd="0" presId="urn:microsoft.com/office/officeart/2005/8/layout/funnel1"/>
    <dgm:cxn modelId="{4351C142-3384-4EDC-95FE-A69EC5D4E2F5}" type="presParOf" srcId="{57F8B947-1622-4721-B413-8A4C73072E4B}" destId="{7E1261D3-B3B5-49B8-AB62-E2BB65606E2C}" srcOrd="4" destOrd="0" presId="urn:microsoft.com/office/officeart/2005/8/layout/funnel1"/>
    <dgm:cxn modelId="{CFE2EC56-A2A1-4378-B8CF-6777E7E13F31}" type="presParOf" srcId="{57F8B947-1622-4721-B413-8A4C73072E4B}" destId="{A938B0C7-EF93-4345-A431-575021573379}" srcOrd="5" destOrd="0" presId="urn:microsoft.com/office/officeart/2005/8/layout/funnel1"/>
    <dgm:cxn modelId="{B6A67607-87F7-4087-A23D-5518BDFEB405}" type="presParOf" srcId="{57F8B947-1622-4721-B413-8A4C73072E4B}" destId="{48241C08-A8B8-4D92-AD73-4750CBB68D5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8E7D4-0815-4E20-9831-7F030A509B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F69CA62-008F-439D-B6DC-5C8124A7B6F3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  <a:latin typeface="+mn-lt"/>
            </a:rPr>
            <a:t>Modelo de Custo Primário</a:t>
          </a:r>
          <a:endParaRPr lang="pt-BR" dirty="0">
            <a:solidFill>
              <a:srgbClr val="002060"/>
            </a:solidFill>
            <a:latin typeface="+mn-lt"/>
          </a:endParaRPr>
        </a:p>
      </dgm:t>
    </dgm:pt>
    <dgm:pt modelId="{68CF8AB9-1554-4B2D-AB49-BB8103BAFA3A}" type="parTrans" cxnId="{18146C20-74F3-4771-B178-0D1E44534BAF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1FC8BF29-5EB4-487D-B98A-CA865D9DFDA1}" type="sibTrans" cxnId="{18146C20-74F3-4771-B178-0D1E44534BAF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7842AC99-8D9A-4F47-9B65-943580706A9E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50000"/>
                </a:schemeClr>
              </a:solidFill>
              <a:latin typeface="+mn-lt"/>
            </a:rPr>
            <a:t>Modelos de Custo Derivados Vinculados</a:t>
          </a:r>
          <a:endParaRPr lang="pt-BR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50C39199-80BD-4980-99CE-005E123805FE}" type="parTrans" cxnId="{470BD43C-F271-4EAD-86DB-E08CEB6E5013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4FEFDB7D-B0F4-454C-9D9C-23A596338DF0}" type="sibTrans" cxnId="{470BD43C-F271-4EAD-86DB-E08CEB6E5013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65B60A40-8DB6-4518-918D-7D2478D4150F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Padronizado de Custo Institucional</a:t>
          </a:r>
        </a:p>
        <a:p>
          <a:endParaRPr lang="pt-BR" sz="15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156B0FCE-B538-4B00-8A31-A3CD40BB1581}" type="parTrans" cxnId="{524FF980-0B1C-4817-AAC2-DE0C463877C9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6498C8CD-D918-4412-863F-A447433CE05D}" type="sibTrans" cxnId="{524FF980-0B1C-4817-AAC2-DE0C463877C9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10959490-669E-44CD-9C01-8EB5EFA828CA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de Custo PCPR </a:t>
          </a:r>
        </a:p>
      </dgm:t>
    </dgm:pt>
    <dgm:pt modelId="{A709AEA9-E23D-4ABC-928D-76EB0695B0EB}" type="parTrans" cxnId="{910AC181-5DA7-4533-89FE-88F679673986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D04735C5-36DF-4F3A-B38E-8BF994204C8B}" type="sibTrans" cxnId="{910AC181-5DA7-4533-89FE-88F679673986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A4CB9C00-9646-4A92-B4DE-3ACE7EFB0900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50000"/>
                </a:schemeClr>
              </a:solidFill>
              <a:latin typeface="+mn-lt"/>
            </a:rPr>
            <a:t>Modelos de Custo Derivados Desvinculados</a:t>
          </a:r>
          <a:endParaRPr lang="pt-BR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F49D9EA2-2F3A-4B8F-9DBB-1EE838C7E36D}" type="parTrans" cxnId="{FA0E0C55-C3A5-46C5-B676-1DC1762135E0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3C704CE6-9FCA-4441-9C5C-9E5052637EFD}" type="sibTrans" cxnId="{FA0E0C55-C3A5-46C5-B676-1DC1762135E0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C35ADF93-5409-440C-9A22-2286630FCDE1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de Custo Personalizado pelo Órgão</a:t>
          </a:r>
          <a:endParaRPr lang="pt-BR" sz="18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7EDEF14C-5A1F-4BF7-9781-7123813CE44A}" type="parTrans" cxnId="{3BCFCC06-881D-423B-BA76-1F2AF7CD8D74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347DE69-64BF-4138-9203-AF7586E40051}" type="sibTrans" cxnId="{3BCFCC06-881D-423B-BA76-1F2AF7CD8D74}">
      <dgm:prSet/>
      <dgm:spPr/>
      <dgm:t>
        <a:bodyPr/>
        <a:lstStyle/>
        <a:p>
          <a:endParaRPr lang="pt-BR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8A9B91E2-FCFD-4791-A266-AA8F43C785BA}" type="pres">
      <dgm:prSet presAssocID="{DD38E7D4-0815-4E20-9831-7F030A509B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B0ED678-86E1-4B0E-B55F-3DBD8752A851}" type="pres">
      <dgm:prSet presAssocID="{5F69CA62-008F-439D-B6DC-5C8124A7B6F3}" presName="hierRoot1" presStyleCnt="0"/>
      <dgm:spPr/>
    </dgm:pt>
    <dgm:pt modelId="{34CB19F8-7368-4F93-B369-32A5E3FF5E65}" type="pres">
      <dgm:prSet presAssocID="{5F69CA62-008F-439D-B6DC-5C8124A7B6F3}" presName="composite" presStyleCnt="0"/>
      <dgm:spPr/>
    </dgm:pt>
    <dgm:pt modelId="{3434DA27-9127-40F9-A507-E5AD3ADCAF8F}" type="pres">
      <dgm:prSet presAssocID="{5F69CA62-008F-439D-B6DC-5C8124A7B6F3}" presName="background" presStyleLbl="node0" presStyleIdx="0" presStyleCnt="1"/>
      <dgm:spPr/>
    </dgm:pt>
    <dgm:pt modelId="{26485D5D-B659-43D5-9B91-EF31CEE93077}" type="pres">
      <dgm:prSet presAssocID="{5F69CA62-008F-439D-B6DC-5C8124A7B6F3}" presName="text" presStyleLbl="fgAcc0" presStyleIdx="0" presStyleCnt="1" custScaleX="1510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B8DB24-85C2-4826-A284-D95414A840B1}" type="pres">
      <dgm:prSet presAssocID="{5F69CA62-008F-439D-B6DC-5C8124A7B6F3}" presName="hierChild2" presStyleCnt="0"/>
      <dgm:spPr/>
    </dgm:pt>
    <dgm:pt modelId="{CF3656EE-AC29-4724-9434-19B9B9AB66BE}" type="pres">
      <dgm:prSet presAssocID="{50C39199-80BD-4980-99CE-005E123805FE}" presName="Name10" presStyleLbl="parChTrans1D2" presStyleIdx="0" presStyleCnt="2"/>
      <dgm:spPr/>
      <dgm:t>
        <a:bodyPr/>
        <a:lstStyle/>
        <a:p>
          <a:endParaRPr lang="pt-BR"/>
        </a:p>
      </dgm:t>
    </dgm:pt>
    <dgm:pt modelId="{532C0C91-916F-4755-9F33-2137A54EDDFD}" type="pres">
      <dgm:prSet presAssocID="{7842AC99-8D9A-4F47-9B65-943580706A9E}" presName="hierRoot2" presStyleCnt="0"/>
      <dgm:spPr/>
    </dgm:pt>
    <dgm:pt modelId="{79B162BE-8511-4D14-9D7D-2442A5746F6E}" type="pres">
      <dgm:prSet presAssocID="{7842AC99-8D9A-4F47-9B65-943580706A9E}" presName="composite2" presStyleCnt="0"/>
      <dgm:spPr/>
    </dgm:pt>
    <dgm:pt modelId="{09D4B5D9-A771-4D86-B447-505F2AD990CD}" type="pres">
      <dgm:prSet presAssocID="{7842AC99-8D9A-4F47-9B65-943580706A9E}" presName="background2" presStyleLbl="node2" presStyleIdx="0" presStyleCnt="2"/>
      <dgm:spPr/>
    </dgm:pt>
    <dgm:pt modelId="{CA581CD9-317C-4605-B581-9570546B6BBE}" type="pres">
      <dgm:prSet presAssocID="{7842AC99-8D9A-4F47-9B65-943580706A9E}" presName="text2" presStyleLbl="fgAcc2" presStyleIdx="0" presStyleCnt="2" custScaleX="159934" custLinFactNeighborY="-14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5D01EC-9C1C-46EE-97FE-8C6D8F5B1A23}" type="pres">
      <dgm:prSet presAssocID="{7842AC99-8D9A-4F47-9B65-943580706A9E}" presName="hierChild3" presStyleCnt="0"/>
      <dgm:spPr/>
    </dgm:pt>
    <dgm:pt modelId="{1065D079-2831-4C91-BEEA-142AAD2571D9}" type="pres">
      <dgm:prSet presAssocID="{156B0FCE-B538-4B00-8A31-A3CD40BB1581}" presName="Name17" presStyleLbl="parChTrans1D3" presStyleIdx="0" presStyleCnt="3"/>
      <dgm:spPr/>
      <dgm:t>
        <a:bodyPr/>
        <a:lstStyle/>
        <a:p>
          <a:endParaRPr lang="pt-BR"/>
        </a:p>
      </dgm:t>
    </dgm:pt>
    <dgm:pt modelId="{D6D3B1E9-2FF9-4791-97A1-F760111E32CD}" type="pres">
      <dgm:prSet presAssocID="{65B60A40-8DB6-4518-918D-7D2478D4150F}" presName="hierRoot3" presStyleCnt="0"/>
      <dgm:spPr/>
    </dgm:pt>
    <dgm:pt modelId="{AAAA0F24-3F9C-47FB-BA90-EA926322420F}" type="pres">
      <dgm:prSet presAssocID="{65B60A40-8DB6-4518-918D-7D2478D4150F}" presName="composite3" presStyleCnt="0"/>
      <dgm:spPr/>
    </dgm:pt>
    <dgm:pt modelId="{04919DF8-76FE-429B-89F1-20F5E925FABF}" type="pres">
      <dgm:prSet presAssocID="{65B60A40-8DB6-4518-918D-7D2478D4150F}" presName="background3" presStyleLbl="node3" presStyleIdx="0" presStyleCnt="3"/>
      <dgm:spPr/>
    </dgm:pt>
    <dgm:pt modelId="{E6768254-EE5F-4B30-AEB9-618BCACDE132}" type="pres">
      <dgm:prSet presAssocID="{65B60A40-8DB6-4518-918D-7D2478D4150F}" presName="text3" presStyleLbl="fgAcc3" presStyleIdx="0" presStyleCnt="3" custScaleX="117661" custScaleY="82929" custLinFactNeighborY="1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544EC3-026A-446B-865D-A440DCB16880}" type="pres">
      <dgm:prSet presAssocID="{65B60A40-8DB6-4518-918D-7D2478D4150F}" presName="hierChild4" presStyleCnt="0"/>
      <dgm:spPr/>
    </dgm:pt>
    <dgm:pt modelId="{429AAED1-6EB5-46F4-8708-F9A4A92627AB}" type="pres">
      <dgm:prSet presAssocID="{A709AEA9-E23D-4ABC-928D-76EB0695B0EB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E9F5A24-E35B-4C66-98D3-7940E08772BD}" type="pres">
      <dgm:prSet presAssocID="{10959490-669E-44CD-9C01-8EB5EFA828CA}" presName="hierRoot3" presStyleCnt="0"/>
      <dgm:spPr/>
    </dgm:pt>
    <dgm:pt modelId="{51C2C545-430C-456B-B866-91C266F13A11}" type="pres">
      <dgm:prSet presAssocID="{10959490-669E-44CD-9C01-8EB5EFA828CA}" presName="composite3" presStyleCnt="0"/>
      <dgm:spPr/>
    </dgm:pt>
    <dgm:pt modelId="{E7FFD69F-F2B4-4FA9-B4E4-873DA8C0A278}" type="pres">
      <dgm:prSet presAssocID="{10959490-669E-44CD-9C01-8EB5EFA828CA}" presName="background3" presStyleLbl="node3" presStyleIdx="1" presStyleCnt="3"/>
      <dgm:spPr/>
    </dgm:pt>
    <dgm:pt modelId="{4C7B32C8-CE38-4370-94F0-8531CFF36165}" type="pres">
      <dgm:prSet presAssocID="{10959490-669E-44CD-9C01-8EB5EFA828CA}" presName="text3" presStyleLbl="fgAcc3" presStyleIdx="1" presStyleCnt="3" custScaleX="110404" custScaleY="82929" custLinFactNeighborY="25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027043-1014-4865-8EE1-7745A29DCBC6}" type="pres">
      <dgm:prSet presAssocID="{10959490-669E-44CD-9C01-8EB5EFA828CA}" presName="hierChild4" presStyleCnt="0"/>
      <dgm:spPr/>
    </dgm:pt>
    <dgm:pt modelId="{8F387880-AF85-425A-97AB-7BBFBEA50512}" type="pres">
      <dgm:prSet presAssocID="{F49D9EA2-2F3A-4B8F-9DBB-1EE838C7E36D}" presName="Name10" presStyleLbl="parChTrans1D2" presStyleIdx="1" presStyleCnt="2"/>
      <dgm:spPr/>
      <dgm:t>
        <a:bodyPr/>
        <a:lstStyle/>
        <a:p>
          <a:endParaRPr lang="pt-BR"/>
        </a:p>
      </dgm:t>
    </dgm:pt>
    <dgm:pt modelId="{F3313F26-B65A-4440-A838-E17F8160F8A6}" type="pres">
      <dgm:prSet presAssocID="{A4CB9C00-9646-4A92-B4DE-3ACE7EFB0900}" presName="hierRoot2" presStyleCnt="0"/>
      <dgm:spPr/>
    </dgm:pt>
    <dgm:pt modelId="{973B918B-3368-452A-8035-B5F8F8BE8F94}" type="pres">
      <dgm:prSet presAssocID="{A4CB9C00-9646-4A92-B4DE-3ACE7EFB0900}" presName="composite2" presStyleCnt="0"/>
      <dgm:spPr/>
    </dgm:pt>
    <dgm:pt modelId="{54EE481B-9072-49C8-B58E-5AF558A46DB8}" type="pres">
      <dgm:prSet presAssocID="{A4CB9C00-9646-4A92-B4DE-3ACE7EFB0900}" presName="background2" presStyleLbl="node2" presStyleIdx="1" presStyleCnt="2"/>
      <dgm:spPr/>
    </dgm:pt>
    <dgm:pt modelId="{B9F5144E-3A89-465E-88A4-795A5336CA89}" type="pres">
      <dgm:prSet presAssocID="{A4CB9C00-9646-4A92-B4DE-3ACE7EFB0900}" presName="text2" presStyleLbl="fgAcc2" presStyleIdx="1" presStyleCnt="2" custScaleX="159953" custLinFactNeighborY="-14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E8AEE3-407F-41BE-BB69-343B2C788A10}" type="pres">
      <dgm:prSet presAssocID="{A4CB9C00-9646-4A92-B4DE-3ACE7EFB0900}" presName="hierChild3" presStyleCnt="0"/>
      <dgm:spPr/>
    </dgm:pt>
    <dgm:pt modelId="{43F082FF-96DE-47A2-8DD2-8EA16BCCD9DC}" type="pres">
      <dgm:prSet presAssocID="{7EDEF14C-5A1F-4BF7-9781-7123813CE44A}" presName="Name17" presStyleLbl="parChTrans1D3" presStyleIdx="2" presStyleCnt="3"/>
      <dgm:spPr/>
      <dgm:t>
        <a:bodyPr/>
        <a:lstStyle/>
        <a:p>
          <a:endParaRPr lang="pt-BR"/>
        </a:p>
      </dgm:t>
    </dgm:pt>
    <dgm:pt modelId="{303B8B66-FB2E-460A-9680-330C0828F5CE}" type="pres">
      <dgm:prSet presAssocID="{C35ADF93-5409-440C-9A22-2286630FCDE1}" presName="hierRoot3" presStyleCnt="0"/>
      <dgm:spPr/>
    </dgm:pt>
    <dgm:pt modelId="{346CD66A-DE30-45E2-AA35-417A3221FDEB}" type="pres">
      <dgm:prSet presAssocID="{C35ADF93-5409-440C-9A22-2286630FCDE1}" presName="composite3" presStyleCnt="0"/>
      <dgm:spPr/>
    </dgm:pt>
    <dgm:pt modelId="{5B1608BD-9B2C-417B-B147-656A3BE2BFC4}" type="pres">
      <dgm:prSet presAssocID="{C35ADF93-5409-440C-9A22-2286630FCDE1}" presName="background3" presStyleLbl="node3" presStyleIdx="2" presStyleCnt="3"/>
      <dgm:spPr/>
    </dgm:pt>
    <dgm:pt modelId="{F2740B35-D4CA-4453-9706-419BF6AB98E5}" type="pres">
      <dgm:prSet presAssocID="{C35ADF93-5409-440C-9A22-2286630FCDE1}" presName="text3" presStyleLbl="fgAcc3" presStyleIdx="2" presStyleCnt="3" custScaleX="113994" custScaleY="82929" custLinFactNeighborY="65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1EFB07-DAB0-4A84-A340-4C272CD41FC1}" type="pres">
      <dgm:prSet presAssocID="{C35ADF93-5409-440C-9A22-2286630FCDE1}" presName="hierChild4" presStyleCnt="0"/>
      <dgm:spPr/>
    </dgm:pt>
  </dgm:ptLst>
  <dgm:cxnLst>
    <dgm:cxn modelId="{E28282E2-4685-4CC8-BC2F-185A17AD6260}" type="presOf" srcId="{DD38E7D4-0815-4E20-9831-7F030A509B55}" destId="{8A9B91E2-FCFD-4791-A266-AA8F43C785BA}" srcOrd="0" destOrd="0" presId="urn:microsoft.com/office/officeart/2005/8/layout/hierarchy1"/>
    <dgm:cxn modelId="{391ED1CB-8C08-4792-97DF-78EE3C975186}" type="presOf" srcId="{A709AEA9-E23D-4ABC-928D-76EB0695B0EB}" destId="{429AAED1-6EB5-46F4-8708-F9A4A92627AB}" srcOrd="0" destOrd="0" presId="urn:microsoft.com/office/officeart/2005/8/layout/hierarchy1"/>
    <dgm:cxn modelId="{FA0E0C55-C3A5-46C5-B676-1DC1762135E0}" srcId="{5F69CA62-008F-439D-B6DC-5C8124A7B6F3}" destId="{A4CB9C00-9646-4A92-B4DE-3ACE7EFB0900}" srcOrd="1" destOrd="0" parTransId="{F49D9EA2-2F3A-4B8F-9DBB-1EE838C7E36D}" sibTransId="{3C704CE6-9FCA-4441-9C5C-9E5052637EFD}"/>
    <dgm:cxn modelId="{18146C20-74F3-4771-B178-0D1E44534BAF}" srcId="{DD38E7D4-0815-4E20-9831-7F030A509B55}" destId="{5F69CA62-008F-439D-B6DC-5C8124A7B6F3}" srcOrd="0" destOrd="0" parTransId="{68CF8AB9-1554-4B2D-AB49-BB8103BAFA3A}" sibTransId="{1FC8BF29-5EB4-487D-B98A-CA865D9DFDA1}"/>
    <dgm:cxn modelId="{D95BD3AB-49EE-4C19-89B6-2FCA3C48041D}" type="presOf" srcId="{5F69CA62-008F-439D-B6DC-5C8124A7B6F3}" destId="{26485D5D-B659-43D5-9B91-EF31CEE93077}" srcOrd="0" destOrd="0" presId="urn:microsoft.com/office/officeart/2005/8/layout/hierarchy1"/>
    <dgm:cxn modelId="{CD81C8AA-EF44-4F39-8C6B-160AAF6D68A0}" type="presOf" srcId="{10959490-669E-44CD-9C01-8EB5EFA828CA}" destId="{4C7B32C8-CE38-4370-94F0-8531CFF36165}" srcOrd="0" destOrd="0" presId="urn:microsoft.com/office/officeart/2005/8/layout/hierarchy1"/>
    <dgm:cxn modelId="{4581FB74-53B1-40FD-A415-8BC308270F7C}" type="presOf" srcId="{50C39199-80BD-4980-99CE-005E123805FE}" destId="{CF3656EE-AC29-4724-9434-19B9B9AB66BE}" srcOrd="0" destOrd="0" presId="urn:microsoft.com/office/officeart/2005/8/layout/hierarchy1"/>
    <dgm:cxn modelId="{4146E035-D724-430C-B197-4A0B55742445}" type="presOf" srcId="{C35ADF93-5409-440C-9A22-2286630FCDE1}" destId="{F2740B35-D4CA-4453-9706-419BF6AB98E5}" srcOrd="0" destOrd="0" presId="urn:microsoft.com/office/officeart/2005/8/layout/hierarchy1"/>
    <dgm:cxn modelId="{3BCFCC06-881D-423B-BA76-1F2AF7CD8D74}" srcId="{A4CB9C00-9646-4A92-B4DE-3ACE7EFB0900}" destId="{C35ADF93-5409-440C-9A22-2286630FCDE1}" srcOrd="0" destOrd="0" parTransId="{7EDEF14C-5A1F-4BF7-9781-7123813CE44A}" sibTransId="{E347DE69-64BF-4138-9203-AF7586E40051}"/>
    <dgm:cxn modelId="{910AC181-5DA7-4533-89FE-88F679673986}" srcId="{7842AC99-8D9A-4F47-9B65-943580706A9E}" destId="{10959490-669E-44CD-9C01-8EB5EFA828CA}" srcOrd="1" destOrd="0" parTransId="{A709AEA9-E23D-4ABC-928D-76EB0695B0EB}" sibTransId="{D04735C5-36DF-4F3A-B38E-8BF994204C8B}"/>
    <dgm:cxn modelId="{5A5B0DAD-872B-4318-9008-C1078C885A3E}" type="presOf" srcId="{A4CB9C00-9646-4A92-B4DE-3ACE7EFB0900}" destId="{B9F5144E-3A89-465E-88A4-795A5336CA89}" srcOrd="0" destOrd="0" presId="urn:microsoft.com/office/officeart/2005/8/layout/hierarchy1"/>
    <dgm:cxn modelId="{470BD43C-F271-4EAD-86DB-E08CEB6E5013}" srcId="{5F69CA62-008F-439D-B6DC-5C8124A7B6F3}" destId="{7842AC99-8D9A-4F47-9B65-943580706A9E}" srcOrd="0" destOrd="0" parTransId="{50C39199-80BD-4980-99CE-005E123805FE}" sibTransId="{4FEFDB7D-B0F4-454C-9D9C-23A596338DF0}"/>
    <dgm:cxn modelId="{7C51E631-9557-4D05-9C7D-0A10EA627CA9}" type="presOf" srcId="{F49D9EA2-2F3A-4B8F-9DBB-1EE838C7E36D}" destId="{8F387880-AF85-425A-97AB-7BBFBEA50512}" srcOrd="0" destOrd="0" presId="urn:microsoft.com/office/officeart/2005/8/layout/hierarchy1"/>
    <dgm:cxn modelId="{F26EF590-1813-4C09-84D9-C2B3286C8775}" type="presOf" srcId="{7EDEF14C-5A1F-4BF7-9781-7123813CE44A}" destId="{43F082FF-96DE-47A2-8DD2-8EA16BCCD9DC}" srcOrd="0" destOrd="0" presId="urn:microsoft.com/office/officeart/2005/8/layout/hierarchy1"/>
    <dgm:cxn modelId="{7BF15BD4-BC2A-4FD9-B76E-82F89AFAE8E9}" type="presOf" srcId="{7842AC99-8D9A-4F47-9B65-943580706A9E}" destId="{CA581CD9-317C-4605-B581-9570546B6BBE}" srcOrd="0" destOrd="0" presId="urn:microsoft.com/office/officeart/2005/8/layout/hierarchy1"/>
    <dgm:cxn modelId="{1D98B2D4-AF4B-466B-92E3-A23C4CCB111E}" type="presOf" srcId="{156B0FCE-B538-4B00-8A31-A3CD40BB1581}" destId="{1065D079-2831-4C91-BEEA-142AAD2571D9}" srcOrd="0" destOrd="0" presId="urn:microsoft.com/office/officeart/2005/8/layout/hierarchy1"/>
    <dgm:cxn modelId="{524FF980-0B1C-4817-AAC2-DE0C463877C9}" srcId="{7842AC99-8D9A-4F47-9B65-943580706A9E}" destId="{65B60A40-8DB6-4518-918D-7D2478D4150F}" srcOrd="0" destOrd="0" parTransId="{156B0FCE-B538-4B00-8A31-A3CD40BB1581}" sibTransId="{6498C8CD-D918-4412-863F-A447433CE05D}"/>
    <dgm:cxn modelId="{E5422886-F67F-4A14-84BF-D4A1C1FB8C04}" type="presOf" srcId="{65B60A40-8DB6-4518-918D-7D2478D4150F}" destId="{E6768254-EE5F-4B30-AEB9-618BCACDE132}" srcOrd="0" destOrd="0" presId="urn:microsoft.com/office/officeart/2005/8/layout/hierarchy1"/>
    <dgm:cxn modelId="{2BEB4148-043E-47CA-B4E6-26884A1B1521}" type="presParOf" srcId="{8A9B91E2-FCFD-4791-A266-AA8F43C785BA}" destId="{BB0ED678-86E1-4B0E-B55F-3DBD8752A851}" srcOrd="0" destOrd="0" presId="urn:microsoft.com/office/officeart/2005/8/layout/hierarchy1"/>
    <dgm:cxn modelId="{C889CBC9-3091-4E38-A118-7EA38F4AD026}" type="presParOf" srcId="{BB0ED678-86E1-4B0E-B55F-3DBD8752A851}" destId="{34CB19F8-7368-4F93-B369-32A5E3FF5E65}" srcOrd="0" destOrd="0" presId="urn:microsoft.com/office/officeart/2005/8/layout/hierarchy1"/>
    <dgm:cxn modelId="{D8EF2B37-896F-4DA9-AA04-B5AAD5440AFA}" type="presParOf" srcId="{34CB19F8-7368-4F93-B369-32A5E3FF5E65}" destId="{3434DA27-9127-40F9-A507-E5AD3ADCAF8F}" srcOrd="0" destOrd="0" presId="urn:microsoft.com/office/officeart/2005/8/layout/hierarchy1"/>
    <dgm:cxn modelId="{BB47A5A7-D6C8-44F7-9760-22BEE10A0608}" type="presParOf" srcId="{34CB19F8-7368-4F93-B369-32A5E3FF5E65}" destId="{26485D5D-B659-43D5-9B91-EF31CEE93077}" srcOrd="1" destOrd="0" presId="urn:microsoft.com/office/officeart/2005/8/layout/hierarchy1"/>
    <dgm:cxn modelId="{37C07220-5562-4A33-8B5C-A77A5812D00B}" type="presParOf" srcId="{BB0ED678-86E1-4B0E-B55F-3DBD8752A851}" destId="{DDB8DB24-85C2-4826-A284-D95414A840B1}" srcOrd="1" destOrd="0" presId="urn:microsoft.com/office/officeart/2005/8/layout/hierarchy1"/>
    <dgm:cxn modelId="{D1595E8D-6FD5-4F6D-81A2-FF1377D413CA}" type="presParOf" srcId="{DDB8DB24-85C2-4826-A284-D95414A840B1}" destId="{CF3656EE-AC29-4724-9434-19B9B9AB66BE}" srcOrd="0" destOrd="0" presId="urn:microsoft.com/office/officeart/2005/8/layout/hierarchy1"/>
    <dgm:cxn modelId="{EF118CEE-B586-4129-8E54-60BE99BA1E7C}" type="presParOf" srcId="{DDB8DB24-85C2-4826-A284-D95414A840B1}" destId="{532C0C91-916F-4755-9F33-2137A54EDDFD}" srcOrd="1" destOrd="0" presId="urn:microsoft.com/office/officeart/2005/8/layout/hierarchy1"/>
    <dgm:cxn modelId="{66112C19-3EE7-4F5E-A989-703B1926623E}" type="presParOf" srcId="{532C0C91-916F-4755-9F33-2137A54EDDFD}" destId="{79B162BE-8511-4D14-9D7D-2442A5746F6E}" srcOrd="0" destOrd="0" presId="urn:microsoft.com/office/officeart/2005/8/layout/hierarchy1"/>
    <dgm:cxn modelId="{965C84B4-9FCD-4982-A244-61FA429C4C43}" type="presParOf" srcId="{79B162BE-8511-4D14-9D7D-2442A5746F6E}" destId="{09D4B5D9-A771-4D86-B447-505F2AD990CD}" srcOrd="0" destOrd="0" presId="urn:microsoft.com/office/officeart/2005/8/layout/hierarchy1"/>
    <dgm:cxn modelId="{C332F889-9284-48AC-AC0B-358C160AA295}" type="presParOf" srcId="{79B162BE-8511-4D14-9D7D-2442A5746F6E}" destId="{CA581CD9-317C-4605-B581-9570546B6BBE}" srcOrd="1" destOrd="0" presId="urn:microsoft.com/office/officeart/2005/8/layout/hierarchy1"/>
    <dgm:cxn modelId="{D723AAF7-87D4-4AB9-BBB3-8BA32ACB09C1}" type="presParOf" srcId="{532C0C91-916F-4755-9F33-2137A54EDDFD}" destId="{FB5D01EC-9C1C-46EE-97FE-8C6D8F5B1A23}" srcOrd="1" destOrd="0" presId="urn:microsoft.com/office/officeart/2005/8/layout/hierarchy1"/>
    <dgm:cxn modelId="{7C29B9C6-0159-42EF-AAC6-7208B1945369}" type="presParOf" srcId="{FB5D01EC-9C1C-46EE-97FE-8C6D8F5B1A23}" destId="{1065D079-2831-4C91-BEEA-142AAD2571D9}" srcOrd="0" destOrd="0" presId="urn:microsoft.com/office/officeart/2005/8/layout/hierarchy1"/>
    <dgm:cxn modelId="{ED48874E-28AE-4C27-9E16-278C4C6CC6B3}" type="presParOf" srcId="{FB5D01EC-9C1C-46EE-97FE-8C6D8F5B1A23}" destId="{D6D3B1E9-2FF9-4791-97A1-F760111E32CD}" srcOrd="1" destOrd="0" presId="urn:microsoft.com/office/officeart/2005/8/layout/hierarchy1"/>
    <dgm:cxn modelId="{785A34D4-017C-4BEF-828C-5739A5F7E512}" type="presParOf" srcId="{D6D3B1E9-2FF9-4791-97A1-F760111E32CD}" destId="{AAAA0F24-3F9C-47FB-BA90-EA926322420F}" srcOrd="0" destOrd="0" presId="urn:microsoft.com/office/officeart/2005/8/layout/hierarchy1"/>
    <dgm:cxn modelId="{3246FB99-AEE1-4C1E-90C1-EEC0D8C06821}" type="presParOf" srcId="{AAAA0F24-3F9C-47FB-BA90-EA926322420F}" destId="{04919DF8-76FE-429B-89F1-20F5E925FABF}" srcOrd="0" destOrd="0" presId="urn:microsoft.com/office/officeart/2005/8/layout/hierarchy1"/>
    <dgm:cxn modelId="{B91FBBFE-2469-49C8-BEAC-D7E0D89A0883}" type="presParOf" srcId="{AAAA0F24-3F9C-47FB-BA90-EA926322420F}" destId="{E6768254-EE5F-4B30-AEB9-618BCACDE132}" srcOrd="1" destOrd="0" presId="urn:microsoft.com/office/officeart/2005/8/layout/hierarchy1"/>
    <dgm:cxn modelId="{85E9FB11-FC77-40AD-A883-861720B9AC86}" type="presParOf" srcId="{D6D3B1E9-2FF9-4791-97A1-F760111E32CD}" destId="{D7544EC3-026A-446B-865D-A440DCB16880}" srcOrd="1" destOrd="0" presId="urn:microsoft.com/office/officeart/2005/8/layout/hierarchy1"/>
    <dgm:cxn modelId="{0378BC18-270B-488C-A731-53518123E103}" type="presParOf" srcId="{FB5D01EC-9C1C-46EE-97FE-8C6D8F5B1A23}" destId="{429AAED1-6EB5-46F4-8708-F9A4A92627AB}" srcOrd="2" destOrd="0" presId="urn:microsoft.com/office/officeart/2005/8/layout/hierarchy1"/>
    <dgm:cxn modelId="{9FB4F3FF-E967-41D4-BB1E-43AAE0816CA7}" type="presParOf" srcId="{FB5D01EC-9C1C-46EE-97FE-8C6D8F5B1A23}" destId="{DE9F5A24-E35B-4C66-98D3-7940E08772BD}" srcOrd="3" destOrd="0" presId="urn:microsoft.com/office/officeart/2005/8/layout/hierarchy1"/>
    <dgm:cxn modelId="{6396BDAC-7D81-48AE-8F4B-013EF36462B6}" type="presParOf" srcId="{DE9F5A24-E35B-4C66-98D3-7940E08772BD}" destId="{51C2C545-430C-456B-B866-91C266F13A11}" srcOrd="0" destOrd="0" presId="urn:microsoft.com/office/officeart/2005/8/layout/hierarchy1"/>
    <dgm:cxn modelId="{74DCF4F5-A894-4754-96E2-5AE6E3510DCF}" type="presParOf" srcId="{51C2C545-430C-456B-B866-91C266F13A11}" destId="{E7FFD69F-F2B4-4FA9-B4E4-873DA8C0A278}" srcOrd="0" destOrd="0" presId="urn:microsoft.com/office/officeart/2005/8/layout/hierarchy1"/>
    <dgm:cxn modelId="{DA935244-0096-448F-9614-F590616B874B}" type="presParOf" srcId="{51C2C545-430C-456B-B866-91C266F13A11}" destId="{4C7B32C8-CE38-4370-94F0-8531CFF36165}" srcOrd="1" destOrd="0" presId="urn:microsoft.com/office/officeart/2005/8/layout/hierarchy1"/>
    <dgm:cxn modelId="{110FE288-737F-4BFB-A029-F1FF10BBBBC6}" type="presParOf" srcId="{DE9F5A24-E35B-4C66-98D3-7940E08772BD}" destId="{C8027043-1014-4865-8EE1-7745A29DCBC6}" srcOrd="1" destOrd="0" presId="urn:microsoft.com/office/officeart/2005/8/layout/hierarchy1"/>
    <dgm:cxn modelId="{0C9E736A-4086-4DF2-9EAB-EA35D982A736}" type="presParOf" srcId="{DDB8DB24-85C2-4826-A284-D95414A840B1}" destId="{8F387880-AF85-425A-97AB-7BBFBEA50512}" srcOrd="2" destOrd="0" presId="urn:microsoft.com/office/officeart/2005/8/layout/hierarchy1"/>
    <dgm:cxn modelId="{AEA465E7-4D82-4987-A1C8-A141A59B6626}" type="presParOf" srcId="{DDB8DB24-85C2-4826-A284-D95414A840B1}" destId="{F3313F26-B65A-4440-A838-E17F8160F8A6}" srcOrd="3" destOrd="0" presId="urn:microsoft.com/office/officeart/2005/8/layout/hierarchy1"/>
    <dgm:cxn modelId="{5CE0C1B4-858C-4AE4-95E7-4D75ADFF7768}" type="presParOf" srcId="{F3313F26-B65A-4440-A838-E17F8160F8A6}" destId="{973B918B-3368-452A-8035-B5F8F8BE8F94}" srcOrd="0" destOrd="0" presId="urn:microsoft.com/office/officeart/2005/8/layout/hierarchy1"/>
    <dgm:cxn modelId="{AE5B3324-6B16-450E-96CD-927D8D97DE54}" type="presParOf" srcId="{973B918B-3368-452A-8035-B5F8F8BE8F94}" destId="{54EE481B-9072-49C8-B58E-5AF558A46DB8}" srcOrd="0" destOrd="0" presId="urn:microsoft.com/office/officeart/2005/8/layout/hierarchy1"/>
    <dgm:cxn modelId="{424BBEDA-DB78-4D17-AB05-6F18608B903D}" type="presParOf" srcId="{973B918B-3368-452A-8035-B5F8F8BE8F94}" destId="{B9F5144E-3A89-465E-88A4-795A5336CA89}" srcOrd="1" destOrd="0" presId="urn:microsoft.com/office/officeart/2005/8/layout/hierarchy1"/>
    <dgm:cxn modelId="{91DF55DE-794D-428F-A8DF-7917ED60FF23}" type="presParOf" srcId="{F3313F26-B65A-4440-A838-E17F8160F8A6}" destId="{F2E8AEE3-407F-41BE-BB69-343B2C788A10}" srcOrd="1" destOrd="0" presId="urn:microsoft.com/office/officeart/2005/8/layout/hierarchy1"/>
    <dgm:cxn modelId="{5AF00385-5AF0-455C-AB51-785A61995BAF}" type="presParOf" srcId="{F2E8AEE3-407F-41BE-BB69-343B2C788A10}" destId="{43F082FF-96DE-47A2-8DD2-8EA16BCCD9DC}" srcOrd="0" destOrd="0" presId="urn:microsoft.com/office/officeart/2005/8/layout/hierarchy1"/>
    <dgm:cxn modelId="{AFF84DB9-1507-4DDC-AC4E-0B7AC807D79D}" type="presParOf" srcId="{F2E8AEE3-407F-41BE-BB69-343B2C788A10}" destId="{303B8B66-FB2E-460A-9680-330C0828F5CE}" srcOrd="1" destOrd="0" presId="urn:microsoft.com/office/officeart/2005/8/layout/hierarchy1"/>
    <dgm:cxn modelId="{4270CDFC-6C31-4E40-9E85-C1AF1B7DD9A6}" type="presParOf" srcId="{303B8B66-FB2E-460A-9680-330C0828F5CE}" destId="{346CD66A-DE30-45E2-AA35-417A3221FDEB}" srcOrd="0" destOrd="0" presId="urn:microsoft.com/office/officeart/2005/8/layout/hierarchy1"/>
    <dgm:cxn modelId="{42BDFA41-D854-46CF-8790-207FE73D0695}" type="presParOf" srcId="{346CD66A-DE30-45E2-AA35-417A3221FDEB}" destId="{5B1608BD-9B2C-417B-B147-656A3BE2BFC4}" srcOrd="0" destOrd="0" presId="urn:microsoft.com/office/officeart/2005/8/layout/hierarchy1"/>
    <dgm:cxn modelId="{786CEA68-6E5F-4EBA-BBA8-DA302F3BA889}" type="presParOf" srcId="{346CD66A-DE30-45E2-AA35-417A3221FDEB}" destId="{F2740B35-D4CA-4453-9706-419BF6AB98E5}" srcOrd="1" destOrd="0" presId="urn:microsoft.com/office/officeart/2005/8/layout/hierarchy1"/>
    <dgm:cxn modelId="{8EEF005E-A687-48B4-9A85-FBE3CB6CFFA3}" type="presParOf" srcId="{303B8B66-FB2E-460A-9680-330C0828F5CE}" destId="{0B1EFB07-DAB0-4A84-A340-4C272CD41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401A6-2121-4773-A0C1-2FE98D3EB2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D6E1C-62F7-48F1-8639-2BC3C2AEA49B}">
      <dgm:prSet phldrT="[Texto]" custT="1"/>
      <dgm:spPr/>
      <dgm:t>
        <a:bodyPr anchor="ctr"/>
        <a:lstStyle/>
        <a:p>
          <a:pPr algn="ctr"/>
          <a:r>
            <a:rPr lang="pt-BR" sz="1900" b="1" dirty="0" smtClean="0"/>
            <a:t>SIAFI</a:t>
          </a:r>
          <a:endParaRPr lang="pt-BR" sz="1900" b="1" dirty="0"/>
        </a:p>
      </dgm:t>
    </dgm:pt>
    <dgm:pt modelId="{F090A6B6-10E4-487E-9EC4-A7017F379D50}" type="parTrans" cxnId="{17CD7108-7096-4355-88DF-5684F277943E}">
      <dgm:prSet/>
      <dgm:spPr/>
      <dgm:t>
        <a:bodyPr/>
        <a:lstStyle/>
        <a:p>
          <a:endParaRPr lang="pt-BR"/>
        </a:p>
      </dgm:t>
    </dgm:pt>
    <dgm:pt modelId="{F236D3B5-37A2-4B6C-9EE0-88F1149BC104}" type="sibTrans" cxnId="{17CD7108-7096-4355-88DF-5684F277943E}">
      <dgm:prSet/>
      <dgm:spPr/>
      <dgm:t>
        <a:bodyPr/>
        <a:lstStyle/>
        <a:p>
          <a:endParaRPr lang="pt-BR"/>
        </a:p>
      </dgm:t>
    </dgm:pt>
    <dgm:pt modelId="{8E5DBA9A-6AF0-482C-8FA8-F150CBCC4EF6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Diárias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7A02B584-D34C-4F05-8D91-2E302389BABF}" type="parTrans" cxnId="{57B23E0B-9666-46DE-81EB-85E996D176D0}">
      <dgm:prSet/>
      <dgm:spPr/>
      <dgm:t>
        <a:bodyPr/>
        <a:lstStyle/>
        <a:p>
          <a:endParaRPr lang="pt-BR"/>
        </a:p>
      </dgm:t>
    </dgm:pt>
    <dgm:pt modelId="{8A1726AD-C49C-4D8D-8425-713F6E7E7ACC}" type="sibTrans" cxnId="{57B23E0B-9666-46DE-81EB-85E996D176D0}">
      <dgm:prSet/>
      <dgm:spPr/>
      <dgm:t>
        <a:bodyPr/>
        <a:lstStyle/>
        <a:p>
          <a:endParaRPr lang="pt-BR"/>
        </a:p>
      </dgm:t>
    </dgm:pt>
    <dgm:pt modelId="{D11BC7A6-6F82-45D9-B91A-91FD05F93210}">
      <dgm:prSet phldrT="[Texto]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Depreciação/Amortização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7705C7DE-F34F-48FF-8540-86B752D8FBCB}" type="parTrans" cxnId="{9CEF644C-A247-43C5-A78E-F48F6ACCED8E}">
      <dgm:prSet/>
      <dgm:spPr/>
      <dgm:t>
        <a:bodyPr/>
        <a:lstStyle/>
        <a:p>
          <a:endParaRPr lang="pt-BR"/>
        </a:p>
      </dgm:t>
    </dgm:pt>
    <dgm:pt modelId="{5BA83DDA-6E4D-4FBE-933B-CD14AD98166D}" type="sibTrans" cxnId="{9CEF644C-A247-43C5-A78E-F48F6ACCED8E}">
      <dgm:prSet/>
      <dgm:spPr/>
      <dgm:t>
        <a:bodyPr/>
        <a:lstStyle/>
        <a:p>
          <a:endParaRPr lang="pt-BR"/>
        </a:p>
      </dgm:t>
    </dgm:pt>
    <dgm:pt modelId="{82EA22EF-2DC9-4DAA-BA8B-0CDB7D939E78}">
      <dgm:prSet phldrT="[Texto]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Água e Esgoto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D257688A-8D80-421C-8C53-C2E7A1AC9905}" type="parTrans" cxnId="{73D0431B-379C-41E8-A6D2-5187EBD97E03}">
      <dgm:prSet/>
      <dgm:spPr/>
      <dgm:t>
        <a:bodyPr/>
        <a:lstStyle/>
        <a:p>
          <a:endParaRPr lang="pt-BR"/>
        </a:p>
      </dgm:t>
    </dgm:pt>
    <dgm:pt modelId="{3523E1BB-FC50-4DC3-BA17-E765BB04E037}" type="sibTrans" cxnId="{73D0431B-379C-41E8-A6D2-5187EBD97E03}">
      <dgm:prSet/>
      <dgm:spPr/>
      <dgm:t>
        <a:bodyPr/>
        <a:lstStyle/>
        <a:p>
          <a:endParaRPr lang="pt-BR"/>
        </a:p>
      </dgm:t>
    </dgm:pt>
    <dgm:pt modelId="{46A4E5FF-B074-4404-81A8-CF917F94094C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Energia Elétrica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B6E8BBB5-36D5-446C-9A95-80219A856D6E}" type="parTrans" cxnId="{3039CC9B-BAE0-4B74-967F-0DC3512ABCC8}">
      <dgm:prSet/>
      <dgm:spPr/>
      <dgm:t>
        <a:bodyPr/>
        <a:lstStyle/>
        <a:p>
          <a:endParaRPr lang="pt-BR"/>
        </a:p>
      </dgm:t>
    </dgm:pt>
    <dgm:pt modelId="{8C327541-B4D5-486B-B04D-354B75FDC63A}" type="sibTrans" cxnId="{3039CC9B-BAE0-4B74-967F-0DC3512ABCC8}">
      <dgm:prSet/>
      <dgm:spPr/>
      <dgm:t>
        <a:bodyPr/>
        <a:lstStyle/>
        <a:p>
          <a:endParaRPr lang="pt-BR"/>
        </a:p>
      </dgm:t>
    </dgm:pt>
    <dgm:pt modelId="{14364ABF-457C-4B2F-9425-AF9C9E7283C9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Copa e Cozinha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F0A047A3-D4AA-462A-B5B6-7334EF65E5EA}" type="parTrans" cxnId="{DC5233EE-8EBD-4CB4-9533-D275206AD4B6}">
      <dgm:prSet/>
      <dgm:spPr/>
      <dgm:t>
        <a:bodyPr/>
        <a:lstStyle/>
        <a:p>
          <a:endParaRPr lang="pt-BR"/>
        </a:p>
      </dgm:t>
    </dgm:pt>
    <dgm:pt modelId="{15E7DF72-AA4C-4F36-BDA8-227F8BDA6980}" type="sibTrans" cxnId="{DC5233EE-8EBD-4CB4-9533-D275206AD4B6}">
      <dgm:prSet/>
      <dgm:spPr/>
      <dgm:t>
        <a:bodyPr/>
        <a:lstStyle/>
        <a:p>
          <a:endParaRPr lang="pt-BR"/>
        </a:p>
      </dgm:t>
    </dgm:pt>
    <dgm:pt modelId="{05709DFE-F66B-4594-AC5A-8BE0ACB575B1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Vigilância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3B2C0E50-6D01-4834-962E-E1B91A038C64}" type="parTrans" cxnId="{3AEEA736-0A4B-4FFC-B8D8-2A16756AE3FE}">
      <dgm:prSet/>
      <dgm:spPr/>
      <dgm:t>
        <a:bodyPr/>
        <a:lstStyle/>
        <a:p>
          <a:endParaRPr lang="pt-BR"/>
        </a:p>
      </dgm:t>
    </dgm:pt>
    <dgm:pt modelId="{4E77EFD1-1B5A-482B-B8AF-B6E105020124}" type="sibTrans" cxnId="{3AEEA736-0A4B-4FFC-B8D8-2A16756AE3FE}">
      <dgm:prSet/>
      <dgm:spPr/>
      <dgm:t>
        <a:bodyPr/>
        <a:lstStyle/>
        <a:p>
          <a:endParaRPr lang="pt-BR"/>
        </a:p>
      </dgm:t>
    </dgm:pt>
    <dgm:pt modelId="{675EE4A0-8B49-4EA3-9B75-869659F5997D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Material de Consumo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9AFDAF77-242B-41EA-A3B9-6866D3465285}" type="parTrans" cxnId="{DD8F82BF-C852-4C42-BDA2-79D6E72A4ABD}">
      <dgm:prSet/>
      <dgm:spPr/>
      <dgm:t>
        <a:bodyPr/>
        <a:lstStyle/>
        <a:p>
          <a:endParaRPr lang="pt-BR"/>
        </a:p>
      </dgm:t>
    </dgm:pt>
    <dgm:pt modelId="{36EBB148-1714-423E-A8E3-9FD175273B26}" type="sibTrans" cxnId="{DD8F82BF-C852-4C42-BDA2-79D6E72A4ABD}">
      <dgm:prSet/>
      <dgm:spPr/>
      <dgm:t>
        <a:bodyPr/>
        <a:lstStyle/>
        <a:p>
          <a:endParaRPr lang="pt-BR"/>
        </a:p>
      </dgm:t>
    </dgm:pt>
    <dgm:pt modelId="{1E73982B-0D2B-4491-A3A4-AB03407E268A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Telefonia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CF274BC7-3EB6-43C3-A8D9-7D33C8BF979B}" type="parTrans" cxnId="{1D2CFA32-7371-4200-8BE3-FC8AC4FAFF5E}">
      <dgm:prSet/>
      <dgm:spPr/>
      <dgm:t>
        <a:bodyPr/>
        <a:lstStyle/>
        <a:p>
          <a:endParaRPr lang="pt-BR"/>
        </a:p>
      </dgm:t>
    </dgm:pt>
    <dgm:pt modelId="{50A62427-EC5B-4FB6-A9FE-B1F90B8F3273}" type="sibTrans" cxnId="{1D2CFA32-7371-4200-8BE3-FC8AC4FAFF5E}">
      <dgm:prSet/>
      <dgm:spPr/>
      <dgm:t>
        <a:bodyPr/>
        <a:lstStyle/>
        <a:p>
          <a:endParaRPr lang="pt-BR"/>
        </a:p>
      </dgm:t>
    </dgm:pt>
    <dgm:pt modelId="{6FFE7B46-D232-4F14-AA48-76E13B64E8A6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Limpeza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7AD39EB2-E74D-4283-AE94-2DF13AB8350D}" type="parTrans" cxnId="{7DEA2E8E-6975-41EB-9D10-DC8B4AE7A384}">
      <dgm:prSet/>
      <dgm:spPr/>
      <dgm:t>
        <a:bodyPr/>
        <a:lstStyle/>
        <a:p>
          <a:endParaRPr lang="pt-BR"/>
        </a:p>
      </dgm:t>
    </dgm:pt>
    <dgm:pt modelId="{158B6564-5784-4C17-AF7D-97C1A206F6D5}" type="sibTrans" cxnId="{7DEA2E8E-6975-41EB-9D10-DC8B4AE7A384}">
      <dgm:prSet/>
      <dgm:spPr/>
      <dgm:t>
        <a:bodyPr/>
        <a:lstStyle/>
        <a:p>
          <a:endParaRPr lang="pt-BR"/>
        </a:p>
      </dgm:t>
    </dgm:pt>
    <dgm:pt modelId="{F6D46239-765F-4223-AB58-7C62479405BC}">
      <dgm:prSet phldrT="[Texto]" custT="1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Passagens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B207B95B-2FB0-4D29-8D45-E331656F64C3}" type="parTrans" cxnId="{03880D65-A4F0-4C5D-9AC9-831E324B783A}">
      <dgm:prSet/>
      <dgm:spPr/>
      <dgm:t>
        <a:bodyPr/>
        <a:lstStyle/>
        <a:p>
          <a:endParaRPr lang="pt-BR"/>
        </a:p>
      </dgm:t>
    </dgm:pt>
    <dgm:pt modelId="{3A9BDB29-AB85-418C-AF44-7228B441A416}" type="sibTrans" cxnId="{03880D65-A4F0-4C5D-9AC9-831E324B783A}">
      <dgm:prSet/>
      <dgm:spPr/>
      <dgm:t>
        <a:bodyPr/>
        <a:lstStyle/>
        <a:p>
          <a:endParaRPr lang="pt-BR"/>
        </a:p>
      </dgm:t>
    </dgm:pt>
    <dgm:pt modelId="{6EF9A846-84DA-457B-9CF3-4A03E764F675}">
      <dgm:prSet phldrT="[Texto]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Demais Custos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C8772606-D5D4-4E83-8459-5F18C76DEB29}" type="parTrans" cxnId="{5731ACB2-3818-4528-8AC6-08769A1311C5}">
      <dgm:prSet/>
      <dgm:spPr/>
      <dgm:t>
        <a:bodyPr/>
        <a:lstStyle/>
        <a:p>
          <a:endParaRPr lang="pt-BR"/>
        </a:p>
      </dgm:t>
    </dgm:pt>
    <dgm:pt modelId="{1ABF0CD5-2046-467F-8816-232FBEBF073E}" type="sibTrans" cxnId="{5731ACB2-3818-4528-8AC6-08769A1311C5}">
      <dgm:prSet/>
      <dgm:spPr/>
      <dgm:t>
        <a:bodyPr/>
        <a:lstStyle/>
        <a:p>
          <a:endParaRPr lang="pt-BR"/>
        </a:p>
      </dgm:t>
    </dgm:pt>
    <dgm:pt modelId="{0C69E26C-7665-4231-A6DF-BD99DB4B5260}">
      <dgm:prSet phldrT="[Texto]"/>
      <dgm:spPr/>
      <dgm:t>
        <a:bodyPr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Tecnologia da Informação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C9381C58-2307-4232-B336-CECF60DA0CC6}" type="parTrans" cxnId="{B610C8A1-75B2-49CF-BDC4-99E13D7923D1}">
      <dgm:prSet/>
      <dgm:spPr/>
      <dgm:t>
        <a:bodyPr/>
        <a:lstStyle/>
        <a:p>
          <a:endParaRPr lang="pt-BR"/>
        </a:p>
      </dgm:t>
    </dgm:pt>
    <dgm:pt modelId="{7C88D064-A1B3-45DE-A6AD-F896078E7300}" type="sibTrans" cxnId="{B610C8A1-75B2-49CF-BDC4-99E13D7923D1}">
      <dgm:prSet/>
      <dgm:spPr/>
      <dgm:t>
        <a:bodyPr/>
        <a:lstStyle/>
        <a:p>
          <a:endParaRPr lang="pt-BR"/>
        </a:p>
      </dgm:t>
    </dgm:pt>
    <dgm:pt modelId="{D6FA6546-0590-4B11-B8B3-02B476460323}" type="pres">
      <dgm:prSet presAssocID="{352401A6-2121-4773-A0C1-2FE98D3EB2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2B5483-278B-4813-AA64-41810E2E91D0}" type="pres">
      <dgm:prSet presAssocID="{C73D6E1C-62F7-48F1-8639-2BC3C2AEA49B}" presName="parentLin" presStyleCnt="0"/>
      <dgm:spPr/>
    </dgm:pt>
    <dgm:pt modelId="{74B98B9C-B3EA-4D4B-8436-9344335FB75D}" type="pres">
      <dgm:prSet presAssocID="{C73D6E1C-62F7-48F1-8639-2BC3C2AEA49B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8FF07F8-AC5B-4A74-9F27-746E4C30BB3F}" type="pres">
      <dgm:prSet presAssocID="{C73D6E1C-62F7-48F1-8639-2BC3C2AEA49B}" presName="parentText" presStyleLbl="node1" presStyleIdx="0" presStyleCnt="1" custScaleX="62657" custScaleY="321060" custLinFactX="27729" custLinFactNeighborX="100000" custLinFactNeighborY="7649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7819AC-20DE-4662-8274-F6B3571E3A20}" type="pres">
      <dgm:prSet presAssocID="{C73D6E1C-62F7-48F1-8639-2BC3C2AEA49B}" presName="negativeSpace" presStyleCnt="0"/>
      <dgm:spPr/>
    </dgm:pt>
    <dgm:pt modelId="{91D0EC9B-94A0-430A-8E1A-071785E792D0}" type="pres">
      <dgm:prSet presAssocID="{C73D6E1C-62F7-48F1-8639-2BC3C2AEA49B}" presName="childText" presStyleLbl="conFgAcc1" presStyleIdx="0" presStyleCnt="1" custScaleY="142546" custLinFactNeighborX="-2187" custLinFactNeighborY="-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B23E0B-9666-46DE-81EB-85E996D176D0}" srcId="{C73D6E1C-62F7-48F1-8639-2BC3C2AEA49B}" destId="{8E5DBA9A-6AF0-482C-8FA8-F150CBCC4EF6}" srcOrd="7" destOrd="0" parTransId="{7A02B584-D34C-4F05-8D91-2E302389BABF}" sibTransId="{8A1726AD-C49C-4D8D-8425-713F6E7E7ACC}"/>
    <dgm:cxn modelId="{DC5233EE-8EBD-4CB4-9533-D275206AD4B6}" srcId="{C73D6E1C-62F7-48F1-8639-2BC3C2AEA49B}" destId="{14364ABF-457C-4B2F-9425-AF9C9E7283C9}" srcOrd="4" destOrd="0" parTransId="{F0A047A3-D4AA-462A-B5B6-7334EF65E5EA}" sibTransId="{15E7DF72-AA4C-4F36-BDA8-227F8BDA6980}"/>
    <dgm:cxn modelId="{7DEA2E8E-6975-41EB-9D10-DC8B4AE7A384}" srcId="{C73D6E1C-62F7-48F1-8639-2BC3C2AEA49B}" destId="{6FFE7B46-D232-4F14-AA48-76E13B64E8A6}" srcOrd="5" destOrd="0" parTransId="{7AD39EB2-E74D-4283-AE94-2DF13AB8350D}" sibTransId="{158B6564-5784-4C17-AF7D-97C1A206F6D5}"/>
    <dgm:cxn modelId="{B610C8A1-75B2-49CF-BDC4-99E13D7923D1}" srcId="{C73D6E1C-62F7-48F1-8639-2BC3C2AEA49B}" destId="{0C69E26C-7665-4231-A6DF-BD99DB4B5260}" srcOrd="0" destOrd="0" parTransId="{C9381C58-2307-4232-B336-CECF60DA0CC6}" sibTransId="{7C88D064-A1B3-45DE-A6AD-F896078E7300}"/>
    <dgm:cxn modelId="{3039CC9B-BAE0-4B74-967F-0DC3512ABCC8}" srcId="{C73D6E1C-62F7-48F1-8639-2BC3C2AEA49B}" destId="{46A4E5FF-B074-4404-81A8-CF917F94094C}" srcOrd="2" destOrd="0" parTransId="{B6E8BBB5-36D5-446C-9A95-80219A856D6E}" sibTransId="{8C327541-B4D5-486B-B04D-354B75FDC63A}"/>
    <dgm:cxn modelId="{F5CB95A7-1C80-40DF-B2C4-6BE5414F62B3}" type="presOf" srcId="{1E73982B-0D2B-4491-A3A4-AB03407E268A}" destId="{91D0EC9B-94A0-430A-8E1A-071785E792D0}" srcOrd="0" destOrd="3" presId="urn:microsoft.com/office/officeart/2005/8/layout/list1"/>
    <dgm:cxn modelId="{22BDD9CD-CA0D-4756-8C9C-095D13F55A8E}" type="presOf" srcId="{6FFE7B46-D232-4F14-AA48-76E13B64E8A6}" destId="{91D0EC9B-94A0-430A-8E1A-071785E792D0}" srcOrd="0" destOrd="5" presId="urn:microsoft.com/office/officeart/2005/8/layout/list1"/>
    <dgm:cxn modelId="{73D0431B-379C-41E8-A6D2-5187EBD97E03}" srcId="{C73D6E1C-62F7-48F1-8639-2BC3C2AEA49B}" destId="{82EA22EF-2DC9-4DAA-BA8B-0CDB7D939E78}" srcOrd="1" destOrd="0" parTransId="{D257688A-8D80-421C-8C53-C2E7A1AC9905}" sibTransId="{3523E1BB-FC50-4DC3-BA17-E765BB04E037}"/>
    <dgm:cxn modelId="{DD8F82BF-C852-4C42-BDA2-79D6E72A4ABD}" srcId="{C73D6E1C-62F7-48F1-8639-2BC3C2AEA49B}" destId="{675EE4A0-8B49-4EA3-9B75-869659F5997D}" srcOrd="9" destOrd="0" parTransId="{9AFDAF77-242B-41EA-A3B9-6866D3465285}" sibTransId="{36EBB148-1714-423E-A8E3-9FD175273B26}"/>
    <dgm:cxn modelId="{03880D65-A4F0-4C5D-9AC9-831E324B783A}" srcId="{C73D6E1C-62F7-48F1-8639-2BC3C2AEA49B}" destId="{F6D46239-765F-4223-AB58-7C62479405BC}" srcOrd="8" destOrd="0" parTransId="{B207B95B-2FB0-4D29-8D45-E331656F64C3}" sibTransId="{3A9BDB29-AB85-418C-AF44-7228B441A416}"/>
    <dgm:cxn modelId="{EB8C3066-71EA-4BA1-9E29-8C20EE5158B3}" type="presOf" srcId="{82EA22EF-2DC9-4DAA-BA8B-0CDB7D939E78}" destId="{91D0EC9B-94A0-430A-8E1A-071785E792D0}" srcOrd="0" destOrd="1" presId="urn:microsoft.com/office/officeart/2005/8/layout/list1"/>
    <dgm:cxn modelId="{5731ACB2-3818-4528-8AC6-08769A1311C5}" srcId="{C73D6E1C-62F7-48F1-8639-2BC3C2AEA49B}" destId="{6EF9A846-84DA-457B-9CF3-4A03E764F675}" srcOrd="11" destOrd="0" parTransId="{C8772606-D5D4-4E83-8459-5F18C76DEB29}" sibTransId="{1ABF0CD5-2046-467F-8816-232FBEBF073E}"/>
    <dgm:cxn modelId="{4ED5E79D-3C97-4F8D-B671-E2BBDB3639A2}" type="presOf" srcId="{C73D6E1C-62F7-48F1-8639-2BC3C2AEA49B}" destId="{D8FF07F8-AC5B-4A74-9F27-746E4C30BB3F}" srcOrd="1" destOrd="0" presId="urn:microsoft.com/office/officeart/2005/8/layout/list1"/>
    <dgm:cxn modelId="{4D36C68F-7703-4082-A6EB-C1A2EFED4D2B}" type="presOf" srcId="{0C69E26C-7665-4231-A6DF-BD99DB4B5260}" destId="{91D0EC9B-94A0-430A-8E1A-071785E792D0}" srcOrd="0" destOrd="0" presId="urn:microsoft.com/office/officeart/2005/8/layout/list1"/>
    <dgm:cxn modelId="{3A5E9531-828B-4B74-A31C-48474D8EF0C5}" type="presOf" srcId="{F6D46239-765F-4223-AB58-7C62479405BC}" destId="{91D0EC9B-94A0-430A-8E1A-071785E792D0}" srcOrd="0" destOrd="8" presId="urn:microsoft.com/office/officeart/2005/8/layout/list1"/>
    <dgm:cxn modelId="{4E498E66-45EE-4927-89BD-B7F82F3FF1FD}" type="presOf" srcId="{675EE4A0-8B49-4EA3-9B75-869659F5997D}" destId="{91D0EC9B-94A0-430A-8E1A-071785E792D0}" srcOrd="0" destOrd="9" presId="urn:microsoft.com/office/officeart/2005/8/layout/list1"/>
    <dgm:cxn modelId="{5070C4D7-680E-4AD7-A9B8-1AB4DBE57FD9}" type="presOf" srcId="{D11BC7A6-6F82-45D9-B91A-91FD05F93210}" destId="{91D0EC9B-94A0-430A-8E1A-071785E792D0}" srcOrd="0" destOrd="10" presId="urn:microsoft.com/office/officeart/2005/8/layout/list1"/>
    <dgm:cxn modelId="{6C10A23C-480C-49F9-B13A-8548322DE45C}" type="presOf" srcId="{352401A6-2121-4773-A0C1-2FE98D3EB22F}" destId="{D6FA6546-0590-4B11-B8B3-02B476460323}" srcOrd="0" destOrd="0" presId="urn:microsoft.com/office/officeart/2005/8/layout/list1"/>
    <dgm:cxn modelId="{8A7E993E-1ADB-4F11-AE6F-AEB23B12143C}" type="presOf" srcId="{14364ABF-457C-4B2F-9425-AF9C9E7283C9}" destId="{91D0EC9B-94A0-430A-8E1A-071785E792D0}" srcOrd="0" destOrd="4" presId="urn:microsoft.com/office/officeart/2005/8/layout/list1"/>
    <dgm:cxn modelId="{EDB808F6-66C2-4949-95C3-275132685BA4}" type="presOf" srcId="{C73D6E1C-62F7-48F1-8639-2BC3C2AEA49B}" destId="{74B98B9C-B3EA-4D4B-8436-9344335FB75D}" srcOrd="0" destOrd="0" presId="urn:microsoft.com/office/officeart/2005/8/layout/list1"/>
    <dgm:cxn modelId="{3AEEA736-0A4B-4FFC-B8D8-2A16756AE3FE}" srcId="{C73D6E1C-62F7-48F1-8639-2BC3C2AEA49B}" destId="{05709DFE-F66B-4594-AC5A-8BE0ACB575B1}" srcOrd="6" destOrd="0" parTransId="{3B2C0E50-6D01-4834-962E-E1B91A038C64}" sibTransId="{4E77EFD1-1B5A-482B-B8AF-B6E105020124}"/>
    <dgm:cxn modelId="{15644088-583C-41EB-A77D-E19C3023CFC1}" type="presOf" srcId="{46A4E5FF-B074-4404-81A8-CF917F94094C}" destId="{91D0EC9B-94A0-430A-8E1A-071785E792D0}" srcOrd="0" destOrd="2" presId="urn:microsoft.com/office/officeart/2005/8/layout/list1"/>
    <dgm:cxn modelId="{3609F336-402B-4920-9662-0CEA6DDD5EAE}" type="presOf" srcId="{8E5DBA9A-6AF0-482C-8FA8-F150CBCC4EF6}" destId="{91D0EC9B-94A0-430A-8E1A-071785E792D0}" srcOrd="0" destOrd="7" presId="urn:microsoft.com/office/officeart/2005/8/layout/list1"/>
    <dgm:cxn modelId="{1D2CFA32-7371-4200-8BE3-FC8AC4FAFF5E}" srcId="{C73D6E1C-62F7-48F1-8639-2BC3C2AEA49B}" destId="{1E73982B-0D2B-4491-A3A4-AB03407E268A}" srcOrd="3" destOrd="0" parTransId="{CF274BC7-3EB6-43C3-A8D9-7D33C8BF979B}" sibTransId="{50A62427-EC5B-4FB6-A9FE-B1F90B8F3273}"/>
    <dgm:cxn modelId="{17CD7108-7096-4355-88DF-5684F277943E}" srcId="{352401A6-2121-4773-A0C1-2FE98D3EB22F}" destId="{C73D6E1C-62F7-48F1-8639-2BC3C2AEA49B}" srcOrd="0" destOrd="0" parTransId="{F090A6B6-10E4-487E-9EC4-A7017F379D50}" sibTransId="{F236D3B5-37A2-4B6C-9EE0-88F1149BC104}"/>
    <dgm:cxn modelId="{128BA854-8020-42F8-A3B8-F3E5F13CD273}" type="presOf" srcId="{6EF9A846-84DA-457B-9CF3-4A03E764F675}" destId="{91D0EC9B-94A0-430A-8E1A-071785E792D0}" srcOrd="0" destOrd="11" presId="urn:microsoft.com/office/officeart/2005/8/layout/list1"/>
    <dgm:cxn modelId="{1AED91D2-F3AC-4EEE-A381-7F82BE6E8938}" type="presOf" srcId="{05709DFE-F66B-4594-AC5A-8BE0ACB575B1}" destId="{91D0EC9B-94A0-430A-8E1A-071785E792D0}" srcOrd="0" destOrd="6" presId="urn:microsoft.com/office/officeart/2005/8/layout/list1"/>
    <dgm:cxn modelId="{9CEF644C-A247-43C5-A78E-F48F6ACCED8E}" srcId="{C73D6E1C-62F7-48F1-8639-2BC3C2AEA49B}" destId="{D11BC7A6-6F82-45D9-B91A-91FD05F93210}" srcOrd="10" destOrd="0" parTransId="{7705C7DE-F34F-48FF-8540-86B752D8FBCB}" sibTransId="{5BA83DDA-6E4D-4FBE-933B-CD14AD98166D}"/>
    <dgm:cxn modelId="{D9B02802-4CE9-4114-847A-6454E3B96A86}" type="presParOf" srcId="{D6FA6546-0590-4B11-B8B3-02B476460323}" destId="{F32B5483-278B-4813-AA64-41810E2E91D0}" srcOrd="0" destOrd="0" presId="urn:microsoft.com/office/officeart/2005/8/layout/list1"/>
    <dgm:cxn modelId="{EF808005-2438-4066-9BBC-EB88D455FE02}" type="presParOf" srcId="{F32B5483-278B-4813-AA64-41810E2E91D0}" destId="{74B98B9C-B3EA-4D4B-8436-9344335FB75D}" srcOrd="0" destOrd="0" presId="urn:microsoft.com/office/officeart/2005/8/layout/list1"/>
    <dgm:cxn modelId="{69A2EF4E-A739-4411-81AF-9CD716290B89}" type="presParOf" srcId="{F32B5483-278B-4813-AA64-41810E2E91D0}" destId="{D8FF07F8-AC5B-4A74-9F27-746E4C30BB3F}" srcOrd="1" destOrd="0" presId="urn:microsoft.com/office/officeart/2005/8/layout/list1"/>
    <dgm:cxn modelId="{0ABDA798-8077-4952-901F-D0F0E6CE4D0E}" type="presParOf" srcId="{D6FA6546-0590-4B11-B8B3-02B476460323}" destId="{B07819AC-20DE-4662-8274-F6B3571E3A20}" srcOrd="1" destOrd="0" presId="urn:microsoft.com/office/officeart/2005/8/layout/list1"/>
    <dgm:cxn modelId="{D4C6E70F-DC0E-473A-BBAA-9200222C956B}" type="presParOf" srcId="{D6FA6546-0590-4B11-B8B3-02B476460323}" destId="{91D0EC9B-94A0-430A-8E1A-071785E792D0}" srcOrd="2" destOrd="0" presId="urn:microsoft.com/office/officeart/2005/8/layout/list1"/>
  </dgm:cxnLst>
  <dgm:bg>
    <a:effectLst>
      <a:softEdge rad="31750"/>
    </a:effectLst>
  </dgm:bg>
  <dgm:whole>
    <a:ln w="25400">
      <a:solidFill>
        <a:schemeClr val="accen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2401A6-2121-4773-A0C1-2FE98D3EB2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D6E1C-62F7-48F1-8639-2BC3C2AEA49B}">
      <dgm:prSet phldrT="[Texto]" custT="1"/>
      <dgm:spPr/>
      <dgm:t>
        <a:bodyPr anchor="ctr"/>
        <a:lstStyle/>
        <a:p>
          <a:pPr algn="ctr"/>
          <a:r>
            <a:rPr lang="pt-BR" sz="2600" b="1" dirty="0" smtClean="0"/>
            <a:t>SIORG</a:t>
          </a:r>
          <a:endParaRPr lang="pt-BR" sz="2600" b="1" dirty="0"/>
        </a:p>
      </dgm:t>
    </dgm:pt>
    <dgm:pt modelId="{F090A6B6-10E4-487E-9EC4-A7017F379D50}" type="parTrans" cxnId="{17CD7108-7096-4355-88DF-5684F277943E}">
      <dgm:prSet/>
      <dgm:spPr/>
      <dgm:t>
        <a:bodyPr/>
        <a:lstStyle/>
        <a:p>
          <a:endParaRPr lang="pt-BR" sz="2400"/>
        </a:p>
      </dgm:t>
    </dgm:pt>
    <dgm:pt modelId="{F236D3B5-37A2-4B6C-9EE0-88F1149BC104}" type="sibTrans" cxnId="{17CD7108-7096-4355-88DF-5684F277943E}">
      <dgm:prSet/>
      <dgm:spPr/>
      <dgm:t>
        <a:bodyPr/>
        <a:lstStyle/>
        <a:p>
          <a:endParaRPr lang="pt-BR" sz="2400"/>
        </a:p>
      </dgm:t>
    </dgm:pt>
    <dgm:pt modelId="{E028A7B8-C429-4C49-A651-5BDAF26F4C8B}">
      <dgm:prSet phldrT="[Texto]" custT="1"/>
      <dgm:spPr>
        <a:ln w="31750">
          <a:solidFill>
            <a:schemeClr val="accent1"/>
          </a:solidFill>
        </a:ln>
      </dgm:spPr>
      <dgm:t>
        <a:bodyPr/>
        <a:lstStyle/>
        <a:p>
          <a:r>
            <a:rPr lang="pt-BR" sz="2600" dirty="0" smtClean="0">
              <a:solidFill>
                <a:schemeClr val="accent3">
                  <a:lumMod val="50000"/>
                </a:schemeClr>
              </a:solidFill>
            </a:rPr>
            <a:t>Unidade Organizacional</a:t>
          </a:r>
          <a:endParaRPr lang="pt-BR" sz="2600" dirty="0">
            <a:solidFill>
              <a:schemeClr val="accent3">
                <a:lumMod val="50000"/>
              </a:schemeClr>
            </a:solidFill>
          </a:endParaRPr>
        </a:p>
      </dgm:t>
    </dgm:pt>
    <dgm:pt modelId="{A75DD79F-4060-45D5-8BE3-ACA504002970}" type="parTrans" cxnId="{A4C2E056-1864-415C-9C89-D9343B038D8F}">
      <dgm:prSet/>
      <dgm:spPr/>
      <dgm:t>
        <a:bodyPr/>
        <a:lstStyle/>
        <a:p>
          <a:endParaRPr lang="pt-BR" sz="2400"/>
        </a:p>
      </dgm:t>
    </dgm:pt>
    <dgm:pt modelId="{E7EDD200-3570-40DF-8C4A-99345598B85D}" type="sibTrans" cxnId="{A4C2E056-1864-415C-9C89-D9343B038D8F}">
      <dgm:prSet/>
      <dgm:spPr/>
      <dgm:t>
        <a:bodyPr/>
        <a:lstStyle/>
        <a:p>
          <a:endParaRPr lang="pt-BR" sz="2400"/>
        </a:p>
      </dgm:t>
    </dgm:pt>
    <dgm:pt modelId="{D6FA6546-0590-4B11-B8B3-02B476460323}" type="pres">
      <dgm:prSet presAssocID="{352401A6-2121-4773-A0C1-2FE98D3EB2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2B5483-278B-4813-AA64-41810E2E91D0}" type="pres">
      <dgm:prSet presAssocID="{C73D6E1C-62F7-48F1-8639-2BC3C2AEA49B}" presName="parentLin" presStyleCnt="0"/>
      <dgm:spPr/>
    </dgm:pt>
    <dgm:pt modelId="{74B98B9C-B3EA-4D4B-8436-9344335FB75D}" type="pres">
      <dgm:prSet presAssocID="{C73D6E1C-62F7-48F1-8639-2BC3C2AEA49B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8FF07F8-AC5B-4A74-9F27-746E4C30BB3F}" type="pres">
      <dgm:prSet presAssocID="{C73D6E1C-62F7-48F1-8639-2BC3C2AEA49B}" presName="parentText" presStyleLbl="node1" presStyleIdx="0" presStyleCnt="1" custScaleX="71485" custScaleY="31204" custLinFactX="34141" custLinFactNeighborX="100000" custLinFactNeighborY="-250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7819AC-20DE-4662-8274-F6B3571E3A20}" type="pres">
      <dgm:prSet presAssocID="{C73D6E1C-62F7-48F1-8639-2BC3C2AEA49B}" presName="negativeSpace" presStyleCnt="0"/>
      <dgm:spPr/>
    </dgm:pt>
    <dgm:pt modelId="{91D0EC9B-94A0-430A-8E1A-071785E792D0}" type="pres">
      <dgm:prSet presAssocID="{C73D6E1C-62F7-48F1-8639-2BC3C2AEA49B}" presName="childText" presStyleLbl="conFgAcc1" presStyleIdx="0" presStyleCnt="1" custScaleX="84023" custScaleY="59836" custLinFactNeighborX="20399" custLinFactNeighborY="164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6567DD-97FF-4CD6-9675-994A1265388C}" type="presOf" srcId="{C73D6E1C-62F7-48F1-8639-2BC3C2AEA49B}" destId="{74B98B9C-B3EA-4D4B-8436-9344335FB75D}" srcOrd="0" destOrd="0" presId="urn:microsoft.com/office/officeart/2005/8/layout/list1"/>
    <dgm:cxn modelId="{A4C2E056-1864-415C-9C89-D9343B038D8F}" srcId="{C73D6E1C-62F7-48F1-8639-2BC3C2AEA49B}" destId="{E028A7B8-C429-4C49-A651-5BDAF26F4C8B}" srcOrd="0" destOrd="0" parTransId="{A75DD79F-4060-45D5-8BE3-ACA504002970}" sibTransId="{E7EDD200-3570-40DF-8C4A-99345598B85D}"/>
    <dgm:cxn modelId="{39A2F448-73C9-4729-8A90-8C7A6280F129}" type="presOf" srcId="{E028A7B8-C429-4C49-A651-5BDAF26F4C8B}" destId="{91D0EC9B-94A0-430A-8E1A-071785E792D0}" srcOrd="0" destOrd="0" presId="urn:microsoft.com/office/officeart/2005/8/layout/list1"/>
    <dgm:cxn modelId="{17CD7108-7096-4355-88DF-5684F277943E}" srcId="{352401A6-2121-4773-A0C1-2FE98D3EB22F}" destId="{C73D6E1C-62F7-48F1-8639-2BC3C2AEA49B}" srcOrd="0" destOrd="0" parTransId="{F090A6B6-10E4-487E-9EC4-A7017F379D50}" sibTransId="{F236D3B5-37A2-4B6C-9EE0-88F1149BC104}"/>
    <dgm:cxn modelId="{89DC2D0A-1EB7-4CDE-A6DB-5B0DCBCC6674}" type="presOf" srcId="{C73D6E1C-62F7-48F1-8639-2BC3C2AEA49B}" destId="{D8FF07F8-AC5B-4A74-9F27-746E4C30BB3F}" srcOrd="1" destOrd="0" presId="urn:microsoft.com/office/officeart/2005/8/layout/list1"/>
    <dgm:cxn modelId="{D0915C71-B83B-4561-9E93-7F17852549BB}" type="presOf" srcId="{352401A6-2121-4773-A0C1-2FE98D3EB22F}" destId="{D6FA6546-0590-4B11-B8B3-02B476460323}" srcOrd="0" destOrd="0" presId="urn:microsoft.com/office/officeart/2005/8/layout/list1"/>
    <dgm:cxn modelId="{34565FC9-76D4-40DD-A7AB-41C86060AD68}" type="presParOf" srcId="{D6FA6546-0590-4B11-B8B3-02B476460323}" destId="{F32B5483-278B-4813-AA64-41810E2E91D0}" srcOrd="0" destOrd="0" presId="urn:microsoft.com/office/officeart/2005/8/layout/list1"/>
    <dgm:cxn modelId="{396169BA-670F-4E12-8A64-4526C9B82753}" type="presParOf" srcId="{F32B5483-278B-4813-AA64-41810E2E91D0}" destId="{74B98B9C-B3EA-4D4B-8436-9344335FB75D}" srcOrd="0" destOrd="0" presId="urn:microsoft.com/office/officeart/2005/8/layout/list1"/>
    <dgm:cxn modelId="{17A741E6-20C5-4EB6-A6C0-347DFB6AEA0F}" type="presParOf" srcId="{F32B5483-278B-4813-AA64-41810E2E91D0}" destId="{D8FF07F8-AC5B-4A74-9F27-746E4C30BB3F}" srcOrd="1" destOrd="0" presId="urn:microsoft.com/office/officeart/2005/8/layout/list1"/>
    <dgm:cxn modelId="{66A6F5CD-81AC-45B2-988F-63C8FA3D713E}" type="presParOf" srcId="{D6FA6546-0590-4B11-B8B3-02B476460323}" destId="{B07819AC-20DE-4662-8274-F6B3571E3A20}" srcOrd="1" destOrd="0" presId="urn:microsoft.com/office/officeart/2005/8/layout/list1"/>
    <dgm:cxn modelId="{43D4533B-B90B-423A-A376-E7552E202292}" type="presParOf" srcId="{D6FA6546-0590-4B11-B8B3-02B476460323}" destId="{91D0EC9B-94A0-430A-8E1A-071785E792D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2401A6-2121-4773-A0C1-2FE98D3EB2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D6E1C-62F7-48F1-8639-2BC3C2AEA49B}">
      <dgm:prSet phldrT="[Texto]" custT="1"/>
      <dgm:spPr/>
      <dgm:t>
        <a:bodyPr anchor="ctr"/>
        <a:lstStyle/>
        <a:p>
          <a:pPr algn="ctr"/>
          <a:r>
            <a:rPr lang="pt-BR" sz="1900" b="1" dirty="0" smtClean="0"/>
            <a:t>SIAPE</a:t>
          </a:r>
          <a:endParaRPr lang="pt-BR" sz="1900" b="1" dirty="0"/>
        </a:p>
      </dgm:t>
    </dgm:pt>
    <dgm:pt modelId="{F090A6B6-10E4-487E-9EC4-A7017F379D50}" type="parTrans" cxnId="{17CD7108-7096-4355-88DF-5684F277943E}">
      <dgm:prSet/>
      <dgm:spPr/>
      <dgm:t>
        <a:bodyPr/>
        <a:lstStyle/>
        <a:p>
          <a:endParaRPr lang="pt-BR"/>
        </a:p>
      </dgm:t>
    </dgm:pt>
    <dgm:pt modelId="{F236D3B5-37A2-4B6C-9EE0-88F1149BC104}" type="sibTrans" cxnId="{17CD7108-7096-4355-88DF-5684F277943E}">
      <dgm:prSet/>
      <dgm:spPr/>
      <dgm:t>
        <a:bodyPr/>
        <a:lstStyle/>
        <a:p>
          <a:endParaRPr lang="pt-BR"/>
        </a:p>
      </dgm:t>
    </dgm:pt>
    <dgm:pt modelId="{E028A7B8-C429-4C49-A651-5BDAF26F4C8B}">
      <dgm:prSet phldrT="[Texto]" custT="1"/>
      <dgm:spPr>
        <a:ln w="25400">
          <a:solidFill>
            <a:schemeClr val="accent1"/>
          </a:solidFill>
        </a:ln>
      </dgm:spPr>
      <dgm:t>
        <a:bodyPr anchor="ctr"/>
        <a:lstStyle/>
        <a:p>
          <a:r>
            <a:rPr lang="pt-BR" sz="1900" dirty="0" smtClean="0">
              <a:solidFill>
                <a:schemeClr val="accent3">
                  <a:lumMod val="50000"/>
                </a:schemeClr>
              </a:solidFill>
            </a:rPr>
            <a:t>Pessoal Ativo</a:t>
          </a:r>
          <a:endParaRPr lang="pt-BR" sz="1900" dirty="0">
            <a:solidFill>
              <a:schemeClr val="accent3">
                <a:lumMod val="50000"/>
              </a:schemeClr>
            </a:solidFill>
          </a:endParaRPr>
        </a:p>
      </dgm:t>
    </dgm:pt>
    <dgm:pt modelId="{A75DD79F-4060-45D5-8BE3-ACA504002970}" type="parTrans" cxnId="{A4C2E056-1864-415C-9C89-D9343B038D8F}">
      <dgm:prSet/>
      <dgm:spPr/>
      <dgm:t>
        <a:bodyPr/>
        <a:lstStyle/>
        <a:p>
          <a:endParaRPr lang="pt-BR"/>
        </a:p>
      </dgm:t>
    </dgm:pt>
    <dgm:pt modelId="{E7EDD200-3570-40DF-8C4A-99345598B85D}" type="sibTrans" cxnId="{A4C2E056-1864-415C-9C89-D9343B038D8F}">
      <dgm:prSet/>
      <dgm:spPr/>
      <dgm:t>
        <a:bodyPr/>
        <a:lstStyle/>
        <a:p>
          <a:endParaRPr lang="pt-BR"/>
        </a:p>
      </dgm:t>
    </dgm:pt>
    <dgm:pt modelId="{D6FA6546-0590-4B11-B8B3-02B476460323}" type="pres">
      <dgm:prSet presAssocID="{352401A6-2121-4773-A0C1-2FE98D3EB2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2B5483-278B-4813-AA64-41810E2E91D0}" type="pres">
      <dgm:prSet presAssocID="{C73D6E1C-62F7-48F1-8639-2BC3C2AEA49B}" presName="parentLin" presStyleCnt="0"/>
      <dgm:spPr/>
    </dgm:pt>
    <dgm:pt modelId="{74B98B9C-B3EA-4D4B-8436-9344335FB75D}" type="pres">
      <dgm:prSet presAssocID="{C73D6E1C-62F7-48F1-8639-2BC3C2AEA49B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8FF07F8-AC5B-4A74-9F27-746E4C30BB3F}" type="pres">
      <dgm:prSet presAssocID="{C73D6E1C-62F7-48F1-8639-2BC3C2AEA49B}" presName="parentText" presStyleLbl="node1" presStyleIdx="0" presStyleCnt="1" custScaleX="62204" custScaleY="22130" custLinFactX="17986" custLinFactNeighborX="100000" custLinFactNeighborY="-33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7819AC-20DE-4662-8274-F6B3571E3A20}" type="pres">
      <dgm:prSet presAssocID="{C73D6E1C-62F7-48F1-8639-2BC3C2AEA49B}" presName="negativeSpace" presStyleCnt="0"/>
      <dgm:spPr/>
    </dgm:pt>
    <dgm:pt modelId="{91D0EC9B-94A0-430A-8E1A-071785E792D0}" type="pres">
      <dgm:prSet presAssocID="{C73D6E1C-62F7-48F1-8639-2BC3C2AEA49B}" presName="childText" presStyleLbl="conFgAcc1" presStyleIdx="0" presStyleCnt="1" custScaleX="66087" custScaleY="41215" custLinFactNeighborX="11510" custLinFactNeighborY="66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8F78FD-5C66-41CE-B23D-CF27E7F522D8}" type="presOf" srcId="{E028A7B8-C429-4C49-A651-5BDAF26F4C8B}" destId="{91D0EC9B-94A0-430A-8E1A-071785E792D0}" srcOrd="0" destOrd="0" presId="urn:microsoft.com/office/officeart/2005/8/layout/list1"/>
    <dgm:cxn modelId="{17CD7108-7096-4355-88DF-5684F277943E}" srcId="{352401A6-2121-4773-A0C1-2FE98D3EB22F}" destId="{C73D6E1C-62F7-48F1-8639-2BC3C2AEA49B}" srcOrd="0" destOrd="0" parTransId="{F090A6B6-10E4-487E-9EC4-A7017F379D50}" sibTransId="{F236D3B5-37A2-4B6C-9EE0-88F1149BC104}"/>
    <dgm:cxn modelId="{A0F5C9DA-412F-45AF-B513-C6D916D8A820}" type="presOf" srcId="{C73D6E1C-62F7-48F1-8639-2BC3C2AEA49B}" destId="{D8FF07F8-AC5B-4A74-9F27-746E4C30BB3F}" srcOrd="1" destOrd="0" presId="urn:microsoft.com/office/officeart/2005/8/layout/list1"/>
    <dgm:cxn modelId="{A4C2E056-1864-415C-9C89-D9343B038D8F}" srcId="{C73D6E1C-62F7-48F1-8639-2BC3C2AEA49B}" destId="{E028A7B8-C429-4C49-A651-5BDAF26F4C8B}" srcOrd="0" destOrd="0" parTransId="{A75DD79F-4060-45D5-8BE3-ACA504002970}" sibTransId="{E7EDD200-3570-40DF-8C4A-99345598B85D}"/>
    <dgm:cxn modelId="{DB4F3053-F885-4F17-9E8E-C864C6634854}" type="presOf" srcId="{C73D6E1C-62F7-48F1-8639-2BC3C2AEA49B}" destId="{74B98B9C-B3EA-4D4B-8436-9344335FB75D}" srcOrd="0" destOrd="0" presId="urn:microsoft.com/office/officeart/2005/8/layout/list1"/>
    <dgm:cxn modelId="{C881B6CE-5A27-4564-BAF0-23AB82E1D12F}" type="presOf" srcId="{352401A6-2121-4773-A0C1-2FE98D3EB22F}" destId="{D6FA6546-0590-4B11-B8B3-02B476460323}" srcOrd="0" destOrd="0" presId="urn:microsoft.com/office/officeart/2005/8/layout/list1"/>
    <dgm:cxn modelId="{3E2503DD-FCB8-448F-9B10-BD6E581EF99C}" type="presParOf" srcId="{D6FA6546-0590-4B11-B8B3-02B476460323}" destId="{F32B5483-278B-4813-AA64-41810E2E91D0}" srcOrd="0" destOrd="0" presId="urn:microsoft.com/office/officeart/2005/8/layout/list1"/>
    <dgm:cxn modelId="{8825DC07-F1BB-4BD8-836D-BD3C5E0B3EC5}" type="presParOf" srcId="{F32B5483-278B-4813-AA64-41810E2E91D0}" destId="{74B98B9C-B3EA-4D4B-8436-9344335FB75D}" srcOrd="0" destOrd="0" presId="urn:microsoft.com/office/officeart/2005/8/layout/list1"/>
    <dgm:cxn modelId="{2630E976-6F6B-4A17-837C-0F07496B9BFD}" type="presParOf" srcId="{F32B5483-278B-4813-AA64-41810E2E91D0}" destId="{D8FF07F8-AC5B-4A74-9F27-746E4C30BB3F}" srcOrd="1" destOrd="0" presId="urn:microsoft.com/office/officeart/2005/8/layout/list1"/>
    <dgm:cxn modelId="{1BFC67A1-0B57-41EE-AB2B-A71AC5917819}" type="presParOf" srcId="{D6FA6546-0590-4B11-B8B3-02B476460323}" destId="{B07819AC-20DE-4662-8274-F6B3571E3A20}" srcOrd="1" destOrd="0" presId="urn:microsoft.com/office/officeart/2005/8/layout/list1"/>
    <dgm:cxn modelId="{05C31459-38C9-4B17-B232-0993E6E176FE}" type="presParOf" srcId="{D6FA6546-0590-4B11-B8B3-02B476460323}" destId="{91D0EC9B-94A0-430A-8E1A-071785E792D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4DAA-1790-437A-920F-7A243C09CA2E}">
      <dsp:nvSpPr>
        <dsp:cNvPr id="0" name=""/>
        <dsp:cNvSpPr/>
      </dsp:nvSpPr>
      <dsp:spPr>
        <a:xfrm>
          <a:off x="1848900" y="0"/>
          <a:ext cx="1232600" cy="799421"/>
        </a:xfrm>
        <a:prstGeom prst="trapezoid">
          <a:avLst>
            <a:gd name="adj" fmla="val 77093"/>
          </a:avLst>
        </a:prstGeom>
        <a:solidFill>
          <a:srgbClr val="C3D69B"/>
        </a:solidFill>
        <a:ln>
          <a:noFill/>
        </a:ln>
        <a:effectLst/>
        <a:scene3d>
          <a:camera prst="isometricOffAxis2Left" zoom="95000">
            <a:rot lat="600000" lon="18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Cadeia de Valor</a:t>
          </a:r>
          <a:endParaRPr lang="pt-BR" sz="1800" kern="1200" dirty="0"/>
        </a:p>
      </dsp:txBody>
      <dsp:txXfrm>
        <a:off x="1848900" y="0"/>
        <a:ext cx="1232600" cy="799421"/>
      </dsp:txXfrm>
    </dsp:sp>
    <dsp:sp modelId="{C800018B-FC8F-41A2-A7DA-97B09D8C75D4}">
      <dsp:nvSpPr>
        <dsp:cNvPr id="0" name=""/>
        <dsp:cNvSpPr/>
      </dsp:nvSpPr>
      <dsp:spPr>
        <a:xfrm>
          <a:off x="1232600" y="799421"/>
          <a:ext cx="2465201" cy="799421"/>
        </a:xfrm>
        <a:prstGeom prst="trapezoid">
          <a:avLst>
            <a:gd name="adj" fmla="val 77093"/>
          </a:avLst>
        </a:prstGeom>
        <a:solidFill>
          <a:srgbClr val="FFC000"/>
        </a:solidFill>
        <a:ln>
          <a:noFill/>
        </a:ln>
        <a:effectLst/>
        <a:scene3d>
          <a:camera prst="isometricOffAxis2Left" zoom="95000">
            <a:rot lat="600000" lon="18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Macroprocessos</a:t>
          </a:r>
          <a:endParaRPr lang="pt-BR" sz="1800" kern="1200" dirty="0"/>
        </a:p>
      </dsp:txBody>
      <dsp:txXfrm>
        <a:off x="1664010" y="799421"/>
        <a:ext cx="1602380" cy="799421"/>
      </dsp:txXfrm>
    </dsp:sp>
    <dsp:sp modelId="{CC4D4638-0896-46AB-852E-4DF871CB0D9D}">
      <dsp:nvSpPr>
        <dsp:cNvPr id="0" name=""/>
        <dsp:cNvSpPr/>
      </dsp:nvSpPr>
      <dsp:spPr>
        <a:xfrm>
          <a:off x="616300" y="1598843"/>
          <a:ext cx="3697801" cy="799421"/>
        </a:xfrm>
        <a:prstGeom prst="trapezoid">
          <a:avLst>
            <a:gd name="adj" fmla="val 77093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isometricOffAxis2Left" zoom="95000">
            <a:rot lat="600000" lon="18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Processos</a:t>
          </a:r>
          <a:endParaRPr lang="pt-BR" sz="1800" kern="1200" dirty="0"/>
        </a:p>
      </dsp:txBody>
      <dsp:txXfrm>
        <a:off x="1263415" y="1598843"/>
        <a:ext cx="2403570" cy="799421"/>
      </dsp:txXfrm>
    </dsp:sp>
    <dsp:sp modelId="{14D9A441-1D45-4D36-B2F9-9453901D91F9}">
      <dsp:nvSpPr>
        <dsp:cNvPr id="0" name=""/>
        <dsp:cNvSpPr/>
      </dsp:nvSpPr>
      <dsp:spPr>
        <a:xfrm>
          <a:off x="0" y="2398265"/>
          <a:ext cx="4930402" cy="799421"/>
        </a:xfrm>
        <a:prstGeom prst="trapezoid">
          <a:avLst>
            <a:gd name="adj" fmla="val 77093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isometricOffAxis2Left" zoom="95000">
            <a:rot lat="600000" lon="18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Atividades</a:t>
          </a:r>
          <a:endParaRPr lang="pt-BR" sz="1800" kern="1200" dirty="0"/>
        </a:p>
      </dsp:txBody>
      <dsp:txXfrm>
        <a:off x="862820" y="2398265"/>
        <a:ext cx="3204761" cy="799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D746-AD4D-466F-870D-EC0C02119613}">
      <dsp:nvSpPr>
        <dsp:cNvPr id="0" name=""/>
        <dsp:cNvSpPr/>
      </dsp:nvSpPr>
      <dsp:spPr>
        <a:xfrm>
          <a:off x="2348443" y="153703"/>
          <a:ext cx="3050423" cy="105937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B05F8-EC3E-465B-B394-ABABB5760D47}">
      <dsp:nvSpPr>
        <dsp:cNvPr id="0" name=""/>
        <dsp:cNvSpPr/>
      </dsp:nvSpPr>
      <dsp:spPr>
        <a:xfrm>
          <a:off x="3582801" y="2747745"/>
          <a:ext cx="591167" cy="37834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7E971-202C-43A8-95A6-C4D03962E1C8}">
      <dsp:nvSpPr>
        <dsp:cNvPr id="0" name=""/>
        <dsp:cNvSpPr/>
      </dsp:nvSpPr>
      <dsp:spPr>
        <a:xfrm>
          <a:off x="2459583" y="3074070"/>
          <a:ext cx="2837603" cy="70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CUSTOS</a:t>
          </a:r>
          <a:endParaRPr lang="pt-BR" sz="2000" b="1" kern="1200" dirty="0"/>
        </a:p>
      </dsp:txBody>
      <dsp:txXfrm>
        <a:off x="2459583" y="3074070"/>
        <a:ext cx="2837603" cy="709400"/>
      </dsp:txXfrm>
    </dsp:sp>
    <dsp:sp modelId="{0811CE8B-CA77-46E7-8AE3-5B958D502DAF}">
      <dsp:nvSpPr>
        <dsp:cNvPr id="0" name=""/>
        <dsp:cNvSpPr/>
      </dsp:nvSpPr>
      <dsp:spPr>
        <a:xfrm>
          <a:off x="3457473" y="1294892"/>
          <a:ext cx="1064101" cy="10641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Energia</a:t>
          </a:r>
          <a:endParaRPr lang="pt-BR" sz="1700" b="1" kern="1200" dirty="0"/>
        </a:p>
      </dsp:txBody>
      <dsp:txXfrm>
        <a:off x="3613307" y="1450726"/>
        <a:ext cx="752433" cy="752433"/>
      </dsp:txXfrm>
    </dsp:sp>
    <dsp:sp modelId="{7E1261D3-B3B5-49B8-AB62-E2BB65606E2C}">
      <dsp:nvSpPr>
        <dsp:cNvPr id="0" name=""/>
        <dsp:cNvSpPr/>
      </dsp:nvSpPr>
      <dsp:spPr>
        <a:xfrm>
          <a:off x="2696050" y="496580"/>
          <a:ext cx="1064101" cy="1064101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Água</a:t>
          </a:r>
          <a:endParaRPr lang="pt-BR" sz="1700" b="1" kern="1200" dirty="0"/>
        </a:p>
      </dsp:txBody>
      <dsp:txXfrm>
        <a:off x="2851884" y="652414"/>
        <a:ext cx="752433" cy="752433"/>
      </dsp:txXfrm>
    </dsp:sp>
    <dsp:sp modelId="{A938B0C7-EF93-4345-A431-575021573379}">
      <dsp:nvSpPr>
        <dsp:cNvPr id="0" name=""/>
        <dsp:cNvSpPr/>
      </dsp:nvSpPr>
      <dsp:spPr>
        <a:xfrm>
          <a:off x="3783798" y="239304"/>
          <a:ext cx="1064101" cy="1064101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Aluguel</a:t>
          </a:r>
          <a:endParaRPr lang="pt-BR" sz="1700" b="1" kern="1200" dirty="0"/>
        </a:p>
      </dsp:txBody>
      <dsp:txXfrm>
        <a:off x="3939632" y="395138"/>
        <a:ext cx="752433" cy="752433"/>
      </dsp:txXfrm>
    </dsp:sp>
    <dsp:sp modelId="{48241C08-A8B8-4D92-AD73-4750CBB68D54}">
      <dsp:nvSpPr>
        <dsp:cNvPr id="0" name=""/>
        <dsp:cNvSpPr/>
      </dsp:nvSpPr>
      <dsp:spPr>
        <a:xfrm>
          <a:off x="2223116" y="23646"/>
          <a:ext cx="3310537" cy="26484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082FF-96DE-47A2-8DD2-8EA16BCCD9DC}">
      <dsp:nvSpPr>
        <dsp:cNvPr id="0" name=""/>
        <dsp:cNvSpPr/>
      </dsp:nvSpPr>
      <dsp:spPr>
        <a:xfrm>
          <a:off x="7598758" y="3013982"/>
          <a:ext cx="91440" cy="583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1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7880-AF85-425A-97AB-7BBFBEA50512}">
      <dsp:nvSpPr>
        <dsp:cNvPr id="0" name=""/>
        <dsp:cNvSpPr/>
      </dsp:nvSpPr>
      <dsp:spPr>
        <a:xfrm>
          <a:off x="5660530" y="1233838"/>
          <a:ext cx="1983948" cy="54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98"/>
              </a:lnTo>
              <a:lnTo>
                <a:pt x="1983948" y="367298"/>
              </a:lnTo>
              <a:lnTo>
                <a:pt x="1983948" y="547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AAED1-6EB5-46F4-8708-F9A4A92627AB}">
      <dsp:nvSpPr>
        <dsp:cNvPr id="0" name=""/>
        <dsp:cNvSpPr/>
      </dsp:nvSpPr>
      <dsp:spPr>
        <a:xfrm>
          <a:off x="3676397" y="3013982"/>
          <a:ext cx="1358045" cy="58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33"/>
              </a:lnTo>
              <a:lnTo>
                <a:pt x="1358045" y="403233"/>
              </a:lnTo>
              <a:lnTo>
                <a:pt x="1358045" y="5831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5D079-2831-4C91-BEEA-142AAD2571D9}">
      <dsp:nvSpPr>
        <dsp:cNvPr id="0" name=""/>
        <dsp:cNvSpPr/>
      </dsp:nvSpPr>
      <dsp:spPr>
        <a:xfrm>
          <a:off x="2388805" y="3013982"/>
          <a:ext cx="1287591" cy="583108"/>
        </a:xfrm>
        <a:custGeom>
          <a:avLst/>
          <a:gdLst/>
          <a:ahLst/>
          <a:cxnLst/>
          <a:rect l="0" t="0" r="0" b="0"/>
          <a:pathLst>
            <a:path>
              <a:moveTo>
                <a:pt x="1287591" y="0"/>
              </a:moveTo>
              <a:lnTo>
                <a:pt x="1287591" y="403233"/>
              </a:lnTo>
              <a:lnTo>
                <a:pt x="0" y="403233"/>
              </a:lnTo>
              <a:lnTo>
                <a:pt x="0" y="5831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656EE-AC29-4724-9434-19B9B9AB66BE}">
      <dsp:nvSpPr>
        <dsp:cNvPr id="0" name=""/>
        <dsp:cNvSpPr/>
      </dsp:nvSpPr>
      <dsp:spPr>
        <a:xfrm>
          <a:off x="3676397" y="1233838"/>
          <a:ext cx="1984132" cy="547173"/>
        </a:xfrm>
        <a:custGeom>
          <a:avLst/>
          <a:gdLst/>
          <a:ahLst/>
          <a:cxnLst/>
          <a:rect l="0" t="0" r="0" b="0"/>
          <a:pathLst>
            <a:path>
              <a:moveTo>
                <a:pt x="1984132" y="0"/>
              </a:moveTo>
              <a:lnTo>
                <a:pt x="1984132" y="367298"/>
              </a:lnTo>
              <a:lnTo>
                <a:pt x="0" y="367298"/>
              </a:lnTo>
              <a:lnTo>
                <a:pt x="0" y="547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4DA27-9127-40F9-A507-E5AD3ADCAF8F}">
      <dsp:nvSpPr>
        <dsp:cNvPr id="0" name=""/>
        <dsp:cNvSpPr/>
      </dsp:nvSpPr>
      <dsp:spPr>
        <a:xfrm>
          <a:off x="4193849" y="869"/>
          <a:ext cx="2933360" cy="1232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85D5D-B659-43D5-9B91-EF31CEE93077}">
      <dsp:nvSpPr>
        <dsp:cNvPr id="0" name=""/>
        <dsp:cNvSpPr/>
      </dsp:nvSpPr>
      <dsp:spPr>
        <a:xfrm>
          <a:off x="4409592" y="205824"/>
          <a:ext cx="2933360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rgbClr val="002060"/>
              </a:solidFill>
              <a:latin typeface="+mn-lt"/>
            </a:rPr>
            <a:t>Modelo de Custo Primário</a:t>
          </a:r>
          <a:endParaRPr lang="pt-BR" sz="2300" kern="1200" dirty="0">
            <a:solidFill>
              <a:srgbClr val="002060"/>
            </a:solidFill>
            <a:latin typeface="+mn-lt"/>
          </a:endParaRPr>
        </a:p>
      </dsp:txBody>
      <dsp:txXfrm>
        <a:off x="4445704" y="241936"/>
        <a:ext cx="2861136" cy="1160745"/>
      </dsp:txXfrm>
    </dsp:sp>
    <dsp:sp modelId="{09D4B5D9-A771-4D86-B447-505F2AD990CD}">
      <dsp:nvSpPr>
        <dsp:cNvPr id="0" name=""/>
        <dsp:cNvSpPr/>
      </dsp:nvSpPr>
      <dsp:spPr>
        <a:xfrm>
          <a:off x="2123690" y="1781012"/>
          <a:ext cx="3105413" cy="1232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1CD9-317C-4605-B581-9570546B6BBE}">
      <dsp:nvSpPr>
        <dsp:cNvPr id="0" name=""/>
        <dsp:cNvSpPr/>
      </dsp:nvSpPr>
      <dsp:spPr>
        <a:xfrm>
          <a:off x="2339433" y="1985968"/>
          <a:ext cx="3105413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Modelos de Custo Derivados Vinculados</a:t>
          </a:r>
          <a:endParaRPr lang="pt-BR" sz="230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375545" y="2022080"/>
        <a:ext cx="3033189" cy="1160745"/>
      </dsp:txXfrm>
    </dsp:sp>
    <dsp:sp modelId="{04919DF8-76FE-429B-89F1-20F5E925FABF}">
      <dsp:nvSpPr>
        <dsp:cNvPr id="0" name=""/>
        <dsp:cNvSpPr/>
      </dsp:nvSpPr>
      <dsp:spPr>
        <a:xfrm>
          <a:off x="1246503" y="3597091"/>
          <a:ext cx="2284605" cy="1022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68254-EE5F-4B30-AEB9-618BCACDE132}">
      <dsp:nvSpPr>
        <dsp:cNvPr id="0" name=""/>
        <dsp:cNvSpPr/>
      </dsp:nvSpPr>
      <dsp:spPr>
        <a:xfrm>
          <a:off x="1462246" y="3802046"/>
          <a:ext cx="2284605" cy="102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Padronizado de Custo Institucional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>
        <a:off x="1492194" y="3831994"/>
        <a:ext cx="2224709" cy="962593"/>
      </dsp:txXfrm>
    </dsp:sp>
    <dsp:sp modelId="{E7FFD69F-F2B4-4FA9-B4E4-873DA8C0A278}">
      <dsp:nvSpPr>
        <dsp:cNvPr id="0" name=""/>
        <dsp:cNvSpPr/>
      </dsp:nvSpPr>
      <dsp:spPr>
        <a:xfrm>
          <a:off x="3962594" y="3597091"/>
          <a:ext cx="2143697" cy="1022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B32C8-CE38-4370-94F0-8531CFF36165}">
      <dsp:nvSpPr>
        <dsp:cNvPr id="0" name=""/>
        <dsp:cNvSpPr/>
      </dsp:nvSpPr>
      <dsp:spPr>
        <a:xfrm>
          <a:off x="4178336" y="3802046"/>
          <a:ext cx="2143697" cy="102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de Custo PCPR </a:t>
          </a:r>
        </a:p>
      </dsp:txBody>
      <dsp:txXfrm>
        <a:off x="4208284" y="3831994"/>
        <a:ext cx="2083801" cy="962593"/>
      </dsp:txXfrm>
    </dsp:sp>
    <dsp:sp modelId="{54EE481B-9072-49C8-B58E-5AF558A46DB8}">
      <dsp:nvSpPr>
        <dsp:cNvPr id="0" name=""/>
        <dsp:cNvSpPr/>
      </dsp:nvSpPr>
      <dsp:spPr>
        <a:xfrm>
          <a:off x="6091587" y="1781012"/>
          <a:ext cx="3105782" cy="1232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44E-3A89-465E-88A4-795A5336CA89}">
      <dsp:nvSpPr>
        <dsp:cNvPr id="0" name=""/>
        <dsp:cNvSpPr/>
      </dsp:nvSpPr>
      <dsp:spPr>
        <a:xfrm>
          <a:off x="6307330" y="1985968"/>
          <a:ext cx="3105782" cy="1232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Modelos de Custo Derivados Desvinculados</a:t>
          </a:r>
          <a:endParaRPr lang="pt-BR" sz="230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6343442" y="2022080"/>
        <a:ext cx="3033558" cy="1160745"/>
      </dsp:txXfrm>
    </dsp:sp>
    <dsp:sp modelId="{5B1608BD-9B2C-417B-B147-656A3BE2BFC4}">
      <dsp:nvSpPr>
        <dsp:cNvPr id="0" name=""/>
        <dsp:cNvSpPr/>
      </dsp:nvSpPr>
      <dsp:spPr>
        <a:xfrm>
          <a:off x="6537776" y="3597091"/>
          <a:ext cx="2213403" cy="1022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0B35-D4CA-4453-9706-419BF6AB98E5}">
      <dsp:nvSpPr>
        <dsp:cNvPr id="0" name=""/>
        <dsp:cNvSpPr/>
      </dsp:nvSpPr>
      <dsp:spPr>
        <a:xfrm>
          <a:off x="6753519" y="3802046"/>
          <a:ext cx="2213403" cy="102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Modelo de Custo Personalizado pelo Órgão</a:t>
          </a:r>
          <a:endParaRPr lang="pt-BR" sz="180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>
        <a:off x="6783467" y="3831994"/>
        <a:ext cx="2153507" cy="962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EC9B-94A0-430A-8E1A-071785E792D0}">
      <dsp:nvSpPr>
        <dsp:cNvPr id="0" name=""/>
        <dsp:cNvSpPr/>
      </dsp:nvSpPr>
      <dsp:spPr>
        <a:xfrm>
          <a:off x="0" y="371185"/>
          <a:ext cx="3549059" cy="4580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46" tIns="507105" rIns="27544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Tecnologia da Informação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Água e Esgoto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Energia Elétrica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Telefonia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Copa e Cozinha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Limpeza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Vigilância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Diárias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Passagens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Material de Consumo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Depreciação/Amortização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Demais Custos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371185"/>
        <a:ext cx="3549059" cy="4580993"/>
      </dsp:txXfrm>
    </dsp:sp>
    <dsp:sp modelId="{D8FF07F8-AC5B-4A74-9F27-746E4C30BB3F}">
      <dsp:nvSpPr>
        <dsp:cNvPr id="0" name=""/>
        <dsp:cNvSpPr/>
      </dsp:nvSpPr>
      <dsp:spPr>
        <a:xfrm>
          <a:off x="1042769" y="105656"/>
          <a:ext cx="1555093" cy="438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02" tIns="0" rIns="93902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SIAFI</a:t>
          </a:r>
          <a:endParaRPr lang="pt-BR" sz="1900" b="1" kern="1200" dirty="0"/>
        </a:p>
      </dsp:txBody>
      <dsp:txXfrm>
        <a:off x="1064163" y="127050"/>
        <a:ext cx="1512305" cy="395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EC9B-94A0-430A-8E1A-071785E792D0}">
      <dsp:nvSpPr>
        <dsp:cNvPr id="0" name=""/>
        <dsp:cNvSpPr/>
      </dsp:nvSpPr>
      <dsp:spPr>
        <a:xfrm>
          <a:off x="520291" y="389572"/>
          <a:ext cx="2736209" cy="1357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41" tIns="499872" rIns="25274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>
              <a:solidFill>
                <a:schemeClr val="accent3">
                  <a:lumMod val="50000"/>
                </a:schemeClr>
              </a:solidFill>
            </a:rPr>
            <a:t>Unidade Organizacional</a:t>
          </a:r>
          <a:endParaRPr lang="pt-BR" sz="26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20291" y="389572"/>
        <a:ext cx="2736209" cy="1357080"/>
      </dsp:txXfrm>
    </dsp:sp>
    <dsp:sp modelId="{D8FF07F8-AC5B-4A74-9F27-746E4C30BB3F}">
      <dsp:nvSpPr>
        <dsp:cNvPr id="0" name=""/>
        <dsp:cNvSpPr/>
      </dsp:nvSpPr>
      <dsp:spPr>
        <a:xfrm>
          <a:off x="1103911" y="115475"/>
          <a:ext cx="1629536" cy="589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62" tIns="0" rIns="86162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SIORG</a:t>
          </a:r>
          <a:endParaRPr lang="pt-BR" sz="2600" b="1" kern="1200" dirty="0"/>
        </a:p>
      </dsp:txBody>
      <dsp:txXfrm>
        <a:off x="1132689" y="144253"/>
        <a:ext cx="1571980" cy="531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EC9B-94A0-430A-8E1A-071785E792D0}">
      <dsp:nvSpPr>
        <dsp:cNvPr id="0" name=""/>
        <dsp:cNvSpPr/>
      </dsp:nvSpPr>
      <dsp:spPr>
        <a:xfrm>
          <a:off x="342617" y="778432"/>
          <a:ext cx="1967205" cy="727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24" tIns="354076" rIns="231024" bIns="13512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accent3">
                  <a:lumMod val="50000"/>
                </a:schemeClr>
              </a:solidFill>
            </a:rPr>
            <a:t>Pessoal Ativo</a:t>
          </a:r>
          <a:endParaRPr lang="pt-BR" sz="19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42617" y="778432"/>
        <a:ext cx="1967205" cy="727032"/>
      </dsp:txXfrm>
    </dsp:sp>
    <dsp:sp modelId="{D8FF07F8-AC5B-4A74-9F27-746E4C30BB3F}">
      <dsp:nvSpPr>
        <dsp:cNvPr id="0" name=""/>
        <dsp:cNvSpPr/>
      </dsp:nvSpPr>
      <dsp:spPr>
        <a:xfrm>
          <a:off x="672440" y="608557"/>
          <a:ext cx="1296134" cy="418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58" tIns="0" rIns="78758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SIAPE</a:t>
          </a:r>
          <a:endParaRPr lang="pt-BR" sz="1900" b="1" kern="1200" dirty="0"/>
        </a:p>
      </dsp:txBody>
      <dsp:txXfrm>
        <a:off x="692850" y="628967"/>
        <a:ext cx="1255314" cy="377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1085E-D8B3-434B-9F25-DE917C2956E6}" type="datetimeFigureOut">
              <a:rPr lang="pt-BR"/>
              <a:pPr>
                <a:defRPr/>
              </a:pPr>
              <a:t>13/03/2018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6D4A66-F87B-427F-B2E7-21BCF38CF6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18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16F97-CE40-44EC-9D97-53E309C537D4}" type="datetimeFigureOut">
              <a:rPr lang="pt-BR"/>
              <a:pPr>
                <a:defRPr/>
              </a:pPr>
              <a:t>13/03/2018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A3976E-3615-49A1-B178-9E4D9482EC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32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08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33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06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9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5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CEAD94-D77C-46C0-8D03-DD6922FE57BB}" type="slidenum">
              <a:rPr lang="pt-BR" altLang="pt-BR" smtClean="0">
                <a:solidFill>
                  <a:prstClr val="black"/>
                </a:solidFill>
              </a:rPr>
              <a:pPr/>
              <a:t>57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9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36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9334" algn="l"/>
                <a:tab pos="1400290" algn="l"/>
                <a:tab pos="2101246" algn="l"/>
                <a:tab pos="2802203" algn="l"/>
              </a:tabLst>
            </a:pPr>
            <a:fld id="{CF01D328-8A8D-44A5-8142-D0812CC332E0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tabLst>
                  <a:tab pos="699334" algn="l"/>
                  <a:tab pos="1400290" algn="l"/>
                  <a:tab pos="2101246" algn="l"/>
                  <a:tab pos="2802203" algn="l"/>
                </a:tabLst>
              </a:pPr>
              <a:t>5</a:t>
            </a:fld>
            <a:endParaRPr lang="pt-BR" dirty="0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12763"/>
            <a:ext cx="4560887" cy="25669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23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83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5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0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8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Legal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74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58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0" y="-28786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3" y="1010990"/>
            <a:ext cx="10945216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óp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72" y="-234948"/>
            <a:ext cx="10515600" cy="13255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965647"/>
            <a:ext cx="10011072" cy="4351338"/>
          </a:xfrm>
        </p:spPr>
        <p:txBody>
          <a:bodyPr>
            <a:normAutofit/>
          </a:bodyPr>
          <a:lstStyle>
            <a:lvl1pPr marL="228589" indent="-228589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5944201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64" y="6448257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6C24D49B-0E82-46B4-BC54-FF357924A8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3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Menor ou Sumár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/>
              <a:t>Clique Para Adicionar Título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z="1600" smtClean="0"/>
              <a:pPr/>
              <a:t>‹nº›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23014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9329464" y="644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C24D49B-0E82-46B4-BC54-FF357924A8BC}" type="slidenum">
              <a:rPr lang="pt-BR" sz="1600" smtClean="0"/>
              <a:pPr/>
              <a:t>‹nº›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702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844824"/>
            <a:ext cx="5472608" cy="56207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2708926"/>
            <a:ext cx="5486400" cy="1368151"/>
          </a:xfrm>
          <a:prstGeom prst="rect">
            <a:avLst/>
          </a:prstGeom>
        </p:spPr>
        <p:txBody>
          <a:bodyPr/>
          <a:lstStyle>
            <a:lvl1pPr algn="r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E595-E8A6-42F6-B2EB-39FAE4C13A52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F85F-E682-473D-8001-4EECB3B6B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64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4D49B-0E82-46B4-BC54-FF357924A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60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6" r:id="rId2"/>
    <p:sldLayoutId id="2147483945" r:id="rId3"/>
    <p:sldLayoutId id="2147483938" r:id="rId4"/>
    <p:sldLayoutId id="2147483941" r:id="rId5"/>
    <p:sldLayoutId id="2147483933" r:id="rId6"/>
    <p:sldLayoutId id="214748394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org.redegoverno.gov.br/index.htm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6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7074174" y="4357308"/>
            <a:ext cx="52565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Sistema de Custos do Governo Federal: sua Utilização nas IFES</a:t>
            </a:r>
            <a:endParaRPr lang="pt-BR" altLang="pt-BR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090805" y="5005380"/>
            <a:ext cx="4943867" cy="52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FORPLAD/15 de março de 2018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4834"/>
          <p:cNvSpPr/>
          <p:nvPr/>
        </p:nvSpPr>
        <p:spPr>
          <a:xfrm>
            <a:off x="701323" y="2005595"/>
            <a:ext cx="9355117" cy="3223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08834" y="-327586"/>
            <a:ext cx="10515600" cy="1325563"/>
          </a:xfrm>
        </p:spPr>
        <p:txBody>
          <a:bodyPr/>
          <a:lstStyle/>
          <a:p>
            <a:r>
              <a:rPr lang="pt-BR" dirty="0" smtClean="0"/>
              <a:t>MODELO LEGAL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4987149" cy="22121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400" y="2146498"/>
            <a:ext cx="93610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50000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</a:t>
            </a:r>
            <a:r>
              <a:rPr lang="pt-BR" b="1" dirty="0">
                <a:solidFill>
                  <a:srgbClr val="ACCBF9">
                    <a:lumMod val="25000"/>
                  </a:srgbClr>
                </a:solidFill>
                <a:latin typeface="Calibri" panose="020F0502020204030204"/>
              </a:rPr>
              <a:t>Principais competências dos Órgãos Setoriais:</a:t>
            </a:r>
          </a:p>
          <a:p>
            <a:pPr marL="285744" lvl="0" indent="-285744">
              <a:buSzPct val="150000"/>
              <a:buFont typeface="Wingdings" panose="05000000000000000000" pitchFamily="2" charset="2"/>
              <a:buChar char="ü"/>
            </a:pPr>
            <a:endParaRPr lang="pt-BR" sz="1000" dirty="0">
              <a:solidFill>
                <a:srgbClr val="629DD1"/>
              </a:solidFill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Elaborar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estudos e propor melhorias com vistas ao aperfeiçoamento da informação de custo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Prestar informação/apoio na realização de exames de auditorias que tenham por objeto os custos dos projetos e atividades a cargo do órgão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Elaborar os relatórios de análise de custos que deverão compor a 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PCPR,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conforme as orientações do TCU.</a:t>
            </a:r>
          </a:p>
        </p:txBody>
      </p:sp>
      <p:sp>
        <p:nvSpPr>
          <p:cNvPr id="9" name="Shape 24834"/>
          <p:cNvSpPr/>
          <p:nvPr/>
        </p:nvSpPr>
        <p:spPr>
          <a:xfrm>
            <a:off x="695399" y="908720"/>
            <a:ext cx="9361041" cy="6847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Portaria STN nº 716 de 2011: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 Dispõe sobre as competências dos Órgãos Central e Setoriais do Sistema de Custos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do Governo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Federal.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hape 1235"/>
          <p:cNvSpPr/>
          <p:nvPr/>
        </p:nvSpPr>
        <p:spPr>
          <a:xfrm>
            <a:off x="5087888" y="1556792"/>
            <a:ext cx="364462" cy="195448"/>
          </a:xfrm>
          <a:custGeom>
            <a:avLst/>
            <a:gdLst/>
            <a:ahLst/>
            <a:cxnLst/>
            <a:rect l="0" t="0" r="0" b="0"/>
            <a:pathLst>
              <a:path w="390893" h="195453">
                <a:moveTo>
                  <a:pt x="0" y="0"/>
                </a:moveTo>
                <a:lnTo>
                  <a:pt x="390893" y="0"/>
                </a:lnTo>
                <a:lnTo>
                  <a:pt x="195440" y="195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 flipH="1">
            <a:off x="1991544" y="4293096"/>
            <a:ext cx="8796280" cy="3096344"/>
            <a:chOff x="-168696" y="2663862"/>
            <a:chExt cx="11892624" cy="470535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9" t="71111" r="38591"/>
            <a:stretch/>
          </p:blipFill>
          <p:spPr>
            <a:xfrm>
              <a:off x="4650954" y="5388012"/>
              <a:ext cx="2667000" cy="19812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0" t="23227" r="67439" b="15846"/>
            <a:stretch/>
          </p:blipFill>
          <p:spPr>
            <a:xfrm>
              <a:off x="1831554" y="2663862"/>
              <a:ext cx="2171700" cy="344805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0" t="23227" r="67439" b="15846"/>
            <a:stretch/>
          </p:blipFill>
          <p:spPr>
            <a:xfrm>
              <a:off x="8817818" y="3143803"/>
              <a:ext cx="1181100" cy="1875255"/>
            </a:xfrm>
            <a:prstGeom prst="rect">
              <a:avLst/>
            </a:prstGeom>
          </p:spPr>
        </p:pic>
        <p:pic>
          <p:nvPicPr>
            <p:cNvPr id="13" name="Picture 28" descr="S05_marilia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" t="59876" b="8025"/>
            <a:stretch/>
          </p:blipFill>
          <p:spPr>
            <a:xfrm>
              <a:off x="-168696" y="4558279"/>
              <a:ext cx="11892624" cy="220133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762232"/>
            <a:ext cx="7776864" cy="578536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/>
              <a:t>DETERMINANTES DA MENSURAÇÃO DE CUSTOS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051410" y="1768174"/>
            <a:ext cx="2487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90000"/>
                  <a:lumOff val="10000"/>
                </a:schemeClr>
              </a:buClr>
            </a:pPr>
            <a:r>
              <a:rPr lang="pt-B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Externos</a:t>
            </a: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endParaRPr lang="pt-BR" sz="20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endParaRPr lang="pt-BR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Prestação de Contas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Transparência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Controle Social</a:t>
            </a:r>
          </a:p>
          <a:p>
            <a:endParaRPr lang="pt-BR" dirty="0">
              <a:latin typeface="+mn-lt"/>
            </a:endParaRPr>
          </a:p>
          <a:p>
            <a:endParaRPr lang="pt-BR" dirty="0">
              <a:latin typeface="+mn-lt"/>
            </a:endParaRPr>
          </a:p>
          <a:p>
            <a:endParaRPr lang="pt-BR" dirty="0">
              <a:latin typeface="+mn-lt"/>
            </a:endParaRPr>
          </a:p>
          <a:p>
            <a:endParaRPr lang="pt-BR" dirty="0">
              <a:latin typeface="+mn-lt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423593" y="1442026"/>
            <a:ext cx="4030162" cy="3720975"/>
          </a:xfrm>
          <a:prstGeom prst="ellipse">
            <a:avLst/>
          </a:prstGeom>
          <a:noFill/>
          <a:ln w="31750">
            <a:solidFill>
              <a:schemeClr val="bg2">
                <a:lumMod val="25000"/>
              </a:schemeClr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5538543" y="1442026"/>
            <a:ext cx="4229865" cy="3707720"/>
          </a:xfrm>
          <a:prstGeom prst="ellipse">
            <a:avLst/>
          </a:prstGeom>
          <a:noFill/>
          <a:ln w="31750">
            <a:solidFill>
              <a:schemeClr val="bg2">
                <a:lumMod val="25000"/>
              </a:schemeClr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773585" y="2563849"/>
            <a:ext cx="438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90000"/>
                  <a:lumOff val="10000"/>
                </a:schemeClr>
              </a:buClr>
            </a:pPr>
            <a:r>
              <a:rPr lang="pt-BR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</a:t>
            </a:r>
          </a:p>
          <a:p>
            <a:pPr algn="ctr">
              <a:buClr>
                <a:schemeClr val="tx2">
                  <a:lumMod val="90000"/>
                  <a:lumOff val="10000"/>
                </a:schemeClr>
              </a:buClr>
            </a:pPr>
            <a:r>
              <a:rPr lang="pt-BR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I</a:t>
            </a:r>
          </a:p>
          <a:p>
            <a:pPr algn="ctr">
              <a:buClr>
                <a:schemeClr val="tx2">
                  <a:lumMod val="90000"/>
                  <a:lumOff val="10000"/>
                </a:schemeClr>
              </a:buClr>
            </a:pPr>
            <a:r>
              <a:rPr lang="pt-BR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C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711775" y="1768174"/>
            <a:ext cx="28633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         </a:t>
            </a:r>
            <a:r>
              <a:rPr lang="pt-B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Internos</a:t>
            </a:r>
            <a:endParaRPr lang="pt-BR" sz="24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endParaRPr lang="pt-BR" sz="1000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Planejamento</a:t>
            </a:r>
          </a:p>
          <a:p>
            <a:pPr marL="285744" indent="-285744">
              <a:buSzPct val="120000"/>
              <a:buFont typeface="Courier New" panose="02070309020205020404" pitchFamily="49" charset="0"/>
              <a:buChar char="o"/>
            </a:pP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Controle, Monitoramento </a:t>
            </a:r>
            <a:r>
              <a:rPr lang="pt-B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 Avaliação</a:t>
            </a: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Tomada de Decisão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Qualidade do </a:t>
            </a:r>
            <a:r>
              <a:rPr lang="pt-B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Gasto</a:t>
            </a:r>
            <a:endParaRPr lang="pt-BR" dirty="0">
              <a:latin typeface="+mn-lt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85464" y="-284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CONCEITUAL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6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53" y="1090612"/>
            <a:ext cx="9126007" cy="519220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5360" y="-2349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CONCEITUAL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01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6904" y="-17140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203864"/>
                </a:solidFill>
              </a:rPr>
              <a:t>Porque utilizar Custos no Setor Público</a:t>
            </a:r>
            <a:endParaRPr lang="pt-B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04475" y="1121685"/>
            <a:ext cx="11408149" cy="7229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449263" fontAlgn="base">
              <a:lnSpc>
                <a:spcPct val="85000"/>
              </a:lnSpc>
              <a:spcBef>
                <a:spcPts val="0"/>
              </a:spcBef>
              <a:spcAft>
                <a:spcPts val="3200"/>
              </a:spcAft>
              <a:buClr>
                <a:srgbClr val="002060"/>
              </a:buClr>
            </a:pPr>
            <a:r>
              <a:rPr lang="pt-BR" sz="2400" dirty="0" smtClean="0">
                <a:cs typeface="Arial" panose="020B0604020202020204" pitchFamily="34" charset="0"/>
              </a:rPr>
              <a:t>	Mensurar custos no Setor Público é “</a:t>
            </a: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Dizer quanto recurso foi consumido por uma organização pública para produzir determinado bem ou serviço para a sociedade</a:t>
            </a:r>
            <a:r>
              <a:rPr lang="pt-BR" sz="2400" dirty="0" smtClean="0">
                <a:cs typeface="Arial" panose="020B0604020202020204" pitchFamily="34" charset="0"/>
              </a:rPr>
              <a:t>”.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67408" y="2492896"/>
            <a:ext cx="10585176" cy="331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84717" rtl="0" eaLnBrk="1" latinLnBrk="0" hangingPunct="1">
              <a:lnSpc>
                <a:spcPct val="90000"/>
              </a:lnSpc>
              <a:spcBef>
                <a:spcPts val="1077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538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897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3255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5614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7973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331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690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5049" indent="-246179" algn="l" defTabSz="984717" rtl="0" eaLnBrk="1" latinLnBrk="0" hangingPunct="1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lnSpc>
                <a:spcPct val="85000"/>
              </a:lnSpc>
              <a:spcBef>
                <a:spcPts val="0"/>
              </a:spcBef>
              <a:spcAft>
                <a:spcPts val="3200"/>
              </a:spcAft>
              <a:buClr>
                <a:srgbClr val="002060"/>
              </a:buClr>
            </a:pPr>
            <a:r>
              <a:rPr lang="pt-BR" sz="2400" dirty="0" smtClean="0">
                <a:cs typeface="Arial" panose="020B0604020202020204" pitchFamily="34" charset="0"/>
              </a:rPr>
              <a:t>	A partir da </a:t>
            </a: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avaliação de custos </a:t>
            </a:r>
            <a:r>
              <a:rPr lang="pt-BR" sz="2400" dirty="0" smtClean="0">
                <a:cs typeface="Arial" panose="020B0604020202020204" pitchFamily="34" charset="0"/>
              </a:rPr>
              <a:t>é possível melhorar o planejamento e o orçamento governamental destinando a aplicação dos recursos com:</a:t>
            </a:r>
          </a:p>
          <a:p>
            <a:pPr marL="342900" indent="-342900" defTabSz="449263" fontAlgn="base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Eficiência</a:t>
            </a:r>
          </a:p>
          <a:p>
            <a:pPr marL="342900" indent="-342900" defTabSz="449263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Eficácia</a:t>
            </a:r>
          </a:p>
          <a:p>
            <a:pPr marL="342900" indent="-342900" defTabSz="449263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Economicidade</a:t>
            </a:r>
          </a:p>
          <a:p>
            <a:pPr marL="342900" indent="-342900" defTabSz="449263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Efetividade</a:t>
            </a:r>
          </a:p>
          <a:p>
            <a:pPr defTabSz="449263" fontAlgn="base">
              <a:lnSpc>
                <a:spcPct val="85000"/>
              </a:lnSpc>
              <a:spcBef>
                <a:spcPts val="0"/>
              </a:spcBef>
              <a:spcAft>
                <a:spcPts val="3200"/>
              </a:spcAft>
              <a:buClr>
                <a:srgbClr val="002060"/>
              </a:buClr>
            </a:pP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590400"/>
            <a:ext cx="2529755" cy="32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21" y="1468369"/>
            <a:ext cx="1694548" cy="413884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14</a:t>
            </a:fld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9552384" y="260648"/>
            <a:ext cx="2576422" cy="2358157"/>
            <a:chOff x="9478092" y="461359"/>
            <a:chExt cx="2576422" cy="2358157"/>
          </a:xfrm>
        </p:grpSpPr>
        <p:pic>
          <p:nvPicPr>
            <p:cNvPr id="8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7548" y="1019516"/>
              <a:ext cx="736966" cy="1800000"/>
            </a:xfrm>
            <a:prstGeom prst="rect">
              <a:avLst/>
            </a:prstGeom>
          </p:spPr>
        </p:pic>
        <p:pic>
          <p:nvPicPr>
            <p:cNvPr id="9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780" y="461359"/>
              <a:ext cx="736966" cy="1800000"/>
            </a:xfrm>
            <a:prstGeom prst="rect">
              <a:avLst/>
            </a:prstGeom>
          </p:spPr>
        </p:pic>
        <p:pic>
          <p:nvPicPr>
            <p:cNvPr id="10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092" y="1019516"/>
              <a:ext cx="736966" cy="1800000"/>
            </a:xfrm>
            <a:prstGeom prst="rect">
              <a:avLst/>
            </a:prstGeom>
          </p:spPr>
        </p:pic>
      </p:grp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07369" y="1674501"/>
            <a:ext cx="9585952" cy="3698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que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é</a:t>
            </a:r>
            <a:r>
              <a:rPr lang="pt-BR" sz="2000" b="1" dirty="0" smtClean="0">
                <a:solidFill>
                  <a:srgbClr val="30356D"/>
                </a:solidFill>
              </a:rPr>
              <a:t>?</a:t>
            </a:r>
            <a:endParaRPr lang="pt-BR" sz="2000" b="1" dirty="0">
              <a:solidFill>
                <a:srgbClr val="30356D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pt-BR" sz="2000" dirty="0"/>
              <a:t>	</a:t>
            </a:r>
            <a:r>
              <a:rPr lang="pt-BR" sz="1900" dirty="0" smtClean="0"/>
              <a:t>É </a:t>
            </a:r>
            <a:r>
              <a:rPr lang="pt-BR" sz="1900" dirty="0"/>
              <a:t>a unidade que se deseja </a:t>
            </a:r>
            <a:r>
              <a:rPr lang="pt-BR" sz="1900" b="1" dirty="0"/>
              <a:t>mensurar e avaliar os </a:t>
            </a:r>
            <a:r>
              <a:rPr lang="pt-BR" sz="1900" b="1" dirty="0" smtClean="0"/>
              <a:t>custos</a:t>
            </a:r>
            <a:r>
              <a:rPr lang="pt-BR" sz="1900" dirty="0" smtClean="0"/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pt-BR" sz="1900" dirty="0"/>
              <a:t>	Determinados com base nas necessidades dos diferentes níveis gerenciais e </a:t>
            </a:r>
            <a:r>
              <a:rPr lang="pt-BR" sz="1900" b="1" dirty="0"/>
              <a:t>definidos pela </a:t>
            </a:r>
            <a:r>
              <a:rPr lang="pt-BR" sz="1900" b="1" dirty="0" smtClean="0"/>
              <a:t>organização</a:t>
            </a:r>
            <a:r>
              <a:rPr lang="pt-BR" sz="1900" dirty="0" smtClean="0"/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pt-BR" sz="1900" dirty="0"/>
              <a:t>	</a:t>
            </a:r>
            <a:r>
              <a:rPr lang="pt-BR" sz="1900" dirty="0" smtClean="0"/>
              <a:t>Exemplos</a:t>
            </a:r>
            <a:r>
              <a:rPr lang="pt-BR" sz="1900" dirty="0"/>
              <a:t>: unidade organizacional, produto/serviço, programa (projeto/atividade) etc</a:t>
            </a:r>
            <a:r>
              <a:rPr lang="pt-BR" sz="1900" dirty="0" smtClean="0"/>
              <a:t>.</a:t>
            </a:r>
            <a:endParaRPr lang="pt-BR" sz="1900" dirty="0"/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pt-BR" sz="1900" dirty="0"/>
              <a:t>	</a:t>
            </a:r>
            <a:r>
              <a:rPr lang="pt-BR" sz="1900" dirty="0" smtClean="0"/>
              <a:t>Os </a:t>
            </a:r>
            <a:r>
              <a:rPr lang="pt-BR" sz="1900" dirty="0"/>
              <a:t>objetos de custo, aplicados ao setor público, </a:t>
            </a:r>
            <a:r>
              <a:rPr lang="pt-BR" sz="1900" b="1" dirty="0"/>
              <a:t>qualificam o que será </a:t>
            </a:r>
            <a:r>
              <a:rPr lang="pt-BR" sz="1900" b="1" dirty="0" smtClean="0"/>
              <a:t>medido </a:t>
            </a:r>
            <a:r>
              <a:rPr lang="pt-BR" sz="1900" b="1" dirty="0"/>
              <a:t>e a forma como será estruturada, acumulada e gerada a informação de custo</a:t>
            </a:r>
            <a:r>
              <a:rPr lang="pt-BR" sz="1900" dirty="0"/>
              <a:t>, em conformidade com as necessidades estratégicas da </a:t>
            </a:r>
            <a:r>
              <a:rPr lang="pt-BR" sz="1900" dirty="0" smtClean="0"/>
              <a:t>gestão.</a:t>
            </a:r>
            <a:endParaRPr lang="pt-BR" sz="19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5513" y="908720"/>
            <a:ext cx="229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rPr>
              <a:t>OBJETO</a:t>
            </a:r>
            <a:r>
              <a:rPr lang="pt-BR" sz="19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rPr>
              <a:t> DE CUSTO</a:t>
            </a:r>
            <a:endParaRPr lang="pt-BR" sz="1900" b="1" dirty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5464" y="-284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CONCEITUAL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5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911424" y="1332488"/>
            <a:ext cx="10081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SzPct val="150000"/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2"/>
              </a:solidFill>
            </a:endParaRPr>
          </a:p>
          <a:p>
            <a:pPr marL="285744" indent="-285744" algn="just">
              <a:lnSpc>
                <a:spcPct val="2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cs typeface="+mn-cs"/>
              </a:rPr>
              <a:t>Apoio e participação da </a:t>
            </a:r>
            <a:r>
              <a:rPr lang="pt-BR" sz="2000" b="1" dirty="0">
                <a:latin typeface="+mn-lt"/>
                <a:cs typeface="+mn-cs"/>
              </a:rPr>
              <a:t>alta </a:t>
            </a:r>
            <a:r>
              <a:rPr lang="pt-BR" sz="2000" b="1" dirty="0" smtClean="0">
                <a:latin typeface="+mn-lt"/>
                <a:cs typeface="+mn-cs"/>
              </a:rPr>
              <a:t>gestão</a:t>
            </a:r>
          </a:p>
          <a:p>
            <a:pPr marL="285744" indent="-285744" algn="just">
              <a:lnSpc>
                <a:spcPct val="2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cs typeface="+mn-cs"/>
              </a:rPr>
              <a:t>Conhecimento da </a:t>
            </a:r>
            <a:r>
              <a:rPr lang="pt-BR" sz="2000" b="1" dirty="0" smtClean="0">
                <a:latin typeface="+mn-lt"/>
                <a:cs typeface="+mn-cs"/>
              </a:rPr>
              <a:t>estrutura organizacional</a:t>
            </a:r>
          </a:p>
          <a:p>
            <a:pPr marL="285744" indent="-285744" algn="just">
              <a:lnSpc>
                <a:spcPct val="2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cs typeface="+mn-cs"/>
              </a:rPr>
              <a:t>Estabelecimento </a:t>
            </a:r>
            <a:r>
              <a:rPr lang="pt-BR" sz="2000" dirty="0">
                <a:latin typeface="+mn-lt"/>
                <a:cs typeface="+mn-cs"/>
              </a:rPr>
              <a:t>de </a:t>
            </a:r>
            <a:r>
              <a:rPr lang="pt-BR" sz="2000" b="1" dirty="0">
                <a:latin typeface="+mn-lt"/>
                <a:cs typeface="+mn-cs"/>
              </a:rPr>
              <a:t>parcerias </a:t>
            </a:r>
            <a:r>
              <a:rPr lang="pt-BR" sz="2000" b="1" dirty="0" smtClean="0">
                <a:latin typeface="+mn-lt"/>
                <a:cs typeface="+mn-cs"/>
              </a:rPr>
              <a:t>internas</a:t>
            </a:r>
            <a:r>
              <a:rPr lang="pt-BR" sz="2000" dirty="0" smtClean="0">
                <a:latin typeface="+mn-lt"/>
                <a:cs typeface="+mn-cs"/>
              </a:rPr>
              <a:t> </a:t>
            </a:r>
            <a:r>
              <a:rPr lang="pt-BR" sz="2000" dirty="0">
                <a:latin typeface="+mn-lt"/>
                <a:cs typeface="+mn-cs"/>
              </a:rPr>
              <a:t>(planejamento, orçamento, recursos humanos, patrimônio, financeira, acompanhamento e avaliação</a:t>
            </a:r>
            <a:r>
              <a:rPr lang="pt-BR" sz="2000" dirty="0" smtClean="0">
                <a:latin typeface="+mn-lt"/>
                <a:cs typeface="+mn-cs"/>
              </a:rPr>
              <a:t>)</a:t>
            </a:r>
            <a:endParaRPr lang="pt-BR" sz="2000" dirty="0">
              <a:latin typeface="+mn-lt"/>
              <a:cs typeface="+mn-cs"/>
            </a:endParaRPr>
          </a:p>
          <a:p>
            <a:pPr marL="285744" indent="-285744" algn="just">
              <a:lnSpc>
                <a:spcPct val="2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cs typeface="+mn-cs"/>
              </a:rPr>
              <a:t>Parceria </a:t>
            </a:r>
            <a:r>
              <a:rPr lang="pt-BR" sz="2000" dirty="0">
                <a:latin typeface="+mn-lt"/>
                <a:cs typeface="+mn-cs"/>
              </a:rPr>
              <a:t>com a </a:t>
            </a:r>
            <a:r>
              <a:rPr lang="pt-BR" sz="2000" b="1" dirty="0" smtClean="0">
                <a:latin typeface="+mn-lt"/>
                <a:cs typeface="+mn-cs"/>
              </a:rPr>
              <a:t>contabilidade</a:t>
            </a:r>
            <a:r>
              <a:rPr lang="pt-BR" sz="2000" dirty="0" smtClean="0">
                <a:latin typeface="+mn-lt"/>
                <a:cs typeface="+mn-cs"/>
              </a:rPr>
              <a:t> (principal fonte de dados)</a:t>
            </a:r>
            <a:endParaRPr lang="pt-BR" sz="2000" dirty="0">
              <a:latin typeface="+mn-lt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24295"/>
            <a:ext cx="3960440" cy="22330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5513" y="908720"/>
            <a:ext cx="73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rPr>
              <a:t>OBJETO DE CUSTO – Fatores relevantes para a definição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1142" y="-28062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pt-BR" dirty="0"/>
              <a:t>MODELO CONCEITUAL</a:t>
            </a:r>
          </a:p>
        </p:txBody>
      </p:sp>
    </p:spTree>
    <p:extLst>
      <p:ext uri="{BB962C8B-B14F-4D97-AF65-F5344CB8AC3E}">
        <p14:creationId xmlns:p14="http://schemas.microsoft.com/office/powerpoint/2010/main" val="15628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SISTÊMICO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07368" y="2708920"/>
            <a:ext cx="11017223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pt-BR" sz="500" dirty="0" smtClean="0"/>
          </a:p>
          <a:p>
            <a:pPr marL="285750" indent="-285750" fontAlgn="auto">
              <a:lnSpc>
                <a:spcPct val="160000"/>
              </a:lnSpc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dirty="0"/>
              <a:t> 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Qual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abrangência do SIC?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r>
              <a:rPr lang="pt-BR" dirty="0"/>
              <a:t>	O SIC abrange todos os órgãos e entidades da administração pública que compõem o </a:t>
            </a:r>
            <a:r>
              <a:rPr lang="pt-BR" b="1" dirty="0"/>
              <a:t>OGU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b="1" dirty="0" smtClean="0"/>
              <a:t>Fiscal e Seguridade Social</a:t>
            </a:r>
            <a:r>
              <a:rPr lang="pt-BR" dirty="0" smtClean="0"/>
              <a:t>), </a:t>
            </a:r>
            <a:r>
              <a:rPr lang="pt-BR" dirty="0"/>
              <a:t>evidenciando custos sob </a:t>
            </a:r>
            <a:r>
              <a:rPr lang="pt-BR" dirty="0" smtClean="0"/>
              <a:t>as </a:t>
            </a:r>
            <a:r>
              <a:rPr lang="pt-BR" dirty="0"/>
              <a:t>óticas institucional, funcional e programática</a:t>
            </a:r>
            <a:r>
              <a:rPr lang="pt-BR" dirty="0" smtClean="0"/>
              <a:t>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pt-BR" sz="500" dirty="0" smtClean="0"/>
          </a:p>
          <a:p>
            <a:pPr marL="285750" indent="-285750" fontAlgn="auto">
              <a:lnSpc>
                <a:spcPct val="160000"/>
              </a:lnSpc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Quem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gerencia o SIC?</a:t>
            </a:r>
            <a:r>
              <a:rPr lang="pt-BR" b="1" dirty="0">
                <a:solidFill>
                  <a:srgbClr val="30356D"/>
                </a:solidFill>
              </a:rPr>
              <a:t> 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r>
              <a:rPr lang="pt-BR" dirty="0"/>
              <a:t>	A STN, como órgão central do Sistema de Custos do Governo Federal, por meio da </a:t>
            </a:r>
            <a:r>
              <a:rPr lang="pt-BR" b="1" dirty="0"/>
              <a:t>COINC – Coordenação de Informações de Custos da União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35760" y="726587"/>
            <a:ext cx="7776864" cy="227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O que é o SIC – Sistema de Informações de Custos do Governo Federal?</a:t>
            </a:r>
          </a:p>
          <a:p>
            <a:pPr eaLnBrk="1" fontAlgn="auto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pt-BR" dirty="0">
                <a:latin typeface="+mn-lt"/>
                <a:cs typeface="+mn-cs"/>
              </a:rPr>
              <a:t>O SIC é um sistema gerencial, integrado aos principais sistemas estruturantes do Governo Federal, concebido para fornecer informações de custos da Administração Pública Federal.</a:t>
            </a:r>
          </a:p>
          <a:p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24" y="-287868"/>
            <a:ext cx="4407290" cy="32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9" t="-468"/>
          <a:stretch/>
        </p:blipFill>
        <p:spPr>
          <a:xfrm>
            <a:off x="6499768" y="241435"/>
            <a:ext cx="6872339" cy="69630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-293484"/>
            <a:ext cx="10515600" cy="1289031"/>
          </a:xfrm>
        </p:spPr>
        <p:txBody>
          <a:bodyPr/>
          <a:lstStyle/>
          <a:p>
            <a:r>
              <a:rPr lang="pt-BR" dirty="0" smtClean="0"/>
              <a:t>MODELO SISTÊMICO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9376" y="1556792"/>
            <a:ext cx="759458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r>
              <a:rPr lang="pt-BR" sz="1900" b="1" dirty="0"/>
              <a:t>Mensurar</a:t>
            </a:r>
            <a:r>
              <a:rPr lang="pt-BR" sz="1900" dirty="0"/>
              <a:t>, </a:t>
            </a:r>
            <a:r>
              <a:rPr lang="pt-BR" sz="1900" b="1" dirty="0"/>
              <a:t>registrar</a:t>
            </a:r>
            <a:r>
              <a:rPr lang="pt-BR" sz="1900" dirty="0"/>
              <a:t> e </a:t>
            </a:r>
            <a:r>
              <a:rPr lang="pt-BR" sz="1900" b="1" dirty="0"/>
              <a:t>evidenciar</a:t>
            </a:r>
            <a:r>
              <a:rPr lang="pt-BR" sz="1900" dirty="0"/>
              <a:t> os custos da Administração Pública Federal</a:t>
            </a:r>
            <a:r>
              <a:rPr lang="pt-BR" sz="1900" dirty="0" smtClean="0"/>
              <a:t>;</a:t>
            </a:r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endParaRPr lang="pt-BR" sz="500" dirty="0"/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r>
              <a:rPr lang="pt-BR" sz="1900" dirty="0"/>
              <a:t>Apoiar a </a:t>
            </a:r>
            <a:r>
              <a:rPr lang="pt-BR" sz="1900" b="1" dirty="0"/>
              <a:t>avaliação</a:t>
            </a:r>
            <a:r>
              <a:rPr lang="pt-BR" sz="1900" dirty="0"/>
              <a:t> de resultados e desempenhos</a:t>
            </a:r>
            <a:r>
              <a:rPr lang="pt-BR" sz="1900" dirty="0" smtClean="0"/>
              <a:t>;</a:t>
            </a:r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endParaRPr lang="pt-BR" sz="500" dirty="0"/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r>
              <a:rPr lang="pt-BR" sz="1900" dirty="0"/>
              <a:t>Apoiar a </a:t>
            </a:r>
            <a:r>
              <a:rPr lang="pt-BR" sz="1900" b="1" dirty="0"/>
              <a:t>tomada</a:t>
            </a:r>
            <a:r>
              <a:rPr lang="pt-BR" sz="1900" dirty="0"/>
              <a:t> </a:t>
            </a:r>
            <a:r>
              <a:rPr lang="pt-BR" sz="1900" b="1" dirty="0"/>
              <a:t>de</a:t>
            </a:r>
            <a:r>
              <a:rPr lang="pt-BR" sz="1900" dirty="0"/>
              <a:t> </a:t>
            </a:r>
            <a:r>
              <a:rPr lang="pt-BR" sz="1900" b="1" dirty="0"/>
              <a:t>decisão</a:t>
            </a:r>
            <a:r>
              <a:rPr lang="pt-BR" sz="1900" dirty="0"/>
              <a:t> do gestor público</a:t>
            </a:r>
            <a:r>
              <a:rPr lang="pt-BR" sz="1900" dirty="0" smtClean="0"/>
              <a:t>;</a:t>
            </a:r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endParaRPr lang="pt-BR" sz="500" dirty="0"/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r>
              <a:rPr lang="pt-BR" sz="1900" dirty="0"/>
              <a:t>Apoiar as funções de </a:t>
            </a:r>
            <a:r>
              <a:rPr lang="pt-BR" sz="1900" b="1" dirty="0"/>
              <a:t>planejamento</a:t>
            </a:r>
            <a:r>
              <a:rPr lang="pt-BR" sz="1900" dirty="0"/>
              <a:t> e </a:t>
            </a:r>
            <a:r>
              <a:rPr lang="pt-BR" sz="1900" b="1" dirty="0"/>
              <a:t>orçamento</a:t>
            </a:r>
            <a:r>
              <a:rPr lang="pt-BR" sz="1900" dirty="0" smtClean="0"/>
              <a:t>;</a:t>
            </a:r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endParaRPr lang="pt-BR" sz="500" dirty="0"/>
          </a:p>
          <a:p>
            <a:pPr marL="285744" indent="-285744" eaLnBrk="0" hangingPunct="0">
              <a:lnSpc>
                <a:spcPct val="20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</a:pPr>
            <a:r>
              <a:rPr lang="pt-BR" sz="1900" dirty="0"/>
              <a:t>Apoiar os programas de </a:t>
            </a:r>
            <a:r>
              <a:rPr lang="pt-BR" sz="1900" b="1" dirty="0"/>
              <a:t>redução</a:t>
            </a:r>
            <a:r>
              <a:rPr lang="pt-BR" sz="1900" dirty="0"/>
              <a:t> de custos e de </a:t>
            </a:r>
            <a:r>
              <a:rPr lang="pt-BR" sz="1900" b="1" dirty="0"/>
              <a:t>melhoria</a:t>
            </a:r>
            <a:r>
              <a:rPr lang="pt-BR" sz="1900" dirty="0"/>
              <a:t> da qualidade do gasto.</a:t>
            </a: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8073961" y="2084519"/>
          <a:ext cx="4116556" cy="359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8" t="13100" r="23810" b="42222"/>
          <a:stretch/>
        </p:blipFill>
        <p:spPr>
          <a:xfrm>
            <a:off x="7908039" y="914730"/>
            <a:ext cx="2310063" cy="30640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8" t="20351" r="9332" b="28187"/>
          <a:stretch/>
        </p:blipFill>
        <p:spPr>
          <a:xfrm>
            <a:off x="9247536" y="1751065"/>
            <a:ext cx="2486527" cy="35292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7408" y="100871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OBJETIVOS DO SIC (NBC T 16.11)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4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SISTÊMICO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26" name="Imagem 25"/>
          <p:cNvPicPr/>
          <p:nvPr/>
        </p:nvPicPr>
        <p:blipFill>
          <a:blip r:embed="rId2"/>
          <a:stretch>
            <a:fillRect/>
          </a:stretch>
        </p:blipFill>
        <p:spPr>
          <a:xfrm>
            <a:off x="2033263" y="1155655"/>
            <a:ext cx="7848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SISTÊMICO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1918965" y="1916832"/>
            <a:ext cx="1583827" cy="3744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3640253" y="1907549"/>
            <a:ext cx="1122298" cy="373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891611" y="1898758"/>
            <a:ext cx="1562820" cy="3744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17182" y="2132856"/>
            <a:ext cx="14668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2060"/>
                </a:solidFill>
              </a:rPr>
              <a:t>DW</a:t>
            </a:r>
          </a:p>
          <a:p>
            <a:pPr algn="ctr">
              <a:defRPr/>
            </a:pPr>
            <a:r>
              <a:rPr lang="pt-BR" sz="1050" dirty="0" smtClean="0">
                <a:solidFill>
                  <a:srgbClr val="002060"/>
                </a:solidFill>
              </a:rPr>
              <a:t>(Data </a:t>
            </a:r>
            <a:r>
              <a:rPr lang="pt-BR" sz="1050" dirty="0" err="1" smtClean="0">
                <a:solidFill>
                  <a:srgbClr val="002060"/>
                </a:solidFill>
              </a:rPr>
              <a:t>Warehouse</a:t>
            </a:r>
            <a:r>
              <a:rPr lang="pt-BR" sz="1050" dirty="0" smtClean="0">
                <a:solidFill>
                  <a:srgbClr val="002060"/>
                </a:solidFill>
              </a:rPr>
              <a:t>)</a:t>
            </a:r>
            <a:endParaRPr lang="pt-BR" sz="1050" dirty="0">
              <a:solidFill>
                <a:srgbClr val="002060"/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6583453" y="1904836"/>
            <a:ext cx="1440830" cy="3744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28545" y="2149406"/>
            <a:ext cx="14761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2060"/>
                </a:solidFill>
              </a:rPr>
              <a:t>Ferramenta de Acesso a </a:t>
            </a:r>
            <a:r>
              <a:rPr lang="pt-BR" sz="1050" dirty="0" smtClean="0">
                <a:solidFill>
                  <a:srgbClr val="002060"/>
                </a:solidFill>
              </a:rPr>
              <a:t>Dados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8180482" y="1916832"/>
            <a:ext cx="1354610" cy="3744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m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21" y="2772404"/>
            <a:ext cx="1054132" cy="19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8133694" y="2146137"/>
            <a:ext cx="12954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2060"/>
                </a:solidFill>
              </a:rPr>
              <a:t>Relatórios e </a:t>
            </a:r>
            <a:r>
              <a:rPr lang="pt-BR" sz="1050" dirty="0" smtClean="0">
                <a:solidFill>
                  <a:srgbClr val="002060"/>
                </a:solidFill>
              </a:rPr>
              <a:t>Documentos</a:t>
            </a:r>
          </a:p>
        </p:txBody>
      </p:sp>
      <p:sp>
        <p:nvSpPr>
          <p:cNvPr id="23" name="Seta para a direita 22"/>
          <p:cNvSpPr/>
          <p:nvPr/>
        </p:nvSpPr>
        <p:spPr bwMode="auto">
          <a:xfrm>
            <a:off x="1918964" y="1128089"/>
            <a:ext cx="7640655" cy="7336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VIDA DO MODELO DE </a:t>
            </a:r>
            <a:r>
              <a:rPr lang="pt-B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 (SIC)</a:t>
            </a:r>
            <a:endParaRPr lang="pt-BR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10" descr="http://cache.emprestimoconsignado.com.br/emprestimo_siape_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51018" y="3005449"/>
            <a:ext cx="1067143" cy="50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 descr="https://sta.tesouro.fazenda.gov.br/Imagens/siafi_cp_lg_siaf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1887" y="2721896"/>
            <a:ext cx="526818" cy="106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6" descr="https://www.siop.planejamento.gov.br/siop/_img/login/logo_si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866351" y="4244919"/>
            <a:ext cx="1036476" cy="50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12" descr="SIOR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601" r="7030" b="9360"/>
          <a:stretch>
            <a:fillRect/>
          </a:stretch>
        </p:blipFill>
        <p:spPr bwMode="auto">
          <a:xfrm rot="16200000">
            <a:off x="2559770" y="4214241"/>
            <a:ext cx="1066226" cy="531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Retângulo 29"/>
          <p:cNvSpPr/>
          <p:nvPr/>
        </p:nvSpPr>
        <p:spPr>
          <a:xfrm>
            <a:off x="1918965" y="5423105"/>
            <a:ext cx="1589548" cy="242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INPUTS</a:t>
            </a:r>
            <a:endParaRPr lang="pt-BR" sz="15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543879" y="2160687"/>
            <a:ext cx="12954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2060"/>
                </a:solidFill>
              </a:rPr>
              <a:t>Processo ETC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62" y="3121683"/>
            <a:ext cx="1039072" cy="117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40" y="2774475"/>
            <a:ext cx="1135799" cy="1950669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8180482" y="5417598"/>
            <a:ext cx="1354610" cy="2474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/>
              <a:t>OUTPUTS</a:t>
            </a:r>
            <a:endParaRPr lang="pt-BR" sz="15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847528" y="2087473"/>
            <a:ext cx="1727200" cy="4078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2060"/>
                </a:solidFill>
              </a:rPr>
              <a:t>Fontes de Dados</a:t>
            </a:r>
          </a:p>
          <a:p>
            <a:pPr algn="ctr">
              <a:defRPr/>
            </a:pPr>
            <a:r>
              <a:rPr lang="pt-BR" sz="1000" dirty="0" smtClean="0">
                <a:solidFill>
                  <a:srgbClr val="002060"/>
                </a:solidFill>
              </a:rPr>
              <a:t>(Sistemas Transacionais)</a:t>
            </a:r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35" name="CaixaDeTexto 26"/>
          <p:cNvSpPr txBox="1">
            <a:spLocks noChangeArrowheads="1"/>
          </p:cNvSpPr>
          <p:nvPr/>
        </p:nvSpPr>
        <p:spPr bwMode="auto">
          <a:xfrm rot="16200000">
            <a:off x="2609576" y="3904008"/>
            <a:ext cx="320650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solidFill>
                  <a:schemeClr val="accent3">
                    <a:lumMod val="75000"/>
                  </a:schemeClr>
                </a:solidFill>
              </a:rPr>
              <a:t>Extração, Transformação e Carga</a:t>
            </a:r>
          </a:p>
        </p:txBody>
      </p:sp>
    </p:spTree>
    <p:extLst>
      <p:ext uri="{BB962C8B-B14F-4D97-AF65-F5344CB8AC3E}">
        <p14:creationId xmlns:p14="http://schemas.microsoft.com/office/powerpoint/2010/main" val="1569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923174"/>
            <a:ext cx="3863752" cy="296221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63352" y="-174064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DE SITUAÇÃO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43472" y="1268760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72C62"/>
                </a:solidFill>
                <a:latin typeface="+mn-lt"/>
              </a:rPr>
              <a:t>“Se você não pode medir, não pode gerenciar.”</a:t>
            </a:r>
          </a:p>
          <a:p>
            <a:r>
              <a:rPr lang="pt-BR" i="1" dirty="0">
                <a:solidFill>
                  <a:srgbClr val="072C6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Peter F. Drucker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43472" y="2787466"/>
            <a:ext cx="10081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072C62"/>
                </a:solidFill>
                <a:latin typeface="+mn-lt"/>
              </a:rPr>
              <a:t>“Mas é bom ter muita certeza de que aquilo que está medindo é realmente o que você está querendo gerenciar.”</a:t>
            </a:r>
          </a:p>
          <a:p>
            <a:r>
              <a:rPr lang="pt-BR" i="1" dirty="0">
                <a:solidFill>
                  <a:srgbClr val="072C6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pt-BR" i="1" dirty="0" err="1">
                <a:solidFill>
                  <a:srgbClr val="072C6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Wheelan</a:t>
            </a:r>
            <a:endParaRPr lang="pt-BR" i="1" dirty="0">
              <a:solidFill>
                <a:srgbClr val="072C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29" y="1669080"/>
            <a:ext cx="1694548" cy="413884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20</a:t>
            </a:fld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9478092" y="461359"/>
            <a:ext cx="2576422" cy="2358157"/>
            <a:chOff x="9478092" y="461359"/>
            <a:chExt cx="2576422" cy="2358157"/>
          </a:xfrm>
        </p:grpSpPr>
        <p:pic>
          <p:nvPicPr>
            <p:cNvPr id="8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7548" y="1019516"/>
              <a:ext cx="736966" cy="1800000"/>
            </a:xfrm>
            <a:prstGeom prst="rect">
              <a:avLst/>
            </a:prstGeom>
          </p:spPr>
        </p:pic>
        <p:pic>
          <p:nvPicPr>
            <p:cNvPr id="9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780" y="461359"/>
              <a:ext cx="736966" cy="1800000"/>
            </a:xfrm>
            <a:prstGeom prst="rect">
              <a:avLst/>
            </a:prstGeom>
          </p:spPr>
        </p:pic>
        <p:pic>
          <p:nvPicPr>
            <p:cNvPr id="10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092" y="1019516"/>
              <a:ext cx="736966" cy="1800000"/>
            </a:xfrm>
            <a:prstGeom prst="rect">
              <a:avLst/>
            </a:prstGeom>
          </p:spPr>
        </p:pic>
      </p:grp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67408" y="1818517"/>
            <a:ext cx="8136904" cy="305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que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é</a:t>
            </a:r>
            <a:r>
              <a:rPr lang="pt-BR" sz="2000" b="1" dirty="0" smtClean="0">
                <a:solidFill>
                  <a:srgbClr val="30356D"/>
                </a:solidFill>
              </a:rPr>
              <a:t>?</a:t>
            </a:r>
            <a:endParaRPr lang="pt-BR" sz="2000" b="1" dirty="0">
              <a:solidFill>
                <a:srgbClr val="30356D"/>
              </a:solidFill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pt-BR" sz="1900" dirty="0"/>
              <a:t>	</a:t>
            </a:r>
            <a:r>
              <a:rPr lang="pt-BR" sz="1900" dirty="0" smtClean="0"/>
              <a:t>Principal ferramenta de </a:t>
            </a:r>
            <a:r>
              <a:rPr lang="pt-BR" sz="1900" b="1" dirty="0" smtClean="0"/>
              <a:t>detalhamento de custos </a:t>
            </a:r>
            <a:r>
              <a:rPr lang="pt-BR" sz="1900" dirty="0" smtClean="0"/>
              <a:t>do SIC, que tem por finalidade  permitir a alocação do consumo de recurso por </a:t>
            </a:r>
            <a:r>
              <a:rPr lang="pt-BR" sz="1900" b="1" dirty="0" smtClean="0"/>
              <a:t>centros de custo</a:t>
            </a:r>
            <a:r>
              <a:rPr lang="pt-BR" sz="1900" dirty="0" smtClean="0"/>
              <a:t>, no </a:t>
            </a:r>
            <a:r>
              <a:rPr lang="pt-BR" sz="1900" dirty="0" err="1" smtClean="0"/>
              <a:t>Siafi</a:t>
            </a:r>
            <a:r>
              <a:rPr lang="pt-BR" sz="1900" dirty="0" smtClean="0"/>
              <a:t> Web, em um nível mais detalhado.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pt-BR" sz="1900" dirty="0" smtClean="0"/>
              <a:t>	O centro de custo é um atributo </a:t>
            </a:r>
            <a:r>
              <a:rPr lang="pt-BR" sz="1900" dirty="0"/>
              <a:t>de uso </a:t>
            </a:r>
            <a:r>
              <a:rPr lang="pt-BR" sz="1900" dirty="0" smtClean="0"/>
              <a:t>livre, </a:t>
            </a:r>
            <a:r>
              <a:rPr lang="pt-BR" sz="1900" dirty="0"/>
              <a:t>que permite mapear a informação de custos no momento do </a:t>
            </a:r>
            <a:r>
              <a:rPr lang="pt-BR" sz="1900" dirty="0" smtClean="0"/>
              <a:t>consumo </a:t>
            </a:r>
            <a:r>
              <a:rPr lang="pt-BR" sz="1900" dirty="0"/>
              <a:t>dos recursos.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pt-BR" sz="1900" dirty="0" smtClean="0"/>
          </a:p>
          <a:p>
            <a:pPr marL="342900" indent="-342900" fontAlgn="auto">
              <a:spcAft>
                <a:spcPts val="0"/>
              </a:spcAft>
              <a:buFont typeface="+mj-lt"/>
              <a:buAutoNum type="alphaLcParenR"/>
            </a:pPr>
            <a:endParaRPr lang="pt-BR" sz="19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95400" y="908720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DETACUSTO</a:t>
            </a:r>
            <a:endParaRPr lang="pt-BR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79376" y="-2968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</a:t>
            </a:r>
            <a:r>
              <a:rPr lang="pt-BR" dirty="0"/>
              <a:t>SISTÊMICO</a:t>
            </a:r>
          </a:p>
        </p:txBody>
      </p:sp>
    </p:spTree>
    <p:extLst>
      <p:ext uri="{BB962C8B-B14F-4D97-AF65-F5344CB8AC3E}">
        <p14:creationId xmlns:p14="http://schemas.microsoft.com/office/powerpoint/2010/main" val="3424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2" name="Espaço Reservado para Conteúdo 2"/>
          <p:cNvSpPr>
            <a:spLocks noGrp="1"/>
          </p:cNvSpPr>
          <p:nvPr>
            <p:ph idx="1"/>
          </p:nvPr>
        </p:nvSpPr>
        <p:spPr>
          <a:xfrm>
            <a:off x="653412" y="1052736"/>
            <a:ext cx="7098772" cy="478338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000000"/>
                </a:solidFill>
              </a:rPr>
              <a:t>Permite associar a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apropriação</a:t>
            </a:r>
            <a:r>
              <a:rPr lang="pt-BR" sz="1900" dirty="0">
                <a:solidFill>
                  <a:srgbClr val="000000"/>
                </a:solidFill>
              </a:rPr>
              <a:t> da despesa aos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centros de custos</a:t>
            </a:r>
            <a:r>
              <a:rPr lang="pt-BR" sz="1900" dirty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000000"/>
                </a:solidFill>
              </a:rPr>
              <a:t>Os centros de custos são cadastrados no SIAFI;</a:t>
            </a: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rgbClr val="000000"/>
                </a:solidFill>
              </a:rPr>
              <a:t>Se </a:t>
            </a:r>
            <a:r>
              <a:rPr lang="pt-BR" sz="1900" dirty="0">
                <a:solidFill>
                  <a:srgbClr val="000000"/>
                </a:solidFill>
              </a:rPr>
              <a:t>adapta a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singularidade</a:t>
            </a:r>
            <a:r>
              <a:rPr lang="pt-BR" sz="1900" dirty="0">
                <a:solidFill>
                  <a:srgbClr val="000000"/>
                </a:solidFill>
              </a:rPr>
              <a:t> do modelo de custos de cada órgão ou entidade;</a:t>
            </a: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000000"/>
                </a:solidFill>
              </a:rPr>
              <a:t>Permite maior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granularidade</a:t>
            </a:r>
            <a:r>
              <a:rPr lang="pt-BR" sz="1900" dirty="0">
                <a:solidFill>
                  <a:srgbClr val="000000"/>
                </a:solidFill>
              </a:rPr>
              <a:t> da informação;</a:t>
            </a: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rgbClr val="000000"/>
                </a:solidFill>
              </a:rPr>
              <a:t>Possibilita </a:t>
            </a:r>
            <a:r>
              <a:rPr lang="pt-BR" sz="1900" dirty="0">
                <a:solidFill>
                  <a:srgbClr val="000000"/>
                </a:solidFill>
              </a:rPr>
              <a:t>definir a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abrangência</a:t>
            </a:r>
            <a:r>
              <a:rPr lang="pt-BR" sz="1900" dirty="0">
                <a:solidFill>
                  <a:srgbClr val="000000"/>
                </a:solidFill>
              </a:rPr>
              <a:t> da implantação do modelo de </a:t>
            </a:r>
            <a:r>
              <a:rPr lang="pt-BR" sz="1900" dirty="0" smtClean="0">
                <a:solidFill>
                  <a:srgbClr val="000000"/>
                </a:solidFill>
              </a:rPr>
              <a:t>custos (Órgão ou UG);</a:t>
            </a:r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83432" y="620688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DETACUSTO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9376" y="-272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</a:t>
            </a:r>
            <a:r>
              <a:rPr lang="pt-BR" dirty="0"/>
              <a:t>SISTÊMICO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653136"/>
            <a:ext cx="331236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653136"/>
            <a:ext cx="3312367" cy="2376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620688"/>
            <a:ext cx="1584176" cy="504056"/>
          </a:xfrm>
        </p:spPr>
        <p:txBody>
          <a:bodyPr>
            <a:noAutofit/>
          </a:bodyPr>
          <a:lstStyle/>
          <a:p>
            <a:r>
              <a:rPr lang="pt-BR" dirty="0" smtClean="0"/>
              <a:t>DETACUSTO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74649" y="1042390"/>
            <a:ext cx="8085647" cy="5338938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rgbClr val="000000"/>
                </a:solidFill>
              </a:rPr>
              <a:t>O Detalhamento de Custo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não gera </a:t>
            </a:r>
            <a:r>
              <a:rPr lang="pt-BR" sz="1900" b="1" dirty="0" smtClean="0">
                <a:solidFill>
                  <a:schemeClr val="accent3">
                    <a:lumMod val="50000"/>
                  </a:schemeClr>
                </a:solidFill>
              </a:rPr>
              <a:t>contabilização;</a:t>
            </a:r>
            <a:endParaRPr lang="pt-BR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rgbClr val="000000"/>
                </a:solidFill>
              </a:rPr>
              <a:t>Registro </a:t>
            </a:r>
            <a:r>
              <a:rPr lang="pt-BR" sz="1900" dirty="0">
                <a:solidFill>
                  <a:srgbClr val="000000"/>
                </a:solidFill>
              </a:rPr>
              <a:t>do </a:t>
            </a:r>
            <a:r>
              <a:rPr lang="pt-BR" sz="1900" dirty="0" smtClean="0">
                <a:solidFill>
                  <a:srgbClr val="000000"/>
                </a:solidFill>
              </a:rPr>
              <a:t>centro de custo </a:t>
            </a:r>
            <a:r>
              <a:rPr lang="pt-BR" sz="1900" dirty="0">
                <a:solidFill>
                  <a:srgbClr val="000000"/>
                </a:solidFill>
              </a:rPr>
              <a:t>pelo regime de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competência</a:t>
            </a:r>
            <a:r>
              <a:rPr lang="pt-BR" sz="1900" dirty="0">
                <a:solidFill>
                  <a:srgbClr val="000000"/>
                </a:solidFill>
              </a:rPr>
              <a:t> (mês de referência</a:t>
            </a:r>
            <a:r>
              <a:rPr lang="pt-BR" sz="1900" dirty="0" smtClean="0">
                <a:solidFill>
                  <a:srgbClr val="000000"/>
                </a:solidFill>
              </a:rPr>
              <a:t>);</a:t>
            </a:r>
          </a:p>
          <a:p>
            <a:pPr marL="285750" indent="-285750">
              <a:lnSpc>
                <a:spcPct val="20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rgbClr val="000000"/>
                </a:solidFill>
              </a:rPr>
              <a:t>Identificação das unidades 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beneficiadas</a:t>
            </a:r>
            <a:r>
              <a:rPr lang="pt-BR" sz="1900" dirty="0" smtClean="0">
                <a:solidFill>
                  <a:srgbClr val="000000"/>
                </a:solidFill>
              </a:rPr>
              <a:t> (UG Beneficiada) pelo consumo do recurso</a:t>
            </a:r>
            <a:r>
              <a:rPr lang="pt-BR" sz="1900" dirty="0" smtClean="0">
                <a:solidFill>
                  <a:srgbClr val="000000"/>
                </a:solidFill>
              </a:rPr>
              <a:t>;</a:t>
            </a:r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9376" y="-2831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</a:t>
            </a:r>
            <a:r>
              <a:rPr lang="pt-BR" dirty="0"/>
              <a:t>SISTÊMICO</a:t>
            </a:r>
          </a:p>
        </p:txBody>
      </p:sp>
    </p:spTree>
    <p:extLst>
      <p:ext uri="{BB962C8B-B14F-4D97-AF65-F5344CB8AC3E}">
        <p14:creationId xmlns:p14="http://schemas.microsoft.com/office/powerpoint/2010/main" val="237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23</a:t>
            </a:fld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343472" y="1244817"/>
          <a:ext cx="8881813" cy="5385996"/>
        </p:xfrm>
        <a:graphic>
          <a:graphicData uri="http://schemas.openxmlformats.org/drawingml/2006/table">
            <a:tbl>
              <a:tblPr/>
              <a:tblGrid>
                <a:gridCol w="1211157"/>
                <a:gridCol w="658699"/>
                <a:gridCol w="1402392"/>
                <a:gridCol w="734585"/>
                <a:gridCol w="2070197"/>
                <a:gridCol w="534244"/>
                <a:gridCol w="1530389"/>
                <a:gridCol w="740150"/>
              </a:tblGrid>
              <a:tr h="300436"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Centro de Custo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PI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Natureza Despesa Detalhada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UG Benef. ICC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Valor Custo</a:t>
                      </a:r>
                    </a:p>
                  </a:txBody>
                  <a:tcPr marL="7549" marR="7549" marT="754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</a:tr>
              <a:tr h="378296">
                <a:tc rowSpan="14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BA - SALVADOR - PF_PU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AGU0032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SERVICOS DE VIGILANCIA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33903977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VIGILANCIA OSTENSIVA/MONITORADA/RASTREAMENTO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R$ 12.213,16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82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R$ 18.890,79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AGU0040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SERVICOS DE LIMPEZA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33903978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LIMPEZA E CONSERVACAO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R$ 6.470,44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82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R$ 10.008,19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AGU0044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GARCOM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33903979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SERV. DE APOIO ADMIN., TECNICO E OPERACIONAL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R$ 4.918,00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AGU0048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RECEPCAO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33903979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SERV. DE APOIO ADMIN., TECNICO E OPERACIONAL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R$ 3.533,66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R$ 3.533,66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AGU0050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OPERADOR DE REPROGRAFIA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33903979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SERV. DE APOIO ADMIN., TECNICO E OPERACIONAL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R$ 7.748,44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R$ 3.874,22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AGU0052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ENERGIA ELETRICA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33903943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ENERGIA ELETRICA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R$ 7.856,33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R$ 9.065,00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471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AGU0057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SERVICOS DE AUXILIAR DE SERVICOS DIVERSOS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33903979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SERV. DE APOIO ADMIN., TECNICO E OPERACIONAL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R$ 5.543,94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AGU0062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SERVICO DE COPEIRAGEM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33903979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SERV. DE APOIO ADMIN., TECNICO E OPERACIONAL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110159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PROCURADORIA-GERAL DA UNIAO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R$ 4.011,64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0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110162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b="0" i="0" u="none" strike="noStrike">
                          <a:effectLst/>
                          <a:latin typeface="Verdana" panose="020B0604030504040204" pitchFamily="34" charset="0"/>
                        </a:rPr>
                        <a:t>PROCURADORIA-GERAL FEDERAL</a:t>
                      </a:r>
                    </a:p>
                  </a:txBody>
                  <a:tcPr marL="7549" marR="7549" marT="754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effectLst/>
                          <a:latin typeface="Verdana" panose="020B0604030504040204" pitchFamily="34" charset="0"/>
                        </a:rPr>
                        <a:t>R$ 2.005,82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07368" y="-2969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MODELO </a:t>
            </a:r>
            <a:r>
              <a:rPr lang="pt-BR" dirty="0"/>
              <a:t>SISTÊMICO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7769" y="98254"/>
            <a:ext cx="10515600" cy="1325563"/>
          </a:xfrm>
        </p:spPr>
        <p:txBody>
          <a:bodyPr/>
          <a:lstStyle/>
          <a:p>
            <a:r>
              <a:rPr lang="pt-BR" dirty="0" smtClean="0"/>
              <a:t>DETACUSTO no Tesouro Gerencial (SIC)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9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415635"/>
            <a:ext cx="4922912" cy="25024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692696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CONSIDERAÇÕES GERAIS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196752"/>
            <a:ext cx="86286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>
                <a:latin typeface="+mn-lt"/>
              </a:rPr>
              <a:t>Cultura do Órgão</a:t>
            </a:r>
            <a:r>
              <a:rPr lang="pt-BR" dirty="0">
                <a:latin typeface="+mn-lt"/>
              </a:rPr>
              <a:t> – mudança da cultura, mediante entendimento da relevância da informação e quebra de resistência ao sistema de </a:t>
            </a:r>
            <a:r>
              <a:rPr lang="pt-BR" dirty="0" smtClean="0">
                <a:latin typeface="+mn-lt"/>
              </a:rPr>
              <a:t>custos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>
                <a:latin typeface="+mn-lt"/>
              </a:rPr>
              <a:t>Modelo de Administração </a:t>
            </a:r>
            <a:r>
              <a:rPr lang="pt-BR" dirty="0">
                <a:latin typeface="+mn-lt"/>
              </a:rPr>
              <a:t>–</a:t>
            </a:r>
            <a:r>
              <a:rPr lang="pt-BR" b="1" dirty="0">
                <a:latin typeface="+mn-lt"/>
              </a:rPr>
              <a:t> </a:t>
            </a:r>
            <a:r>
              <a:rPr lang="pt-BR" dirty="0">
                <a:latin typeface="+mn-lt"/>
              </a:rPr>
              <a:t>ênfase na administração pública gerencial, sobrepondo a administração pública </a:t>
            </a:r>
            <a:r>
              <a:rPr lang="pt-BR" dirty="0" smtClean="0">
                <a:latin typeface="+mn-lt"/>
              </a:rPr>
              <a:t>burocrática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Planejamento</a:t>
            </a:r>
            <a:r>
              <a:rPr lang="pt-BR" dirty="0" smtClean="0">
                <a:latin typeface="+mn-lt"/>
              </a:rPr>
              <a:t> – o sistema deve ser tratado como um projeto, com tempo de implantação e viabilidade econômica definidos</a:t>
            </a:r>
          </a:p>
        </p:txBody>
      </p:sp>
    </p:spTree>
    <p:extLst>
      <p:ext uri="{BB962C8B-B14F-4D97-AF65-F5344CB8AC3E}">
        <p14:creationId xmlns:p14="http://schemas.microsoft.com/office/powerpoint/2010/main" val="14799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415635"/>
            <a:ext cx="4922912" cy="25024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836712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CONSIDERAÇÕES GERAIS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340768"/>
            <a:ext cx="94207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Retrabalho</a:t>
            </a:r>
            <a:r>
              <a:rPr lang="pt-BR" dirty="0" smtClean="0">
                <a:latin typeface="+mn-lt"/>
              </a:rPr>
              <a:t> – o sistema deve buscar fontes de dados que estruturem sua informação, a fim de evitar retrabalho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10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Implantação Progressiva</a:t>
            </a:r>
            <a:r>
              <a:rPr lang="pt-BR" dirty="0" smtClean="0">
                <a:latin typeface="+mn-lt"/>
              </a:rPr>
              <a:t> – abrangência e sofisticação, com melhoria gradativa da qualidade das informações</a:t>
            </a:r>
          </a:p>
        </p:txBody>
      </p:sp>
    </p:spTree>
    <p:extLst>
      <p:ext uri="{BB962C8B-B14F-4D97-AF65-F5344CB8AC3E}">
        <p14:creationId xmlns:p14="http://schemas.microsoft.com/office/powerpoint/2010/main" val="1909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836712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REAÇÃO AO SISTEMA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340768"/>
            <a:ext cx="9204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Resistência</a:t>
            </a:r>
            <a:r>
              <a:rPr lang="pt-BR" dirty="0" smtClean="0">
                <a:latin typeface="+mn-lt"/>
              </a:rPr>
              <a:t> – “fiscalização”, “corte” de pessoal, aumento de serviço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Entendimento sobre a implantação</a:t>
            </a:r>
            <a:r>
              <a:rPr lang="pt-BR" dirty="0" smtClean="0">
                <a:latin typeface="+mn-lt"/>
              </a:rPr>
              <a:t> – desmistificar a ideia sobre a redução imediata de custos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Burocracia do sistema</a:t>
            </a:r>
            <a:r>
              <a:rPr lang="pt-BR" dirty="0" smtClean="0">
                <a:latin typeface="+mn-lt"/>
              </a:rPr>
              <a:t> – compreensão pelos servidores sobre os benefícios obtidos pela informação, apesar da mudança de processos para entrada de dados que geram a informação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6" y="4653137"/>
            <a:ext cx="3376479" cy="22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980728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CUSTO DA INFORMAÇÃO E SEU BENEFÍCIO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628800"/>
            <a:ext cx="6036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Dados que </a:t>
            </a:r>
            <a:r>
              <a:rPr lang="pt-BR" b="1" dirty="0" smtClean="0">
                <a:latin typeface="+mn-lt"/>
              </a:rPr>
              <a:t>não se transformam</a:t>
            </a:r>
            <a:r>
              <a:rPr lang="pt-BR" dirty="0" smtClean="0">
                <a:latin typeface="+mn-lt"/>
              </a:rPr>
              <a:t> em informação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10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Relatórios com informação que </a:t>
            </a:r>
            <a:r>
              <a:rPr lang="pt-BR" b="1" dirty="0" smtClean="0">
                <a:latin typeface="+mn-lt"/>
              </a:rPr>
              <a:t>não trazem benefício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10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Avaliação contínua </a:t>
            </a:r>
            <a:r>
              <a:rPr lang="pt-BR" dirty="0" smtClean="0">
                <a:latin typeface="+mn-lt"/>
              </a:rPr>
              <a:t>de benefício da informação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70" y="1731014"/>
            <a:ext cx="5254924" cy="31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980728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DIMENSÃO FINANCEIRA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556792"/>
            <a:ext cx="603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Implantação de procedimentos patrimoniais (</a:t>
            </a:r>
            <a:r>
              <a:rPr lang="pt-BR" b="1" dirty="0" smtClean="0">
                <a:latin typeface="+mn-lt"/>
              </a:rPr>
              <a:t>MCASP</a:t>
            </a:r>
            <a:r>
              <a:rPr lang="pt-BR" dirty="0" smtClean="0">
                <a:latin typeface="+mn-lt"/>
              </a:rPr>
              <a:t>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70" y="1731014"/>
            <a:ext cx="5254924" cy="3170090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79376" y="2996952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DIMENSÃO FÍSICA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851756" y="3573016"/>
            <a:ext cx="5964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Mensuração de volumes físicos </a:t>
            </a:r>
            <a:r>
              <a:rPr lang="pt-BR" b="1" dirty="0" smtClean="0">
                <a:latin typeface="+mn-lt"/>
              </a:rPr>
              <a:t>consumidos</a:t>
            </a:r>
            <a:r>
              <a:rPr lang="pt-BR" dirty="0" smtClean="0">
                <a:latin typeface="+mn-lt"/>
              </a:rPr>
              <a:t> e </a:t>
            </a:r>
            <a:r>
              <a:rPr lang="pt-BR" b="1" dirty="0" smtClean="0">
                <a:latin typeface="+mn-lt"/>
              </a:rPr>
              <a:t>produzidos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Verificação de </a:t>
            </a:r>
            <a:r>
              <a:rPr lang="pt-BR" b="1" dirty="0" smtClean="0">
                <a:latin typeface="+mn-lt"/>
              </a:rPr>
              <a:t>viabilidade</a:t>
            </a:r>
          </a:p>
        </p:txBody>
      </p:sp>
    </p:spTree>
    <p:extLst>
      <p:ext uri="{BB962C8B-B14F-4D97-AF65-F5344CB8AC3E}">
        <p14:creationId xmlns:p14="http://schemas.microsoft.com/office/powerpoint/2010/main" val="36082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IMPLANTAÇÃO DO MODELO DE CUSTOS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95400" y="1268760"/>
            <a:ext cx="10945215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lnSpc>
                <a:spcPct val="200000"/>
              </a:lnSpc>
              <a:spcBef>
                <a:spcPct val="20000"/>
              </a:spcBef>
              <a:buClr>
                <a:srgbClr val="333399"/>
              </a:buClr>
              <a:buSzPct val="130000"/>
              <a:buNone/>
            </a:pPr>
            <a:endParaRPr lang="pt-BR" sz="19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9376" y="836712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PROBLEMAS NA IMPLANTAÇÃO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51756" y="1340768"/>
            <a:ext cx="76205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Falta de </a:t>
            </a:r>
            <a:r>
              <a:rPr lang="pt-BR" b="1" dirty="0">
                <a:latin typeface="+mn-lt"/>
              </a:rPr>
              <a:t>apoio</a:t>
            </a:r>
            <a:r>
              <a:rPr lang="pt-BR" dirty="0">
                <a:latin typeface="+mn-lt"/>
              </a:rPr>
              <a:t> da alta </a:t>
            </a:r>
            <a:r>
              <a:rPr lang="pt-BR" dirty="0" smtClean="0">
                <a:latin typeface="+mn-lt"/>
              </a:rPr>
              <a:t>administração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Falta </a:t>
            </a:r>
            <a:r>
              <a:rPr lang="pt-BR" dirty="0">
                <a:latin typeface="+mn-lt"/>
              </a:rPr>
              <a:t>de </a:t>
            </a:r>
            <a:r>
              <a:rPr lang="pt-BR" b="1" dirty="0" smtClean="0">
                <a:latin typeface="+mn-lt"/>
              </a:rPr>
              <a:t>comprometimento</a:t>
            </a:r>
            <a:r>
              <a:rPr lang="pt-BR" dirty="0" smtClean="0">
                <a:latin typeface="+mn-lt"/>
              </a:rPr>
              <a:t> e </a:t>
            </a:r>
            <a:r>
              <a:rPr lang="pt-BR" b="1" dirty="0" smtClean="0">
                <a:latin typeface="+mn-lt"/>
              </a:rPr>
              <a:t>qualificação</a:t>
            </a:r>
            <a:r>
              <a:rPr lang="pt-BR" dirty="0" smtClean="0">
                <a:latin typeface="+mn-lt"/>
              </a:rPr>
              <a:t> do </a:t>
            </a:r>
            <a:r>
              <a:rPr lang="pt-BR" dirty="0">
                <a:latin typeface="+mn-lt"/>
              </a:rPr>
              <a:t>pessoal </a:t>
            </a:r>
            <a:r>
              <a:rPr lang="pt-BR" dirty="0" smtClean="0">
                <a:latin typeface="+mn-lt"/>
              </a:rPr>
              <a:t>envolvido, principalmente na entrada de dados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Deficiência no </a:t>
            </a:r>
            <a:r>
              <a:rPr lang="pt-BR" b="1" dirty="0" smtClean="0">
                <a:latin typeface="+mn-lt"/>
              </a:rPr>
              <a:t>processamento</a:t>
            </a:r>
            <a:r>
              <a:rPr lang="pt-BR" dirty="0" smtClean="0">
                <a:latin typeface="+mn-lt"/>
              </a:rPr>
              <a:t> de dados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n-lt"/>
              </a:rPr>
              <a:t>Imediatismo</a:t>
            </a:r>
            <a:r>
              <a:rPr lang="pt-BR" dirty="0" smtClean="0">
                <a:latin typeface="+mn-lt"/>
              </a:rPr>
              <a:t> por soluções e resultados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endParaRPr lang="pt-BR" sz="8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Barreira </a:t>
            </a:r>
            <a:r>
              <a:rPr lang="pt-BR" b="1" dirty="0" smtClean="0">
                <a:latin typeface="+mn-lt"/>
              </a:rPr>
              <a:t>cultural</a:t>
            </a:r>
            <a:r>
              <a:rPr lang="pt-BR" dirty="0" smtClean="0">
                <a:latin typeface="+mn-lt"/>
              </a:rPr>
              <a:t> estabelecida no órgão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5337365"/>
            <a:ext cx="4267570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16904" y="-17140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203864"/>
                </a:solidFill>
              </a:rPr>
              <a:t>ÍNDICE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1268760"/>
            <a:ext cx="12772270" cy="6624736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1. Modelo Legal</a:t>
            </a:r>
          </a:p>
          <a:p>
            <a:endParaRPr lang="pt-B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2. Modelo Conceitual</a:t>
            </a:r>
          </a:p>
          <a:p>
            <a:endParaRPr lang="pt-B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3. Modelo Sistêmico</a:t>
            </a:r>
          </a:p>
          <a:p>
            <a:endParaRPr lang="pt-B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4. Implantação do Modelo de Gestão</a:t>
            </a:r>
          </a:p>
          <a:p>
            <a:endParaRPr lang="pt-B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5. Boas Práticas de Gestão de Custo</a:t>
            </a:r>
          </a:p>
          <a:p>
            <a:endParaRPr lang="pt-BR" sz="2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accent5">
                    <a:lumMod val="50000"/>
                  </a:schemeClr>
                </a:solidFill>
              </a:rPr>
              <a:t>6 . Portal de Custos do Governo Federal</a:t>
            </a:r>
          </a:p>
          <a:p>
            <a:endParaRPr lang="pt-BR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600" b="1" dirty="0" smtClean="0"/>
          </a:p>
          <a:p>
            <a:endParaRPr lang="pt-BR" sz="26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90" y="-343078"/>
            <a:ext cx="10515600" cy="1325563"/>
          </a:xfrm>
        </p:spPr>
        <p:txBody>
          <a:bodyPr>
            <a:normAutofit/>
          </a:bodyPr>
          <a:lstStyle/>
          <a:p>
            <a:r>
              <a:rPr lang="pt-BR" sz="1600" dirty="0" smtClean="0"/>
              <a:t>FLUXO DE DESENVOLVIMENTO DO MODELO DE CUSTOS</a:t>
            </a:r>
            <a:endParaRPr lang="pt-BR" sz="1600" dirty="0"/>
          </a:p>
        </p:txBody>
      </p:sp>
      <p:grpSp>
        <p:nvGrpSpPr>
          <p:cNvPr id="100" name="Grupo 99"/>
          <p:cNvGrpSpPr/>
          <p:nvPr/>
        </p:nvGrpSpPr>
        <p:grpSpPr>
          <a:xfrm>
            <a:off x="5123037" y="433569"/>
            <a:ext cx="2425192" cy="6424431"/>
            <a:chOff x="5123037" y="433569"/>
            <a:chExt cx="2425192" cy="6424431"/>
          </a:xfrm>
        </p:grpSpPr>
        <p:sp>
          <p:nvSpPr>
            <p:cNvPr id="101" name="Retângulo de cantos arredondados 100"/>
            <p:cNvSpPr/>
            <p:nvPr/>
          </p:nvSpPr>
          <p:spPr>
            <a:xfrm>
              <a:off x="5711532" y="433569"/>
              <a:ext cx="1836697" cy="6424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Retângulo de cantos arredondados 101"/>
            <p:cNvSpPr/>
            <p:nvPr/>
          </p:nvSpPr>
          <p:spPr bwMode="auto">
            <a:xfrm>
              <a:off x="5913246" y="674370"/>
              <a:ext cx="1380584" cy="365737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r>
                <a:rPr lang="pt-BR" altLang="pt-BR" sz="1100" b="1" dirty="0" smtClean="0">
                  <a:solidFill>
                    <a:srgbClr val="0071BC"/>
                  </a:solidFill>
                </a:rPr>
                <a:t>Estrutura Organizacional</a:t>
              </a:r>
              <a:endParaRPr lang="pt-BR" sz="1100" b="1" dirty="0">
                <a:solidFill>
                  <a:srgbClr val="0071BC"/>
                </a:solidFill>
              </a:endParaRPr>
            </a:p>
          </p:txBody>
        </p:sp>
        <p:sp>
          <p:nvSpPr>
            <p:cNvPr id="103" name="Fluxograma: Processo alternativo 102"/>
            <p:cNvSpPr/>
            <p:nvPr/>
          </p:nvSpPr>
          <p:spPr>
            <a:xfrm>
              <a:off x="5966627" y="3840548"/>
              <a:ext cx="1303443" cy="31697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Conhecimento dos Processos</a:t>
              </a:r>
            </a:p>
          </p:txBody>
        </p:sp>
        <p:sp>
          <p:nvSpPr>
            <p:cNvPr id="104" name="Fluxograma: Processo alternativo 103"/>
            <p:cNvSpPr/>
            <p:nvPr/>
          </p:nvSpPr>
          <p:spPr>
            <a:xfrm>
              <a:off x="5961060" y="1894628"/>
              <a:ext cx="1279425" cy="29777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Conhecimento da Estrutura</a:t>
              </a:r>
            </a:p>
          </p:txBody>
        </p:sp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122" y="2966322"/>
              <a:ext cx="1285308" cy="84867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  <p:sp>
          <p:nvSpPr>
            <p:cNvPr id="106" name="Retângulo de cantos arredondados 105"/>
            <p:cNvSpPr/>
            <p:nvPr/>
          </p:nvSpPr>
          <p:spPr bwMode="auto">
            <a:xfrm>
              <a:off x="5966627" y="2664592"/>
              <a:ext cx="1319216" cy="283917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 eaLnBrk="1" hangingPunct="1">
                <a:defRPr/>
              </a:pPr>
              <a:r>
                <a:rPr lang="pt-BR" altLang="pt-BR" sz="1100" b="1" dirty="0" smtClean="0">
                  <a:solidFill>
                    <a:srgbClr val="0071BC"/>
                  </a:solidFill>
                </a:rPr>
                <a:t>Sistemas</a:t>
              </a:r>
              <a:endParaRPr lang="pt-BR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Fluxograma: Processo alternativo 106"/>
            <p:cNvSpPr/>
            <p:nvPr/>
          </p:nvSpPr>
          <p:spPr>
            <a:xfrm>
              <a:off x="5989699" y="6230552"/>
              <a:ext cx="1273588" cy="223131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Mapeamento</a:t>
              </a:r>
            </a:p>
          </p:txBody>
        </p:sp>
        <p:sp>
          <p:nvSpPr>
            <p:cNvPr id="108" name="Retângulo de cantos arredondados 107"/>
            <p:cNvSpPr/>
            <p:nvPr/>
          </p:nvSpPr>
          <p:spPr bwMode="auto">
            <a:xfrm>
              <a:off x="5882903" y="4906482"/>
              <a:ext cx="1485956" cy="432080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r>
                <a:rPr lang="pt-BR" altLang="pt-BR" sz="1100" b="1" dirty="0" smtClean="0">
                  <a:solidFill>
                    <a:srgbClr val="0071BC"/>
                  </a:solidFill>
                </a:rPr>
                <a:t>Identificação dos Elementos de Custos</a:t>
              </a:r>
              <a:endParaRPr lang="pt-BR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Fluxograma: Processo alternativo 108"/>
            <p:cNvSpPr/>
            <p:nvPr/>
          </p:nvSpPr>
          <p:spPr>
            <a:xfrm>
              <a:off x="5989940" y="6481629"/>
              <a:ext cx="1273588" cy="259739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Segregação</a:t>
              </a:r>
            </a:p>
          </p:txBody>
        </p:sp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699" y="5366508"/>
              <a:ext cx="1273588" cy="836097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  <p:sp>
          <p:nvSpPr>
            <p:cNvPr id="111" name="Fluxograma: Processo alternativo 110"/>
            <p:cNvSpPr/>
            <p:nvPr/>
          </p:nvSpPr>
          <p:spPr>
            <a:xfrm>
              <a:off x="5943825" y="2211823"/>
              <a:ext cx="1296660" cy="31873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Identificação de Responsáveis</a:t>
              </a:r>
            </a:p>
          </p:txBody>
        </p:sp>
        <p:sp>
          <p:nvSpPr>
            <p:cNvPr id="112" name="Fluxograma: Processo alternativo 111"/>
            <p:cNvSpPr/>
            <p:nvPr/>
          </p:nvSpPr>
          <p:spPr>
            <a:xfrm>
              <a:off x="5966627" y="4200074"/>
              <a:ext cx="1296660" cy="299866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Sistemas Estruturantes do SIC</a:t>
              </a:r>
            </a:p>
          </p:txBody>
        </p:sp>
        <p:sp>
          <p:nvSpPr>
            <p:cNvPr id="113" name="Fluxograma: Processo alternativo 112"/>
            <p:cNvSpPr/>
            <p:nvPr/>
          </p:nvSpPr>
          <p:spPr>
            <a:xfrm>
              <a:off x="5966627" y="4535571"/>
              <a:ext cx="1303443" cy="299866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Sistemas Internos do Órgão</a:t>
              </a:r>
            </a:p>
          </p:txBody>
        </p:sp>
        <p:cxnSp>
          <p:nvCxnSpPr>
            <p:cNvPr id="114" name="Conector reto 113"/>
            <p:cNvCxnSpPr/>
            <p:nvPr/>
          </p:nvCxnSpPr>
          <p:spPr>
            <a:xfrm>
              <a:off x="5123037" y="2844999"/>
              <a:ext cx="847326" cy="692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tângulo de cantos arredondados 114"/>
            <p:cNvSpPr/>
            <p:nvPr/>
          </p:nvSpPr>
          <p:spPr>
            <a:xfrm>
              <a:off x="6554306" y="440230"/>
              <a:ext cx="240487" cy="201023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16" name="Conector reto 115"/>
            <p:cNvCxnSpPr>
              <a:endCxn id="108" idx="1"/>
            </p:cNvCxnSpPr>
            <p:nvPr/>
          </p:nvCxnSpPr>
          <p:spPr>
            <a:xfrm>
              <a:off x="5501321" y="5117877"/>
              <a:ext cx="381582" cy="464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/>
            <p:cNvCxnSpPr/>
            <p:nvPr/>
          </p:nvCxnSpPr>
          <p:spPr>
            <a:xfrm>
              <a:off x="5453287" y="908720"/>
              <a:ext cx="11020" cy="420915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>
              <a:off x="5484065" y="841176"/>
              <a:ext cx="467919" cy="227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Imagem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883" y="1050080"/>
              <a:ext cx="1243310" cy="81473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</p:grpSp>
      <p:sp>
        <p:nvSpPr>
          <p:cNvPr id="120" name="Espaço Reservado para Número de Slide 34"/>
          <p:cNvSpPr>
            <a:spLocks noGrp="1"/>
          </p:cNvSpPr>
          <p:nvPr>
            <p:ph type="sldNum" sz="quarter" idx="12"/>
          </p:nvPr>
        </p:nvSpPr>
        <p:spPr>
          <a:xfrm>
            <a:off x="9329464" y="6447241"/>
            <a:ext cx="2743200" cy="366136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30</a:t>
            </a:fld>
            <a:endParaRPr lang="pt-BR"/>
          </a:p>
        </p:txBody>
      </p:sp>
      <p:grpSp>
        <p:nvGrpSpPr>
          <p:cNvPr id="121" name="Grupo 120"/>
          <p:cNvGrpSpPr/>
          <p:nvPr/>
        </p:nvGrpSpPr>
        <p:grpSpPr>
          <a:xfrm>
            <a:off x="7293830" y="433568"/>
            <a:ext cx="2834618" cy="6424432"/>
            <a:chOff x="7293830" y="433568"/>
            <a:chExt cx="2834618" cy="6424432"/>
          </a:xfrm>
        </p:grpSpPr>
        <p:cxnSp>
          <p:nvCxnSpPr>
            <p:cNvPr id="122" name="Conector reto 121"/>
            <p:cNvCxnSpPr/>
            <p:nvPr/>
          </p:nvCxnSpPr>
          <p:spPr>
            <a:xfrm>
              <a:off x="7836061" y="879676"/>
              <a:ext cx="3827" cy="423820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>
              <a:stCxn id="108" idx="3"/>
            </p:cNvCxnSpPr>
            <p:nvPr/>
          </p:nvCxnSpPr>
          <p:spPr>
            <a:xfrm>
              <a:off x="7368859" y="5117877"/>
              <a:ext cx="455333" cy="490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V="1">
              <a:off x="7293830" y="2851927"/>
              <a:ext cx="530362" cy="100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tângulo de cantos arredondados 124"/>
            <p:cNvSpPr/>
            <p:nvPr/>
          </p:nvSpPr>
          <p:spPr>
            <a:xfrm>
              <a:off x="8122011" y="433568"/>
              <a:ext cx="2006437" cy="64244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grpSp>
          <p:nvGrpSpPr>
            <p:cNvPr id="126" name="Grupo 125"/>
            <p:cNvGrpSpPr/>
            <p:nvPr/>
          </p:nvGrpSpPr>
          <p:grpSpPr>
            <a:xfrm>
              <a:off x="8322403" y="719103"/>
              <a:ext cx="1634781" cy="6100393"/>
              <a:chOff x="8322403" y="734909"/>
              <a:chExt cx="1634781" cy="6084687"/>
            </a:xfrm>
          </p:grpSpPr>
          <p:sp>
            <p:nvSpPr>
              <p:cNvPr id="134" name="Retângulo de cantos arredondados 133"/>
              <p:cNvSpPr/>
              <p:nvPr/>
            </p:nvSpPr>
            <p:spPr bwMode="auto">
              <a:xfrm>
                <a:off x="8322403" y="734909"/>
                <a:ext cx="1611544" cy="331088"/>
              </a:xfrm>
              <a:prstGeom prst="round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r>
                  <a:rPr lang="pt-BR" altLang="pt-BR" sz="1100" b="1" dirty="0">
                    <a:solidFill>
                      <a:srgbClr val="0071BC"/>
                    </a:solidFill>
                  </a:rPr>
                  <a:t>Objeto de Custos</a:t>
                </a:r>
                <a:endParaRPr lang="pt-BR" sz="1100" b="1" dirty="0">
                  <a:solidFill>
                    <a:srgbClr val="0071BC"/>
                  </a:solidFill>
                </a:endParaRPr>
              </a:p>
            </p:txBody>
          </p:sp>
          <p:sp>
            <p:nvSpPr>
              <p:cNvPr id="135" name="Fluxograma: Processo alternativo 134"/>
              <p:cNvSpPr/>
              <p:nvPr/>
            </p:nvSpPr>
            <p:spPr>
              <a:xfrm>
                <a:off x="8335443" y="1770803"/>
                <a:ext cx="1621741" cy="321053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Definição sobre o que MEDIR/CONTROLAR/AVALIAR</a:t>
                </a:r>
              </a:p>
            </p:txBody>
          </p:sp>
          <p:sp>
            <p:nvSpPr>
              <p:cNvPr id="136" name="Retângulo de cantos arredondados 135"/>
              <p:cNvSpPr/>
              <p:nvPr/>
            </p:nvSpPr>
            <p:spPr bwMode="auto">
              <a:xfrm>
                <a:off x="8335444" y="2719603"/>
                <a:ext cx="1598504" cy="278181"/>
              </a:xfrm>
              <a:prstGeom prst="round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pPr algn="ctr" eaLnBrk="1" hangingPunct="1">
                  <a:defRPr/>
                </a:pPr>
                <a:r>
                  <a:rPr lang="pt-BR" altLang="pt-BR" sz="1100" b="1" dirty="0">
                    <a:solidFill>
                      <a:srgbClr val="0071BC"/>
                    </a:solidFill>
                  </a:rPr>
                  <a:t>Modelagem</a:t>
                </a:r>
                <a:endParaRPr lang="pt-BR" sz="1100" b="1" dirty="0">
                  <a:solidFill>
                    <a:srgbClr val="0071BC"/>
                  </a:solidFill>
                </a:endParaRPr>
              </a:p>
            </p:txBody>
          </p:sp>
          <p:sp>
            <p:nvSpPr>
              <p:cNvPr id="137" name="Fluxograma: Processo alternativo 136"/>
              <p:cNvSpPr/>
              <p:nvPr/>
            </p:nvSpPr>
            <p:spPr>
              <a:xfrm>
                <a:off x="8494840" y="3868763"/>
                <a:ext cx="1304596" cy="20792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Sistema de Custeio</a:t>
                </a:r>
              </a:p>
            </p:txBody>
          </p:sp>
          <p:pic>
            <p:nvPicPr>
              <p:cNvPr id="138" name="Imagem 1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4421" y="1077967"/>
                <a:ext cx="1191577" cy="684994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</p:pic>
          <p:sp>
            <p:nvSpPr>
              <p:cNvPr id="139" name="Fluxograma: Processo alternativo 138"/>
              <p:cNvSpPr/>
              <p:nvPr/>
            </p:nvSpPr>
            <p:spPr>
              <a:xfrm>
                <a:off x="8486077" y="4084232"/>
                <a:ext cx="1313359" cy="20204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Sistema de Acumulação</a:t>
                </a:r>
              </a:p>
            </p:txBody>
          </p:sp>
          <p:sp>
            <p:nvSpPr>
              <p:cNvPr id="140" name="Fluxograma: Processo alternativo 139"/>
              <p:cNvSpPr/>
              <p:nvPr/>
            </p:nvSpPr>
            <p:spPr>
              <a:xfrm>
                <a:off x="8486077" y="4277801"/>
                <a:ext cx="1317664" cy="237367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Método de Custeio</a:t>
                </a:r>
              </a:p>
            </p:txBody>
          </p:sp>
          <p:pic>
            <p:nvPicPr>
              <p:cNvPr id="141" name="Imagem 1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282" y="5125114"/>
                <a:ext cx="1238167" cy="64666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</p:pic>
          <p:sp>
            <p:nvSpPr>
              <p:cNvPr id="142" name="Retângulo de cantos arredondados 141"/>
              <p:cNvSpPr/>
              <p:nvPr/>
            </p:nvSpPr>
            <p:spPr bwMode="auto">
              <a:xfrm>
                <a:off x="8388825" y="4848185"/>
                <a:ext cx="1512169" cy="279751"/>
              </a:xfrm>
              <a:prstGeom prst="round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hangingPunct="1">
                  <a:defRPr/>
                </a:pPr>
                <a:r>
                  <a:rPr lang="pt-BR" altLang="pt-BR" sz="1100" b="1" dirty="0">
                    <a:solidFill>
                      <a:srgbClr val="0071BC"/>
                    </a:solidFill>
                  </a:rPr>
                  <a:t>Execução do Modelo</a:t>
                </a:r>
                <a:endParaRPr lang="pt-BR" sz="1100" b="1" dirty="0">
                  <a:solidFill>
                    <a:srgbClr val="0071BC"/>
                  </a:solidFill>
                </a:endParaRPr>
              </a:p>
            </p:txBody>
          </p:sp>
          <p:sp>
            <p:nvSpPr>
              <p:cNvPr id="143" name="Fluxograma: Processo alternativo 142"/>
              <p:cNvSpPr/>
              <p:nvPr/>
            </p:nvSpPr>
            <p:spPr>
              <a:xfrm>
                <a:off x="8465825" y="6001822"/>
                <a:ext cx="1327156" cy="172213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Divulgação</a:t>
                </a:r>
              </a:p>
            </p:txBody>
          </p:sp>
          <p:sp>
            <p:nvSpPr>
              <p:cNvPr id="144" name="Fluxograma: Processo alternativo 143"/>
              <p:cNvSpPr/>
              <p:nvPr/>
            </p:nvSpPr>
            <p:spPr>
              <a:xfrm>
                <a:off x="8477469" y="6192754"/>
                <a:ext cx="1313359" cy="202048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Capacitação</a:t>
                </a:r>
              </a:p>
            </p:txBody>
          </p:sp>
          <p:sp>
            <p:nvSpPr>
              <p:cNvPr id="145" name="Fluxograma: Processo alternativo 144"/>
              <p:cNvSpPr/>
              <p:nvPr/>
            </p:nvSpPr>
            <p:spPr>
              <a:xfrm>
                <a:off x="8475317" y="6427574"/>
                <a:ext cx="1317664" cy="173749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Execução</a:t>
                </a:r>
              </a:p>
            </p:txBody>
          </p:sp>
          <p:sp>
            <p:nvSpPr>
              <p:cNvPr id="146" name="Fluxograma: Processo alternativo 145"/>
              <p:cNvSpPr/>
              <p:nvPr/>
            </p:nvSpPr>
            <p:spPr>
              <a:xfrm>
                <a:off x="8486077" y="6622047"/>
                <a:ext cx="1317664" cy="197549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dirty="0">
                    <a:solidFill>
                      <a:srgbClr val="002060"/>
                    </a:solidFill>
                  </a:rPr>
                  <a:t>Conformidade</a:t>
                </a:r>
              </a:p>
            </p:txBody>
          </p:sp>
        </p:grpSp>
        <p:cxnSp>
          <p:nvCxnSpPr>
            <p:cNvPr id="127" name="Conector reto 126"/>
            <p:cNvCxnSpPr/>
            <p:nvPr/>
          </p:nvCxnSpPr>
          <p:spPr>
            <a:xfrm>
              <a:off x="9143665" y="2366677"/>
              <a:ext cx="2" cy="34224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>
              <a:stCxn id="140" idx="2"/>
              <a:endCxn id="142" idx="0"/>
            </p:cNvCxnSpPr>
            <p:nvPr/>
          </p:nvCxnSpPr>
          <p:spPr>
            <a:xfrm>
              <a:off x="9144909" y="4509120"/>
              <a:ext cx="1" cy="33387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uxograma: Processo alternativo 128"/>
            <p:cNvSpPr/>
            <p:nvPr/>
          </p:nvSpPr>
          <p:spPr>
            <a:xfrm>
              <a:off x="8475317" y="5771390"/>
              <a:ext cx="1313359" cy="196219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Plano de Implantação</a:t>
              </a:r>
            </a:p>
          </p:txBody>
        </p:sp>
        <p:sp>
          <p:nvSpPr>
            <p:cNvPr id="130" name="Fluxograma: Processo alternativo 129"/>
            <p:cNvSpPr/>
            <p:nvPr/>
          </p:nvSpPr>
          <p:spPr>
            <a:xfrm>
              <a:off x="8510282" y="2117925"/>
              <a:ext cx="1267279" cy="219860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Análise de Viabilidade</a:t>
              </a:r>
            </a:p>
          </p:txBody>
        </p:sp>
        <p:sp>
          <p:nvSpPr>
            <p:cNvPr id="131" name="Retângulo de cantos arredondados 130"/>
            <p:cNvSpPr/>
            <p:nvPr/>
          </p:nvSpPr>
          <p:spPr>
            <a:xfrm>
              <a:off x="9014452" y="485224"/>
              <a:ext cx="240487" cy="201023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32" name="Imagem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282" y="2995378"/>
              <a:ext cx="1244705" cy="84775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  <p:cxnSp>
          <p:nvCxnSpPr>
            <p:cNvPr id="133" name="Conector reto 132"/>
            <p:cNvCxnSpPr>
              <a:stCxn id="102" idx="3"/>
            </p:cNvCxnSpPr>
            <p:nvPr/>
          </p:nvCxnSpPr>
          <p:spPr>
            <a:xfrm>
              <a:off x="7293830" y="857239"/>
              <a:ext cx="986688" cy="93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tângulo de cantos arredondados 146"/>
          <p:cNvSpPr/>
          <p:nvPr/>
        </p:nvSpPr>
        <p:spPr>
          <a:xfrm>
            <a:off x="99031" y="5600845"/>
            <a:ext cx="240486" cy="21346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8" name="Retângulo de cantos arredondados 147"/>
          <p:cNvSpPr/>
          <p:nvPr/>
        </p:nvSpPr>
        <p:spPr>
          <a:xfrm>
            <a:off x="385921" y="5600844"/>
            <a:ext cx="2109680" cy="213463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</a:rPr>
              <a:t>Planejamento</a:t>
            </a:r>
            <a:endParaRPr lang="pt-B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49" name="Grupo 148"/>
          <p:cNvGrpSpPr/>
          <p:nvPr/>
        </p:nvGrpSpPr>
        <p:grpSpPr>
          <a:xfrm>
            <a:off x="2135560" y="433568"/>
            <a:ext cx="3070074" cy="6424431"/>
            <a:chOff x="2135560" y="433568"/>
            <a:chExt cx="3070074" cy="6424431"/>
          </a:xfrm>
        </p:grpSpPr>
        <p:sp>
          <p:nvSpPr>
            <p:cNvPr id="150" name="Fluxograma: Mesclar 149"/>
            <p:cNvSpPr/>
            <p:nvPr/>
          </p:nvSpPr>
          <p:spPr>
            <a:xfrm rot="5400000">
              <a:off x="-165589" y="3008203"/>
              <a:ext cx="5962309" cy="1360012"/>
            </a:xfrm>
            <a:prstGeom prst="flowChartMerge">
              <a:avLst/>
            </a:prstGeom>
            <a:solidFill>
              <a:srgbClr val="E0E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1" name="Retângulo de cantos arredondados 150"/>
            <p:cNvSpPr/>
            <p:nvPr/>
          </p:nvSpPr>
          <p:spPr>
            <a:xfrm>
              <a:off x="3503712" y="433568"/>
              <a:ext cx="1701922" cy="6424431"/>
            </a:xfrm>
            <a:prstGeom prst="roundRect">
              <a:avLst/>
            </a:prstGeom>
            <a:solidFill>
              <a:srgbClr val="E0E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Retângulo de cantos arredondados 151"/>
            <p:cNvSpPr/>
            <p:nvPr/>
          </p:nvSpPr>
          <p:spPr bwMode="auto">
            <a:xfrm>
              <a:off x="3655031" y="2564904"/>
              <a:ext cx="1471788" cy="601825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r>
                <a:rPr lang="pt-BR" altLang="pt-BR" sz="1100" b="1" dirty="0" smtClean="0">
                  <a:solidFill>
                    <a:srgbClr val="0071BC"/>
                  </a:solidFill>
                </a:rPr>
                <a:t>GT </a:t>
              </a:r>
            </a:p>
            <a:p>
              <a:pPr algn="ctr" eaLnBrk="1" hangingPunct="1">
                <a:defRPr/>
              </a:pPr>
              <a:r>
                <a:rPr lang="pt-BR" sz="1100" b="1" dirty="0" smtClean="0">
                  <a:solidFill>
                    <a:srgbClr val="0071BC"/>
                  </a:solidFill>
                </a:rPr>
                <a:t>Comitê Seccional/Setorial</a:t>
              </a:r>
              <a:endParaRPr lang="pt-BR" sz="1100" dirty="0">
                <a:solidFill>
                  <a:schemeClr val="tx1"/>
                </a:solidFill>
              </a:endParaRPr>
            </a:p>
          </p:txBody>
        </p:sp>
        <p:pic>
          <p:nvPicPr>
            <p:cNvPr id="153" name="Imagem 1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730" y="3190315"/>
              <a:ext cx="1289213" cy="964762"/>
            </a:xfrm>
            <a:prstGeom prst="rect">
              <a:avLst/>
            </a:prstGeom>
          </p:spPr>
        </p:pic>
        <p:sp>
          <p:nvSpPr>
            <p:cNvPr id="154" name="Fluxograma: Processo alternativo 153"/>
            <p:cNvSpPr/>
            <p:nvPr/>
          </p:nvSpPr>
          <p:spPr>
            <a:xfrm>
              <a:off x="3672888" y="1700808"/>
              <a:ext cx="1453931" cy="389563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Apoio e Envolvimento da Administração</a:t>
              </a:r>
            </a:p>
          </p:txBody>
        </p:sp>
        <p:sp>
          <p:nvSpPr>
            <p:cNvPr id="155" name="Fluxograma: Processo alternativo 154"/>
            <p:cNvSpPr/>
            <p:nvPr/>
          </p:nvSpPr>
          <p:spPr>
            <a:xfrm>
              <a:off x="3672888" y="4535849"/>
              <a:ext cx="1453931" cy="32541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Constituição Formal</a:t>
              </a:r>
            </a:p>
          </p:txBody>
        </p:sp>
        <p:sp>
          <p:nvSpPr>
            <p:cNvPr id="156" name="Retângulo de cantos arredondados 155"/>
            <p:cNvSpPr/>
            <p:nvPr/>
          </p:nvSpPr>
          <p:spPr bwMode="auto">
            <a:xfrm>
              <a:off x="3728105" y="720091"/>
              <a:ext cx="1339224" cy="320016"/>
            </a:xfrm>
            <a:prstGeom prst="roundRect">
              <a:avLst/>
            </a:prstGeom>
            <a:solidFill>
              <a:srgbClr val="FFC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r>
                <a:rPr lang="pt-BR" sz="1100" b="1" dirty="0" smtClean="0">
                  <a:solidFill>
                    <a:srgbClr val="0071BC"/>
                  </a:solidFill>
                </a:rPr>
                <a:t>Alta Administração</a:t>
              </a:r>
              <a:endParaRPr lang="pt-BR" sz="1100" b="1" dirty="0">
                <a:solidFill>
                  <a:srgbClr val="0071BC"/>
                </a:solidFill>
              </a:endParaRPr>
            </a:p>
          </p:txBody>
        </p:sp>
        <p:sp>
          <p:nvSpPr>
            <p:cNvPr id="157" name="Fluxograma: Processo alternativo 156"/>
            <p:cNvSpPr/>
            <p:nvPr/>
          </p:nvSpPr>
          <p:spPr>
            <a:xfrm>
              <a:off x="3672888" y="4890457"/>
              <a:ext cx="1456726" cy="29346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Definição do Perfil da Equipe de Custos</a:t>
              </a:r>
            </a:p>
          </p:txBody>
        </p:sp>
        <p:cxnSp>
          <p:nvCxnSpPr>
            <p:cNvPr id="158" name="Conector reto 157"/>
            <p:cNvCxnSpPr>
              <a:endCxn id="152" idx="0"/>
            </p:cNvCxnSpPr>
            <p:nvPr/>
          </p:nvCxnSpPr>
          <p:spPr>
            <a:xfrm flipH="1">
              <a:off x="4390925" y="2141947"/>
              <a:ext cx="6792" cy="42295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luxograma: Processo alternativo 158"/>
            <p:cNvSpPr/>
            <p:nvPr/>
          </p:nvSpPr>
          <p:spPr>
            <a:xfrm>
              <a:off x="3665820" y="5213114"/>
              <a:ext cx="1463793" cy="319457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Parcerias internas junto às demais áreas do órgão</a:t>
              </a:r>
            </a:p>
          </p:txBody>
        </p:sp>
        <p:sp>
          <p:nvSpPr>
            <p:cNvPr id="160" name="Fluxograma: Processo alternativo 159"/>
            <p:cNvSpPr/>
            <p:nvPr/>
          </p:nvSpPr>
          <p:spPr>
            <a:xfrm>
              <a:off x="3672888" y="4175809"/>
              <a:ext cx="1456726" cy="325415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Localização</a:t>
              </a:r>
            </a:p>
          </p:txBody>
        </p:sp>
        <p:sp>
          <p:nvSpPr>
            <p:cNvPr id="161" name="Fluxograma: Processo alternativo 160"/>
            <p:cNvSpPr/>
            <p:nvPr/>
          </p:nvSpPr>
          <p:spPr>
            <a:xfrm>
              <a:off x="3672888" y="5859835"/>
              <a:ext cx="1453931" cy="251490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Benchmarking</a:t>
              </a:r>
            </a:p>
          </p:txBody>
        </p:sp>
        <p:pic>
          <p:nvPicPr>
            <p:cNvPr id="162" name="Imagem 16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3313" y="1052736"/>
              <a:ext cx="1100559" cy="648072"/>
            </a:xfrm>
            <a:prstGeom prst="rect">
              <a:avLst/>
            </a:prstGeom>
          </p:spPr>
        </p:pic>
        <p:sp>
          <p:nvSpPr>
            <p:cNvPr id="163" name="Fluxograma: Processo alternativo 162"/>
            <p:cNvSpPr/>
            <p:nvPr/>
          </p:nvSpPr>
          <p:spPr>
            <a:xfrm>
              <a:off x="3665821" y="5572180"/>
              <a:ext cx="1463793" cy="259813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S I C – Contato Preliminar</a:t>
              </a:r>
            </a:p>
          </p:txBody>
        </p:sp>
        <p:sp>
          <p:nvSpPr>
            <p:cNvPr id="164" name="Retângulo de cantos arredondados 163"/>
            <p:cNvSpPr/>
            <p:nvPr/>
          </p:nvSpPr>
          <p:spPr>
            <a:xfrm>
              <a:off x="4304017" y="487342"/>
              <a:ext cx="240487" cy="201023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65" name="Retângulo de cantos arredondados 164"/>
          <p:cNvSpPr/>
          <p:nvPr/>
        </p:nvSpPr>
        <p:spPr>
          <a:xfrm>
            <a:off x="99030" y="5881611"/>
            <a:ext cx="240487" cy="201023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pt-BR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6" name="Retângulo de cantos arredondados 165"/>
          <p:cNvSpPr/>
          <p:nvPr/>
        </p:nvSpPr>
        <p:spPr>
          <a:xfrm>
            <a:off x="385921" y="5875163"/>
            <a:ext cx="2109680" cy="210777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</a:rPr>
              <a:t>Estruturação</a:t>
            </a:r>
            <a:endParaRPr lang="pt-B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7" name="Retângulo de cantos arredondados 166"/>
          <p:cNvSpPr/>
          <p:nvPr/>
        </p:nvSpPr>
        <p:spPr>
          <a:xfrm>
            <a:off x="99030" y="6169643"/>
            <a:ext cx="240487" cy="201023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pt-BR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8" name="Retângulo de cantos arredondados 167"/>
          <p:cNvSpPr/>
          <p:nvPr/>
        </p:nvSpPr>
        <p:spPr>
          <a:xfrm>
            <a:off x="385921" y="6163195"/>
            <a:ext cx="2109680" cy="210777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</a:rPr>
              <a:t>Implantação</a:t>
            </a:r>
            <a:endParaRPr lang="pt-B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99030" y="6451228"/>
            <a:ext cx="243870" cy="18960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pt-BR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0" name="Retângulo de cantos arredondados 169"/>
          <p:cNvSpPr/>
          <p:nvPr/>
        </p:nvSpPr>
        <p:spPr>
          <a:xfrm>
            <a:off x="385921" y="6451227"/>
            <a:ext cx="2109680" cy="210777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</a:rPr>
              <a:t>Gestão</a:t>
            </a:r>
            <a:endParaRPr lang="pt-B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1" name="Grupo 170"/>
          <p:cNvGrpSpPr/>
          <p:nvPr/>
        </p:nvGrpSpPr>
        <p:grpSpPr>
          <a:xfrm>
            <a:off x="243521" y="2204864"/>
            <a:ext cx="2742412" cy="2661228"/>
            <a:chOff x="-254703" y="2689106"/>
            <a:chExt cx="2763090" cy="2605175"/>
          </a:xfrm>
        </p:grpSpPr>
        <p:sp>
          <p:nvSpPr>
            <p:cNvPr id="172" name="Retângulo 171"/>
            <p:cNvSpPr/>
            <p:nvPr/>
          </p:nvSpPr>
          <p:spPr>
            <a:xfrm>
              <a:off x="-254703" y="2689106"/>
              <a:ext cx="2763090" cy="2605175"/>
            </a:xfrm>
            <a:prstGeom prst="rect">
              <a:avLst/>
            </a:prstGeom>
            <a:noFill/>
          </p:spPr>
        </p:sp>
        <p:sp>
          <p:nvSpPr>
            <p:cNvPr id="173" name="Forma livre 172"/>
            <p:cNvSpPr/>
            <p:nvPr/>
          </p:nvSpPr>
          <p:spPr>
            <a:xfrm>
              <a:off x="77738" y="2858442"/>
              <a:ext cx="2188347" cy="2188347"/>
            </a:xfrm>
            <a:custGeom>
              <a:avLst/>
              <a:gdLst>
                <a:gd name="connsiteX0" fmla="*/ 1094173 w 2188347"/>
                <a:gd name="connsiteY0" fmla="*/ 0 h 2188347"/>
                <a:gd name="connsiteX1" fmla="*/ 2041755 w 2188347"/>
                <a:gd name="connsiteY1" fmla="*/ 547087 h 2188347"/>
                <a:gd name="connsiteX2" fmla="*/ 2041755 w 2188347"/>
                <a:gd name="connsiteY2" fmla="*/ 1641261 h 2188347"/>
                <a:gd name="connsiteX3" fmla="*/ 1094174 w 2188347"/>
                <a:gd name="connsiteY3" fmla="*/ 1094174 h 2188347"/>
                <a:gd name="connsiteX4" fmla="*/ 1094173 w 2188347"/>
                <a:gd name="connsiteY4" fmla="*/ 0 h 21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347" h="2188347">
                  <a:moveTo>
                    <a:pt x="1094173" y="0"/>
                  </a:moveTo>
                  <a:cubicBezTo>
                    <a:pt x="1485084" y="0"/>
                    <a:pt x="1846300" y="208548"/>
                    <a:pt x="2041755" y="547087"/>
                  </a:cubicBezTo>
                  <a:cubicBezTo>
                    <a:pt x="2237210" y="885626"/>
                    <a:pt x="2237210" y="1302722"/>
                    <a:pt x="2041755" y="1641261"/>
                  </a:cubicBezTo>
                  <a:lnTo>
                    <a:pt x="1094174" y="1094174"/>
                  </a:lnTo>
                  <a:cubicBezTo>
                    <a:pt x="1094174" y="729449"/>
                    <a:pt x="1094173" y="364725"/>
                    <a:pt x="1094173" y="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1091" tIns="481501" rIns="271264" bIns="10911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Gestores/Equipe Técnica (Órgão)</a:t>
              </a:r>
              <a:endParaRPr lang="pt-BR" sz="1400" b="1" kern="1200" dirty="0"/>
            </a:p>
          </p:txBody>
        </p:sp>
        <p:sp>
          <p:nvSpPr>
            <p:cNvPr id="174" name="Forma livre 173"/>
            <p:cNvSpPr/>
            <p:nvPr/>
          </p:nvSpPr>
          <p:spPr>
            <a:xfrm>
              <a:off x="32668" y="2936597"/>
              <a:ext cx="2188347" cy="2188347"/>
            </a:xfrm>
            <a:custGeom>
              <a:avLst/>
              <a:gdLst>
                <a:gd name="connsiteX0" fmla="*/ 2041756 w 2188347"/>
                <a:gd name="connsiteY0" fmla="*/ 1641260 h 2188347"/>
                <a:gd name="connsiteX1" fmla="*/ 1094174 w 2188347"/>
                <a:gd name="connsiteY1" fmla="*/ 2188347 h 2188347"/>
                <a:gd name="connsiteX2" fmla="*/ 146592 w 2188347"/>
                <a:gd name="connsiteY2" fmla="*/ 1641260 h 2188347"/>
                <a:gd name="connsiteX3" fmla="*/ 1094174 w 2188347"/>
                <a:gd name="connsiteY3" fmla="*/ 1094174 h 2188347"/>
                <a:gd name="connsiteX4" fmla="*/ 2041756 w 2188347"/>
                <a:gd name="connsiteY4" fmla="*/ 1641260 h 21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347" h="2188347">
                  <a:moveTo>
                    <a:pt x="2041756" y="1641260"/>
                  </a:moveTo>
                  <a:cubicBezTo>
                    <a:pt x="1846301" y="1979799"/>
                    <a:pt x="1485084" y="2188347"/>
                    <a:pt x="1094174" y="2188347"/>
                  </a:cubicBezTo>
                  <a:cubicBezTo>
                    <a:pt x="703263" y="2188347"/>
                    <a:pt x="342047" y="1979799"/>
                    <a:pt x="146592" y="1641260"/>
                  </a:cubicBezTo>
                  <a:lnTo>
                    <a:pt x="1094174" y="1094174"/>
                  </a:lnTo>
                  <a:lnTo>
                    <a:pt x="2041756" y="164126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14284"/>
                <a:satOff val="-24046"/>
                <a:lumOff val="4118"/>
                <a:alphaOff val="0"/>
              </a:schemeClr>
            </a:fillRef>
            <a:effectRef idx="3">
              <a:schemeClr val="accent3">
                <a:hueOff val="214284"/>
                <a:satOff val="-24046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815" tIns="1437601" rIns="512764" bIns="2131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Órgãos de Controle</a:t>
              </a:r>
              <a:endParaRPr lang="pt-BR" sz="1400" b="1" kern="1200" dirty="0"/>
            </a:p>
          </p:txBody>
        </p:sp>
        <p:sp>
          <p:nvSpPr>
            <p:cNvPr id="175" name="Forma livre 174"/>
            <p:cNvSpPr/>
            <p:nvPr/>
          </p:nvSpPr>
          <p:spPr>
            <a:xfrm>
              <a:off x="-12402" y="2858442"/>
              <a:ext cx="2188347" cy="2188347"/>
            </a:xfrm>
            <a:custGeom>
              <a:avLst/>
              <a:gdLst>
                <a:gd name="connsiteX0" fmla="*/ 146591 w 2188347"/>
                <a:gd name="connsiteY0" fmla="*/ 1641260 h 2188347"/>
                <a:gd name="connsiteX1" fmla="*/ 146591 w 2188347"/>
                <a:gd name="connsiteY1" fmla="*/ 547086 h 2188347"/>
                <a:gd name="connsiteX2" fmla="*/ 1094173 w 2188347"/>
                <a:gd name="connsiteY2" fmla="*/ -1 h 2188347"/>
                <a:gd name="connsiteX3" fmla="*/ 1094174 w 2188347"/>
                <a:gd name="connsiteY3" fmla="*/ 1094174 h 2188347"/>
                <a:gd name="connsiteX4" fmla="*/ 146591 w 2188347"/>
                <a:gd name="connsiteY4" fmla="*/ 1641260 h 21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347" h="2188347">
                  <a:moveTo>
                    <a:pt x="146591" y="1641260"/>
                  </a:moveTo>
                  <a:cubicBezTo>
                    <a:pt x="-48864" y="1302721"/>
                    <a:pt x="-48864" y="885625"/>
                    <a:pt x="146591" y="547086"/>
                  </a:cubicBezTo>
                  <a:cubicBezTo>
                    <a:pt x="342046" y="208547"/>
                    <a:pt x="703263" y="-1"/>
                    <a:pt x="1094173" y="-1"/>
                  </a:cubicBezTo>
                  <a:cubicBezTo>
                    <a:pt x="1094173" y="364724"/>
                    <a:pt x="1094174" y="729449"/>
                    <a:pt x="1094174" y="1094174"/>
                  </a:cubicBezTo>
                  <a:lnTo>
                    <a:pt x="146591" y="164126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428568"/>
                <a:satOff val="-48092"/>
                <a:lumOff val="8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1264" tIns="481501" rIns="1171091" bIns="10911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Órgão Central de Custos</a:t>
              </a:r>
              <a:endParaRPr lang="pt-BR" sz="1400" b="1" kern="1200" dirty="0"/>
            </a:p>
          </p:txBody>
        </p:sp>
        <p:sp>
          <p:nvSpPr>
            <p:cNvPr id="176" name="Seta circular 175"/>
            <p:cNvSpPr/>
            <p:nvPr/>
          </p:nvSpPr>
          <p:spPr>
            <a:xfrm>
              <a:off x="-57551" y="2722973"/>
              <a:ext cx="2459285" cy="2459285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7" name="Seta circular 176"/>
            <p:cNvSpPr/>
            <p:nvPr/>
          </p:nvSpPr>
          <p:spPr>
            <a:xfrm>
              <a:off x="-102801" y="2800990"/>
              <a:ext cx="2459285" cy="2459285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14284"/>
                <a:satOff val="-24046"/>
                <a:lumOff val="4118"/>
                <a:alphaOff val="0"/>
              </a:schemeClr>
            </a:fillRef>
            <a:effectRef idx="3">
              <a:schemeClr val="accent3">
                <a:hueOff val="214284"/>
                <a:satOff val="-24046"/>
                <a:lumOff val="411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8" name="Seta circular 177"/>
            <p:cNvSpPr/>
            <p:nvPr/>
          </p:nvSpPr>
          <p:spPr>
            <a:xfrm>
              <a:off x="-148051" y="2722973"/>
              <a:ext cx="2459285" cy="2459285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428568"/>
                <a:satOff val="-48092"/>
                <a:lumOff val="82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9" name="Grupo 178"/>
          <p:cNvGrpSpPr/>
          <p:nvPr/>
        </p:nvGrpSpPr>
        <p:grpSpPr>
          <a:xfrm>
            <a:off x="9909255" y="433568"/>
            <a:ext cx="2224103" cy="6425650"/>
            <a:chOff x="9909255" y="433568"/>
            <a:chExt cx="2224103" cy="6425650"/>
          </a:xfrm>
        </p:grpSpPr>
        <p:sp>
          <p:nvSpPr>
            <p:cNvPr id="180" name="Retângulo de cantos arredondados 179"/>
            <p:cNvSpPr/>
            <p:nvPr/>
          </p:nvSpPr>
          <p:spPr>
            <a:xfrm>
              <a:off x="10476189" y="433568"/>
              <a:ext cx="1657169" cy="64256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1" name="Retângulo de cantos arredondados 180"/>
            <p:cNvSpPr/>
            <p:nvPr/>
          </p:nvSpPr>
          <p:spPr bwMode="auto">
            <a:xfrm>
              <a:off x="10679544" y="779781"/>
              <a:ext cx="1308287" cy="283266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/>
              <a:r>
                <a:rPr lang="pt-BR" altLang="pt-BR" sz="1100" b="1" dirty="0">
                  <a:solidFill>
                    <a:srgbClr val="0071BC"/>
                  </a:solidFill>
                </a:rPr>
                <a:t>Informação</a:t>
              </a:r>
              <a:endParaRPr lang="pt-BR" sz="1100" b="1" dirty="0">
                <a:solidFill>
                  <a:srgbClr val="0071BC"/>
                </a:solidFill>
              </a:endParaRPr>
            </a:p>
          </p:txBody>
        </p:sp>
        <p:sp>
          <p:nvSpPr>
            <p:cNvPr id="182" name="Fluxograma: Processo alternativo 181"/>
            <p:cNvSpPr/>
            <p:nvPr/>
          </p:nvSpPr>
          <p:spPr>
            <a:xfrm>
              <a:off x="10688157" y="1850642"/>
              <a:ext cx="1296144" cy="228910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Geração</a:t>
              </a:r>
            </a:p>
          </p:txBody>
        </p:sp>
        <p:sp>
          <p:nvSpPr>
            <p:cNvPr id="183" name="Fluxograma: Processo alternativo 182"/>
            <p:cNvSpPr/>
            <p:nvPr/>
          </p:nvSpPr>
          <p:spPr>
            <a:xfrm>
              <a:off x="10678328" y="2111589"/>
              <a:ext cx="1311193" cy="2343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Evidenciação</a:t>
              </a:r>
            </a:p>
          </p:txBody>
        </p:sp>
        <p:pic>
          <p:nvPicPr>
            <p:cNvPr id="184" name="Imagem 1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94" y="1070720"/>
              <a:ext cx="1205166" cy="78241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  <p:sp>
          <p:nvSpPr>
            <p:cNvPr id="185" name="Fluxograma: Processo alternativo 184"/>
            <p:cNvSpPr/>
            <p:nvPr/>
          </p:nvSpPr>
          <p:spPr>
            <a:xfrm>
              <a:off x="10661795" y="4390130"/>
              <a:ext cx="1322506" cy="240792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Tomada de Decisão</a:t>
              </a:r>
            </a:p>
          </p:txBody>
        </p:sp>
        <p:sp>
          <p:nvSpPr>
            <p:cNvPr id="186" name="Retângulo de cantos arredondados 185"/>
            <p:cNvSpPr/>
            <p:nvPr/>
          </p:nvSpPr>
          <p:spPr bwMode="auto">
            <a:xfrm>
              <a:off x="10672992" y="2996952"/>
              <a:ext cx="1319660" cy="266431"/>
            </a:xfrm>
            <a:prstGeom prst="roundRect">
              <a:avLst/>
            </a:prstGeom>
            <a:solidFill>
              <a:srgbClr val="FFC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hangingPunct="1">
                <a:defRPr/>
              </a:pPr>
              <a:r>
                <a:rPr lang="pt-BR" altLang="pt-BR" sz="1100" b="1" dirty="0">
                  <a:solidFill>
                    <a:srgbClr val="0071BC"/>
                  </a:solidFill>
                </a:rPr>
                <a:t>Gestores</a:t>
              </a:r>
              <a:endParaRPr lang="pt-BR" sz="1100" b="1" dirty="0">
                <a:solidFill>
                  <a:srgbClr val="0071BC"/>
                </a:solidFill>
              </a:endParaRPr>
            </a:p>
          </p:txBody>
        </p:sp>
        <p:sp>
          <p:nvSpPr>
            <p:cNvPr id="187" name="Fluxograma: Processo alternativo 186"/>
            <p:cNvSpPr/>
            <p:nvPr/>
          </p:nvSpPr>
          <p:spPr>
            <a:xfrm>
              <a:off x="10657890" y="4667949"/>
              <a:ext cx="1307194" cy="252997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Retroalimentação</a:t>
              </a:r>
            </a:p>
          </p:txBody>
        </p:sp>
        <p:sp>
          <p:nvSpPr>
            <p:cNvPr id="188" name="Fluxograma: Processo alternativo 187"/>
            <p:cNvSpPr/>
            <p:nvPr/>
          </p:nvSpPr>
          <p:spPr>
            <a:xfrm>
              <a:off x="10674195" y="4101461"/>
              <a:ext cx="1318456" cy="263643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rgbClr val="002060"/>
                  </a:solidFill>
                </a:rPr>
                <a:t>Gestão da Informação</a:t>
              </a:r>
            </a:p>
          </p:txBody>
        </p:sp>
        <p:cxnSp>
          <p:nvCxnSpPr>
            <p:cNvPr id="189" name="Conector reto 188"/>
            <p:cNvCxnSpPr/>
            <p:nvPr/>
          </p:nvCxnSpPr>
          <p:spPr>
            <a:xfrm flipH="1">
              <a:off x="11333688" y="2371208"/>
              <a:ext cx="5636" cy="55373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tângulo de cantos arredondados 189"/>
            <p:cNvSpPr/>
            <p:nvPr/>
          </p:nvSpPr>
          <p:spPr>
            <a:xfrm>
              <a:off x="11219081" y="526826"/>
              <a:ext cx="240487" cy="201023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191" name="Conector reto 190"/>
            <p:cNvCxnSpPr/>
            <p:nvPr/>
          </p:nvCxnSpPr>
          <p:spPr>
            <a:xfrm>
              <a:off x="10306936" y="924013"/>
              <a:ext cx="363209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Imagem 1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21" y="3270162"/>
              <a:ext cx="1114922" cy="82518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</p:pic>
        <p:cxnSp>
          <p:nvCxnSpPr>
            <p:cNvPr id="193" name="Conector reto 192"/>
            <p:cNvCxnSpPr/>
            <p:nvPr/>
          </p:nvCxnSpPr>
          <p:spPr>
            <a:xfrm flipH="1">
              <a:off x="10298430" y="908720"/>
              <a:ext cx="8506" cy="407476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/>
            <p:cNvCxnSpPr/>
            <p:nvPr/>
          </p:nvCxnSpPr>
          <p:spPr>
            <a:xfrm>
              <a:off x="9909255" y="4963775"/>
              <a:ext cx="363209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3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1" y="133127"/>
            <a:ext cx="7961225" cy="649768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43" y="524555"/>
            <a:ext cx="1872208" cy="145943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3" y="902095"/>
            <a:ext cx="2605120" cy="8940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55812"/>
            <a:ext cx="1932214" cy="1656183"/>
          </a:xfrm>
          <a:prstGeom prst="rect">
            <a:avLst/>
          </a:prstGeom>
          <a:scene3d>
            <a:camera prst="isometricLeftDown">
              <a:rot lat="20866866" lon="1631773" rev="21338346"/>
            </a:camera>
            <a:lightRig rig="threePt" dir="t"/>
          </a:scene3d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0920" y="-272827"/>
            <a:ext cx="10515600" cy="1325563"/>
          </a:xfrm>
        </p:spPr>
        <p:txBody>
          <a:bodyPr/>
          <a:lstStyle/>
          <a:p>
            <a:r>
              <a:rPr lang="pt-BR" dirty="0" smtClean="0"/>
              <a:t>BOAS PRÁTICAS DE GESTÃO DE CUSTOS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0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07369" y="1314461"/>
            <a:ext cx="9271938" cy="422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Missão</a:t>
            </a:r>
            <a:endParaRPr lang="pt-BR" b="1" dirty="0">
              <a:solidFill>
                <a:srgbClr val="30356D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Responsabilidade </a:t>
            </a:r>
            <a:r>
              <a:rPr lang="pt-BR" dirty="0"/>
              <a:t>de promover o desenvolvimento econômico sustentável, a solidez fiscal, o financiamento público e a arrecadação federal..</a:t>
            </a:r>
            <a:endParaRPr lang="pt-BR" dirty="0" smtClean="0"/>
          </a:p>
          <a:p>
            <a:pPr algn="just" fontAlgn="auto">
              <a:spcAft>
                <a:spcPts val="0"/>
              </a:spcAft>
            </a:pPr>
            <a:endParaRPr lang="pt-BR" dirty="0"/>
          </a:p>
          <a:p>
            <a:pPr marL="285750" indent="-285750" algn="just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Regime Jurídico</a:t>
            </a:r>
            <a:endParaRPr lang="pt-BR" b="1" dirty="0">
              <a:solidFill>
                <a:srgbClr val="30356D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Administração Direta, o modelo não compõe a Administração Indireta.</a:t>
            </a:r>
            <a:endParaRPr lang="pt-BR" dirty="0"/>
          </a:p>
          <a:p>
            <a:pPr algn="just" fontAlgn="auto">
              <a:spcAft>
                <a:spcPts val="0"/>
              </a:spcAft>
            </a:pPr>
            <a:endParaRPr lang="pt-BR" dirty="0" smtClean="0"/>
          </a:p>
          <a:p>
            <a:pPr marL="285750" indent="-285750" algn="just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O que pretende medir?</a:t>
            </a:r>
            <a:endParaRPr lang="pt-BR" b="1" dirty="0">
              <a:solidFill>
                <a:srgbClr val="30356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Cadeia de valor através do macroprocesso e processos, além das unidades administrativas.</a:t>
            </a:r>
          </a:p>
          <a:p>
            <a:pPr algn="just" fontAlgn="auto">
              <a:spcAft>
                <a:spcPts val="0"/>
              </a:spcAft>
            </a:pPr>
            <a:endParaRPr lang="pt-BR" dirty="0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6864263" y="3250564"/>
          <a:ext cx="4930402" cy="319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ta para a direita 7"/>
          <p:cNvSpPr/>
          <p:nvPr/>
        </p:nvSpPr>
        <p:spPr>
          <a:xfrm rot="10800000">
            <a:off x="10128448" y="3426498"/>
            <a:ext cx="485019" cy="4533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6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798012" y="3085635"/>
            <a:ext cx="762000" cy="711519"/>
          </a:xfrm>
          <a:prstGeom prst="ellipse">
            <a:avLst/>
          </a:prstGeom>
          <a:solidFill>
            <a:srgbClr val="5BBAD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Elipse 9"/>
          <p:cNvSpPr/>
          <p:nvPr/>
        </p:nvSpPr>
        <p:spPr>
          <a:xfrm>
            <a:off x="4777852" y="3085634"/>
            <a:ext cx="762000" cy="711519"/>
          </a:xfrm>
          <a:prstGeom prst="ellipse">
            <a:avLst/>
          </a:prstGeom>
          <a:solidFill>
            <a:srgbClr val="FCA65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5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761198" y="3085633"/>
            <a:ext cx="762000" cy="711519"/>
          </a:xfrm>
          <a:prstGeom prst="ellipse">
            <a:avLst/>
          </a:prstGeom>
          <a:solidFill>
            <a:srgbClr val="ABC56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51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717558" y="3074005"/>
            <a:ext cx="762000" cy="711519"/>
          </a:xfrm>
          <a:prstGeom prst="ellipse">
            <a:avLst/>
          </a:prstGeom>
          <a:solidFill>
            <a:srgbClr val="67A0D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06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166893" y="3441392"/>
            <a:ext cx="468923" cy="0"/>
          </a:xfrm>
          <a:prstGeom prst="straightConnector1">
            <a:avLst/>
          </a:prstGeom>
          <a:ln w="6350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5156926" y="2471282"/>
            <a:ext cx="963" cy="468827"/>
          </a:xfrm>
          <a:prstGeom prst="straightConnector1">
            <a:avLst/>
          </a:prstGeom>
          <a:ln w="6350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67412" y="3086775"/>
            <a:ext cx="2737285" cy="756000"/>
          </a:xfrm>
          <a:prstGeom prst="roundRect">
            <a:avLst/>
          </a:prstGeom>
          <a:solidFill>
            <a:srgbClr val="63C6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TIPO DE CADEIA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Finalística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720798" y="1406574"/>
            <a:ext cx="2737285" cy="828000"/>
          </a:xfrm>
          <a:prstGeom prst="roundRect">
            <a:avLst/>
          </a:prstGeom>
          <a:solidFill>
            <a:srgbClr val="FFB05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TÍTULO DA CADEIA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Desenvolvimento e Proteção dos Mercados Regulados 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887882" y="4412101"/>
            <a:ext cx="2737285" cy="1044000"/>
          </a:xfrm>
          <a:prstGeom prst="roundRect">
            <a:avLst/>
          </a:prstGeom>
          <a:solidFill>
            <a:srgbClr val="B6D27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MACROPROCESSOS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Regulação e Supervisão das Atividades Econômicas e Financeiras </a:t>
            </a:r>
            <a:endParaRPr lang="pt-BR" sz="1200" b="1" dirty="0">
              <a:solidFill>
                <a:schemeClr val="tx1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6142198" y="3911264"/>
            <a:ext cx="1" cy="363620"/>
          </a:xfrm>
          <a:prstGeom prst="straightConnector1">
            <a:avLst/>
          </a:prstGeom>
          <a:ln w="6350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8605007" y="3429765"/>
            <a:ext cx="420288" cy="0"/>
          </a:xfrm>
          <a:prstGeom prst="straightConnector1">
            <a:avLst/>
          </a:prstGeom>
          <a:ln w="6350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9276193" y="3086775"/>
            <a:ext cx="2737285" cy="756000"/>
          </a:xfrm>
          <a:prstGeom prst="roundRect">
            <a:avLst/>
          </a:prstGeom>
          <a:solidFill>
            <a:srgbClr val="6FAAE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ESAF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741038" y="3085633"/>
            <a:ext cx="762000" cy="7115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06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23" name="Conector de seta reta 26"/>
          <p:cNvCxnSpPr/>
          <p:nvPr/>
        </p:nvCxnSpPr>
        <p:spPr>
          <a:xfrm rot="5400000" flipH="1" flipV="1">
            <a:off x="6746687" y="2276902"/>
            <a:ext cx="1010351" cy="343561"/>
          </a:xfrm>
          <a:prstGeom prst="bentConnector2">
            <a:avLst/>
          </a:prstGeom>
          <a:ln w="63500">
            <a:solidFill>
              <a:srgbClr val="FFD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7465604" y="1421507"/>
            <a:ext cx="2737285" cy="1044000"/>
          </a:xfrm>
          <a:prstGeom prst="roundRect">
            <a:avLst/>
          </a:prstGeom>
          <a:solidFill>
            <a:srgbClr val="BEACD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PROCESSOS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Promover e Coordenar Ações de Educação e Inclusão Financeira 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7683" y="5991873"/>
            <a:ext cx="972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15510606 </a:t>
            </a:r>
            <a:r>
              <a:rPr lang="pt-BR" b="1" dirty="0" smtClean="0">
                <a:latin typeface="+mn-lt"/>
              </a:rPr>
              <a:t>             AÇÕES DE </a:t>
            </a:r>
            <a:r>
              <a:rPr lang="pt-BR" b="1" dirty="0">
                <a:latin typeface="+mn-lt"/>
              </a:rPr>
              <a:t>EDUCAÇÃO E INCLUSÃO FINANCEIRA - ESAF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1393544" y="5949867"/>
            <a:ext cx="485019" cy="453344"/>
          </a:xfrm>
          <a:prstGeom prst="rightArrow">
            <a:avLst/>
          </a:prstGeom>
          <a:solidFill>
            <a:srgbClr val="FFD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34</a:t>
            </a:fld>
            <a:endParaRPr lang="pt-BR"/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/>
          </p:nvPr>
        </p:nvGraphicFramePr>
        <p:xfrm>
          <a:off x="588208" y="971644"/>
          <a:ext cx="9888370" cy="1854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60189"/>
                <a:gridCol w="2659391"/>
                <a:gridCol w="296879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EXERCÍCIO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2013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Folha de pagamento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7.241.047.801,67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71,09%</a:t>
                      </a:r>
                      <a:endParaRPr lang="pt-B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Sistemas informatizados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1.308.230.121,62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12,84%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Demais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Custos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1.635.905.781,72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16,06%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10.185.183.705,01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pt-B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tângulo de cantos arredondados 26"/>
          <p:cNvSpPr/>
          <p:nvPr/>
        </p:nvSpPr>
        <p:spPr>
          <a:xfrm>
            <a:off x="604557" y="3056114"/>
            <a:ext cx="3040160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1º Grupo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331536" y="3056114"/>
            <a:ext cx="2737285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2º Grupo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767364" y="3056114"/>
            <a:ext cx="2737285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3º Grupo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616279" y="3800391"/>
            <a:ext cx="3040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-</a:t>
            </a:r>
            <a:r>
              <a:rPr lang="pt-BR" b="1" dirty="0" smtClean="0">
                <a:latin typeface="+mn-lt"/>
              </a:rPr>
              <a:t>Pessoal ativo</a:t>
            </a:r>
            <a:endParaRPr lang="pt-BR" b="1" dirty="0">
              <a:latin typeface="+mn-lt"/>
            </a:endParaRPr>
          </a:p>
          <a:p>
            <a:r>
              <a:rPr lang="pt-BR" b="1" dirty="0" smtClean="0">
                <a:latin typeface="+mn-lt"/>
              </a:rPr>
              <a:t>-Contribuições previdenciárias</a:t>
            </a:r>
            <a:endParaRPr lang="pt-BR" b="1" dirty="0">
              <a:latin typeface="+mn-lt"/>
            </a:endParaRPr>
          </a:p>
          <a:p>
            <a:r>
              <a:rPr lang="pt-BR" b="1" dirty="0" smtClean="0">
                <a:latin typeface="+mn-lt"/>
              </a:rPr>
              <a:t>-Assistência médica, odontológica e pré-escolar</a:t>
            </a:r>
            <a:r>
              <a:rPr lang="pt-BR" b="1" dirty="0">
                <a:latin typeface="+mn-lt"/>
              </a:rPr>
              <a:t> </a:t>
            </a:r>
            <a:r>
              <a:rPr lang="pt-BR" b="1" dirty="0" smtClean="0">
                <a:latin typeface="+mn-lt"/>
              </a:rPr>
              <a:t>...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331536" y="3827971"/>
            <a:ext cx="273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-</a:t>
            </a:r>
            <a:r>
              <a:rPr lang="pt-BR" b="1" dirty="0" smtClean="0">
                <a:latin typeface="+mn-lt"/>
              </a:rPr>
              <a:t>Sistemas da RFB, STN, PGFN, SEAE e CARF</a:t>
            </a:r>
            <a:endParaRPr lang="pt-BR" b="1" dirty="0">
              <a:latin typeface="+mn-lt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767364" y="3812114"/>
            <a:ext cx="2737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+mn-lt"/>
              </a:rPr>
              <a:t>-Serviços, diárias, passagens, material, depreciação</a:t>
            </a:r>
            <a:r>
              <a:rPr lang="pt-BR" b="1" dirty="0">
                <a:latin typeface="+mn-lt"/>
              </a:rPr>
              <a:t> </a:t>
            </a:r>
            <a:r>
              <a:rPr lang="pt-BR" b="1" dirty="0" smtClean="0">
                <a:latin typeface="+mn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163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67408" y="678809"/>
            <a:ext cx="3040160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1º Grupo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79130" y="1423086"/>
            <a:ext cx="3040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-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Pessoal ativo</a:t>
            </a:r>
            <a:endParaRPr lang="pt-BR" b="1" dirty="0">
              <a:solidFill>
                <a:srgbClr val="002060"/>
              </a:solidFill>
              <a:latin typeface="+mn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-Contribuições previdenciárias</a:t>
            </a:r>
            <a:endParaRPr lang="pt-BR" b="1" dirty="0">
              <a:solidFill>
                <a:srgbClr val="002060"/>
              </a:solidFill>
              <a:latin typeface="+mn-lt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-Assistência médica, odontológica e pré-escolar</a:t>
            </a:r>
            <a:r>
              <a:rPr lang="pt-BR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...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2" y="3201078"/>
            <a:ext cx="10156959" cy="349754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819292" y="5040923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45%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312358" y="5040923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55</a:t>
            </a:r>
            <a:r>
              <a:rPr lang="pt-BR" sz="2000" b="1" dirty="0">
                <a:solidFill>
                  <a:schemeClr val="dk1"/>
                </a:solidFill>
              </a:rPr>
              <a:t>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510954" y="5392497"/>
            <a:ext cx="86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100%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819292" y="5799872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50%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61890" y="5792607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50%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061890" y="6199982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2</a:t>
            </a:r>
            <a:r>
              <a:rPr lang="pt-BR" sz="2000" b="1" dirty="0" smtClean="0">
                <a:solidFill>
                  <a:schemeClr val="dk1"/>
                </a:solidFill>
              </a:rPr>
              <a:t>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598427" y="6199982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10%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032878" y="6192717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7</a:t>
            </a:r>
            <a:r>
              <a:rPr lang="pt-BR" sz="2000" b="1" dirty="0" smtClean="0">
                <a:solidFill>
                  <a:schemeClr val="dk1"/>
                </a:solidFill>
              </a:rPr>
              <a:t>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326515" y="806687"/>
            <a:ext cx="309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CPR</a:t>
            </a:r>
            <a:r>
              <a:rPr lang="pt-BR" b="1" dirty="0">
                <a:solidFill>
                  <a:srgbClr val="002060"/>
                </a:solidFill>
                <a:latin typeface="+mn-lt"/>
              </a:rPr>
              <a:t>: Centro de Custo 999999</a:t>
            </a:r>
          </a:p>
          <a:p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8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67408" y="678809"/>
            <a:ext cx="3040160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º Grupo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79130" y="1423086"/>
            <a:ext cx="30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pt-BR" b="1" dirty="0">
                <a:solidFill>
                  <a:srgbClr val="002060"/>
                </a:solidFill>
                <a:latin typeface="+mn-lt"/>
              </a:rPr>
              <a:t>Sistemas da RFB, STN, PGFN, SEAE e 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CARF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430979"/>
            <a:ext cx="9625263" cy="4287984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536160" y="4423066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45%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851731" y="4423066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55</a:t>
            </a:r>
            <a:r>
              <a:rPr lang="pt-BR" sz="2000" b="1" dirty="0">
                <a:solidFill>
                  <a:schemeClr val="dk1"/>
                </a:solidFill>
              </a:rPr>
              <a:t>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448687" y="5370959"/>
            <a:ext cx="86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100%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536160" y="6153148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2</a:t>
            </a:r>
            <a:r>
              <a:rPr lang="pt-BR" sz="2000" b="1" dirty="0" smtClean="0">
                <a:solidFill>
                  <a:schemeClr val="dk1"/>
                </a:solidFill>
              </a:rPr>
              <a:t>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203430" y="6145380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dk1"/>
                </a:solidFill>
              </a:rPr>
              <a:t>10%</a:t>
            </a:r>
            <a:endParaRPr lang="pt-BR" sz="2000" b="1" dirty="0">
              <a:solidFill>
                <a:schemeClr val="dk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9650903" y="6197565"/>
            <a:ext cx="6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dk1"/>
                </a:solidFill>
              </a:rPr>
              <a:t>7</a:t>
            </a:r>
            <a:r>
              <a:rPr lang="pt-BR" sz="2000" b="1" dirty="0" smtClean="0">
                <a:solidFill>
                  <a:schemeClr val="dk1"/>
                </a:solidFill>
              </a:rPr>
              <a:t>0%</a:t>
            </a:r>
            <a:endParaRPr lang="pt-BR" sz="2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34" y="131642"/>
            <a:ext cx="2116800" cy="72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DO MINISTÉRIO DA FAZENDA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67408" y="678809"/>
            <a:ext cx="3040160" cy="756000"/>
          </a:xfrm>
          <a:prstGeom prst="roundRect">
            <a:avLst/>
          </a:prstGeom>
          <a:solidFill>
            <a:srgbClr val="F57B7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3º Grupo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79130" y="1423086"/>
            <a:ext cx="30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+mn-lt"/>
              </a:rPr>
              <a:t>-Serviços, diárias, passagens, material, depreciação ...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779130" y="2276872"/>
          <a:ext cx="1025083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32"/>
                <a:gridCol w="3955084"/>
                <a:gridCol w="705816"/>
                <a:gridCol w="4419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NATUREZA DE DESPESA DETALHADA</a:t>
                      </a:r>
                      <a:endParaRPr lang="pt-BR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CENTRO DE CUSTO</a:t>
                      </a:r>
                      <a:endParaRPr lang="pt-BR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33903007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GENEROS DE ALIMENTACAO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2880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ADMINISTRAÇÃO E LOGÍSTICA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33903943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SERVICOS DE ENERGIA ELETRICA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2880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ADMINISTRAÇÃO E LOGÍSTICA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33913910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LOCACAO DE IMOVEIS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2880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ADMINISTRAÇÃO E LOGÍSTICA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33914710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TAXAS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2880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ADMINISTRAÇÃO E LOGÍSTICA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33903930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HOSPEDAGEM DE SISTEMAS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2770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GESTÃO DE TIC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33903994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AQUISICAO DE SOFTWARES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2770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GESTÃO DE TIC</a:t>
                      </a:r>
                      <a:endParaRPr lang="pt-BR" sz="18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33903010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MATERIAL ODONTOLOGICO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2660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GESTÃO DE PESSOAS</a:t>
                      </a:r>
                      <a:endParaRPr lang="pt-BR" sz="1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33903953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SERVICOS DE ASSISTENCIA SOCIAL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2660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GESTÃO DE PESSOAS</a:t>
                      </a:r>
                      <a:endParaRPr lang="pt-BR" sz="18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33913990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SERVICOS DE PUBLICIDADE LEGAL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2440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GESTÃO DE COMUNICAÇÃO</a:t>
                      </a:r>
                      <a:endParaRPr lang="pt-BR" sz="18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33903215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MATERIAL DESTINADO A CONTRIBUINTE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1990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RELACONAMENTO COM SOCIEDADE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326515" y="806687"/>
            <a:ext cx="44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Observar o objeto de custo e a UG beneficiada a ser informado na execução.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7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DA ADVOCACIA DA UNIÃO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07369" y="1314461"/>
            <a:ext cx="9271938" cy="422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Missão</a:t>
            </a:r>
            <a:endParaRPr lang="pt-BR" b="1" dirty="0">
              <a:solidFill>
                <a:srgbClr val="30356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Responsável </a:t>
            </a:r>
            <a:r>
              <a:rPr lang="pt-BR" dirty="0"/>
              <a:t>pelas atividades de consultoria e assessoramento jurídicos do Poder Executivo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</a:pPr>
            <a:endParaRPr lang="pt-BR" dirty="0"/>
          </a:p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Regime Jurídico</a:t>
            </a:r>
            <a:endParaRPr lang="pt-BR" b="1" dirty="0">
              <a:solidFill>
                <a:srgbClr val="30356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Administração Direta.</a:t>
            </a:r>
            <a:endParaRPr lang="pt-BR" dirty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marL="285750" indent="-285750" fontAlgn="auto"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O que pretende medir?</a:t>
            </a:r>
            <a:endParaRPr lang="pt-BR" b="1" dirty="0">
              <a:solidFill>
                <a:srgbClr val="30356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t-BR" dirty="0"/>
              <a:t>	</a:t>
            </a:r>
            <a:r>
              <a:rPr lang="pt-BR" dirty="0" smtClean="0"/>
              <a:t>As unidades administrativas.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69" y="1992474"/>
            <a:ext cx="3641707" cy="30784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76" y="2085655"/>
            <a:ext cx="3687613" cy="2686690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8068199" y="2442061"/>
            <a:ext cx="496180" cy="4425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7287"/>
            <a:ext cx="1361093" cy="10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DA ADVOCACIA DA UNIÃO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39</a:t>
            </a:fld>
            <a:endParaRPr lang="pt-BR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1572694" y="812183"/>
          <a:ext cx="7756770" cy="378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de seta reta 8"/>
          <p:cNvCxnSpPr/>
          <p:nvPr/>
        </p:nvCxnSpPr>
        <p:spPr>
          <a:xfrm flipH="1" flipV="1">
            <a:off x="3725833" y="1988748"/>
            <a:ext cx="6682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121248" y="1773522"/>
            <a:ext cx="5744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865295" y="2577175"/>
            <a:ext cx="5744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793000" y="1804082"/>
            <a:ext cx="8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01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95678" y="1588856"/>
            <a:ext cx="9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02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39725" y="2392509"/>
            <a:ext cx="78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03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30" y="5089439"/>
            <a:ext cx="1517806" cy="146974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2" y="5026106"/>
            <a:ext cx="1517806" cy="146974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16" y="5026105"/>
            <a:ext cx="1517806" cy="1469748"/>
          </a:xfrm>
          <a:prstGeom prst="rect">
            <a:avLst/>
          </a:prstGeom>
        </p:spPr>
      </p:pic>
      <p:grpSp>
        <p:nvGrpSpPr>
          <p:cNvPr id="18" name="Diagram group"/>
          <p:cNvGrpSpPr/>
          <p:nvPr/>
        </p:nvGrpSpPr>
        <p:grpSpPr>
          <a:xfrm>
            <a:off x="4416771" y="1300936"/>
            <a:ext cx="1840181" cy="1963855"/>
            <a:chOff x="2851884" y="395138"/>
            <a:chExt cx="1840181" cy="196385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9" name="Grupo 18"/>
            <p:cNvGrpSpPr/>
            <p:nvPr/>
          </p:nvGrpSpPr>
          <p:grpSpPr>
            <a:xfrm>
              <a:off x="3457473" y="1294892"/>
              <a:ext cx="1064101" cy="1064101"/>
              <a:chOff x="3457473" y="1294892"/>
              <a:chExt cx="1064101" cy="1064101"/>
            </a:xfrm>
          </p:grpSpPr>
          <p:sp>
            <p:nvSpPr>
              <p:cNvPr id="22" name="Elipse 21"/>
              <p:cNvSpPr/>
              <p:nvPr/>
            </p:nvSpPr>
            <p:spPr>
              <a:xfrm>
                <a:off x="3457473" y="1294892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Elipse 6"/>
              <p:cNvSpPr/>
              <p:nvPr/>
            </p:nvSpPr>
            <p:spPr>
              <a:xfrm>
                <a:off x="3613307" y="1450726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Energia</a:t>
                </a:r>
                <a:endParaRPr lang="pt-BR" sz="1700" b="1" kern="1200" dirty="0"/>
              </a:p>
            </p:txBody>
          </p:sp>
        </p:grpSp>
        <p:sp>
          <p:nvSpPr>
            <p:cNvPr id="20" name="Elipse 8"/>
            <p:cNvSpPr/>
            <p:nvPr/>
          </p:nvSpPr>
          <p:spPr>
            <a:xfrm>
              <a:off x="2851884" y="652414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  <p:sp>
          <p:nvSpPr>
            <p:cNvPr id="21" name="Elipse 10"/>
            <p:cNvSpPr/>
            <p:nvPr/>
          </p:nvSpPr>
          <p:spPr>
            <a:xfrm>
              <a:off x="3939632" y="395138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</p:grpSp>
      <p:grpSp>
        <p:nvGrpSpPr>
          <p:cNvPr id="24" name="Diagram group"/>
          <p:cNvGrpSpPr/>
          <p:nvPr/>
        </p:nvGrpSpPr>
        <p:grpSpPr>
          <a:xfrm>
            <a:off x="4421040" y="1285572"/>
            <a:ext cx="1840181" cy="1963855"/>
            <a:chOff x="2851884" y="395138"/>
            <a:chExt cx="1840181" cy="196385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5" name="Grupo 24"/>
            <p:cNvGrpSpPr/>
            <p:nvPr/>
          </p:nvGrpSpPr>
          <p:grpSpPr>
            <a:xfrm>
              <a:off x="3457473" y="1294892"/>
              <a:ext cx="1064101" cy="1064101"/>
              <a:chOff x="3457473" y="1294892"/>
              <a:chExt cx="1064101" cy="1064101"/>
            </a:xfrm>
          </p:grpSpPr>
          <p:sp>
            <p:nvSpPr>
              <p:cNvPr id="28" name="Elipse 27"/>
              <p:cNvSpPr/>
              <p:nvPr/>
            </p:nvSpPr>
            <p:spPr>
              <a:xfrm>
                <a:off x="3457473" y="1294892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Elipse 6"/>
              <p:cNvSpPr/>
              <p:nvPr/>
            </p:nvSpPr>
            <p:spPr>
              <a:xfrm>
                <a:off x="3613307" y="1450726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Energia</a:t>
                </a:r>
                <a:endParaRPr lang="pt-BR" sz="1700" b="1" kern="1200" dirty="0"/>
              </a:p>
            </p:txBody>
          </p:sp>
        </p:grpSp>
        <p:sp>
          <p:nvSpPr>
            <p:cNvPr id="26" name="Elipse 8"/>
            <p:cNvSpPr/>
            <p:nvPr/>
          </p:nvSpPr>
          <p:spPr>
            <a:xfrm>
              <a:off x="2851884" y="652414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  <p:sp>
          <p:nvSpPr>
            <p:cNvPr id="27" name="Elipse 10"/>
            <p:cNvSpPr/>
            <p:nvPr/>
          </p:nvSpPr>
          <p:spPr>
            <a:xfrm>
              <a:off x="3939632" y="395138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</p:grpSp>
      <p:grpSp>
        <p:nvGrpSpPr>
          <p:cNvPr id="30" name="Diagram group"/>
          <p:cNvGrpSpPr/>
          <p:nvPr/>
        </p:nvGrpSpPr>
        <p:grpSpPr>
          <a:xfrm>
            <a:off x="4425046" y="1277727"/>
            <a:ext cx="1840181" cy="1963855"/>
            <a:chOff x="2851884" y="395138"/>
            <a:chExt cx="1840181" cy="196385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31" name="Grupo 30"/>
            <p:cNvGrpSpPr/>
            <p:nvPr/>
          </p:nvGrpSpPr>
          <p:grpSpPr>
            <a:xfrm>
              <a:off x="3457473" y="1294892"/>
              <a:ext cx="1064101" cy="1064101"/>
              <a:chOff x="3457473" y="1294892"/>
              <a:chExt cx="1064101" cy="1064101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3457473" y="1294892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Elipse 6"/>
              <p:cNvSpPr/>
              <p:nvPr/>
            </p:nvSpPr>
            <p:spPr>
              <a:xfrm>
                <a:off x="3613307" y="1450726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Energia</a:t>
                </a:r>
                <a:endParaRPr lang="pt-BR" sz="1700" b="1" kern="1200" dirty="0"/>
              </a:p>
            </p:txBody>
          </p:sp>
        </p:grpSp>
        <p:sp>
          <p:nvSpPr>
            <p:cNvPr id="32" name="Elipse 8"/>
            <p:cNvSpPr/>
            <p:nvPr/>
          </p:nvSpPr>
          <p:spPr>
            <a:xfrm>
              <a:off x="2851884" y="652414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  <p:sp>
          <p:nvSpPr>
            <p:cNvPr id="33" name="Elipse 10"/>
            <p:cNvSpPr/>
            <p:nvPr/>
          </p:nvSpPr>
          <p:spPr>
            <a:xfrm>
              <a:off x="3939632" y="395138"/>
              <a:ext cx="752433" cy="752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b="1" kern="1200" dirty="0"/>
            </a:p>
          </p:txBody>
        </p:sp>
      </p:grpSp>
      <p:grpSp>
        <p:nvGrpSpPr>
          <p:cNvPr id="36" name="Diagram group"/>
          <p:cNvGrpSpPr/>
          <p:nvPr/>
        </p:nvGrpSpPr>
        <p:grpSpPr>
          <a:xfrm>
            <a:off x="4378314" y="1456697"/>
            <a:ext cx="1064101" cy="1064101"/>
            <a:chOff x="2696050" y="496580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37" name="Grupo 36"/>
            <p:cNvGrpSpPr/>
            <p:nvPr/>
          </p:nvGrpSpPr>
          <p:grpSpPr>
            <a:xfrm>
              <a:off x="2696050" y="496580"/>
              <a:ext cx="1064101" cy="1064101"/>
              <a:chOff x="2696050" y="496580"/>
              <a:chExt cx="1064101" cy="1064101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696050" y="496580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Elipse 4"/>
              <p:cNvSpPr/>
              <p:nvPr/>
            </p:nvSpPr>
            <p:spPr>
              <a:xfrm>
                <a:off x="2851884" y="652414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Água</a:t>
                </a:r>
                <a:endParaRPr lang="pt-BR" sz="1700" b="1" kern="1200" dirty="0"/>
              </a:p>
            </p:txBody>
          </p:sp>
        </p:grpSp>
      </p:grpSp>
      <p:grpSp>
        <p:nvGrpSpPr>
          <p:cNvPr id="40" name="Diagram group"/>
          <p:cNvGrpSpPr/>
          <p:nvPr/>
        </p:nvGrpSpPr>
        <p:grpSpPr>
          <a:xfrm>
            <a:off x="4372321" y="1456696"/>
            <a:ext cx="1064101" cy="1064101"/>
            <a:chOff x="2696050" y="496580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41" name="Grupo 40"/>
            <p:cNvGrpSpPr/>
            <p:nvPr/>
          </p:nvGrpSpPr>
          <p:grpSpPr>
            <a:xfrm>
              <a:off x="2696050" y="496580"/>
              <a:ext cx="1064101" cy="1064101"/>
              <a:chOff x="2696050" y="496580"/>
              <a:chExt cx="1064101" cy="1064101"/>
            </a:xfrm>
          </p:grpSpPr>
          <p:sp>
            <p:nvSpPr>
              <p:cNvPr id="42" name="Elipse 41"/>
              <p:cNvSpPr/>
              <p:nvPr/>
            </p:nvSpPr>
            <p:spPr>
              <a:xfrm>
                <a:off x="2696050" y="496580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Elipse 4"/>
              <p:cNvSpPr/>
              <p:nvPr/>
            </p:nvSpPr>
            <p:spPr>
              <a:xfrm>
                <a:off x="2851884" y="652414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Água</a:t>
                </a:r>
                <a:endParaRPr lang="pt-BR" sz="1700" b="1" kern="1200" dirty="0"/>
              </a:p>
            </p:txBody>
          </p:sp>
        </p:grpSp>
      </p:grpSp>
      <p:grpSp>
        <p:nvGrpSpPr>
          <p:cNvPr id="44" name="Diagram group"/>
          <p:cNvGrpSpPr/>
          <p:nvPr/>
        </p:nvGrpSpPr>
        <p:grpSpPr>
          <a:xfrm>
            <a:off x="4370439" y="1456695"/>
            <a:ext cx="1064101" cy="1064101"/>
            <a:chOff x="2696050" y="496580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45" name="Grupo 44"/>
            <p:cNvGrpSpPr/>
            <p:nvPr/>
          </p:nvGrpSpPr>
          <p:grpSpPr>
            <a:xfrm>
              <a:off x="2696050" y="496580"/>
              <a:ext cx="1064101" cy="1064101"/>
              <a:chOff x="2696050" y="496580"/>
              <a:chExt cx="1064101" cy="1064101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696050" y="496580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Elipse 4"/>
              <p:cNvSpPr/>
              <p:nvPr/>
            </p:nvSpPr>
            <p:spPr>
              <a:xfrm>
                <a:off x="2851884" y="652414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Água</a:t>
                </a:r>
                <a:endParaRPr lang="pt-BR" sz="1700" b="1" kern="1200" dirty="0"/>
              </a:p>
            </p:txBody>
          </p:sp>
        </p:grpSp>
      </p:grpSp>
      <p:grpSp>
        <p:nvGrpSpPr>
          <p:cNvPr id="48" name="Diagram group"/>
          <p:cNvGrpSpPr/>
          <p:nvPr/>
        </p:nvGrpSpPr>
        <p:grpSpPr>
          <a:xfrm>
            <a:off x="5241906" y="1290022"/>
            <a:ext cx="1064101" cy="1064101"/>
            <a:chOff x="3783798" y="239304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49" name="Grupo 48"/>
            <p:cNvGrpSpPr/>
            <p:nvPr/>
          </p:nvGrpSpPr>
          <p:grpSpPr>
            <a:xfrm>
              <a:off x="3783798" y="239304"/>
              <a:ext cx="1064101" cy="1064101"/>
              <a:chOff x="3783798" y="239304"/>
              <a:chExt cx="1064101" cy="1064101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3783798" y="239304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Elipse 4"/>
              <p:cNvSpPr/>
              <p:nvPr/>
            </p:nvSpPr>
            <p:spPr>
              <a:xfrm>
                <a:off x="3939632" y="395138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Aluguel</a:t>
                </a:r>
                <a:endParaRPr lang="pt-BR" sz="1700" b="1" kern="1200" dirty="0"/>
              </a:p>
            </p:txBody>
          </p:sp>
        </p:grpSp>
      </p:grpSp>
      <p:grpSp>
        <p:nvGrpSpPr>
          <p:cNvPr id="52" name="Diagram group"/>
          <p:cNvGrpSpPr/>
          <p:nvPr/>
        </p:nvGrpSpPr>
        <p:grpSpPr>
          <a:xfrm>
            <a:off x="5213159" y="1297848"/>
            <a:ext cx="1064101" cy="1064101"/>
            <a:chOff x="3783798" y="239304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53" name="Grupo 52"/>
            <p:cNvGrpSpPr/>
            <p:nvPr/>
          </p:nvGrpSpPr>
          <p:grpSpPr>
            <a:xfrm>
              <a:off x="3783798" y="239304"/>
              <a:ext cx="1064101" cy="1064101"/>
              <a:chOff x="3783798" y="239304"/>
              <a:chExt cx="1064101" cy="1064101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3783798" y="239304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Elipse 4"/>
              <p:cNvSpPr/>
              <p:nvPr/>
            </p:nvSpPr>
            <p:spPr>
              <a:xfrm>
                <a:off x="3939632" y="395138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Aluguel</a:t>
                </a:r>
                <a:endParaRPr lang="pt-BR" sz="1700" b="1" kern="1200" dirty="0"/>
              </a:p>
            </p:txBody>
          </p:sp>
        </p:grpSp>
      </p:grpSp>
      <p:grpSp>
        <p:nvGrpSpPr>
          <p:cNvPr id="56" name="Diagram group"/>
          <p:cNvGrpSpPr/>
          <p:nvPr/>
        </p:nvGrpSpPr>
        <p:grpSpPr>
          <a:xfrm>
            <a:off x="5221698" y="1277727"/>
            <a:ext cx="1064101" cy="1064101"/>
            <a:chOff x="3783798" y="239304"/>
            <a:chExt cx="1064101" cy="1064101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57" name="Grupo 56"/>
            <p:cNvGrpSpPr/>
            <p:nvPr/>
          </p:nvGrpSpPr>
          <p:grpSpPr>
            <a:xfrm>
              <a:off x="3783798" y="239304"/>
              <a:ext cx="1064101" cy="1064101"/>
              <a:chOff x="3783798" y="239304"/>
              <a:chExt cx="1064101" cy="106410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3783798" y="239304"/>
                <a:ext cx="1064101" cy="1064101"/>
              </a:xfrm>
              <a:prstGeom prst="ellipse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Elipse 4"/>
              <p:cNvSpPr/>
              <p:nvPr/>
            </p:nvSpPr>
            <p:spPr>
              <a:xfrm>
                <a:off x="3939632" y="395138"/>
                <a:ext cx="752433" cy="7524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b="1" kern="1200" dirty="0" smtClean="0"/>
                  <a:t>Aluguel</a:t>
                </a:r>
                <a:endParaRPr lang="pt-BR" sz="1700" b="1" kern="1200" dirty="0"/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2524217" y="4671584"/>
            <a:ext cx="240323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b="1" dirty="0">
                <a:latin typeface="+mn-lt"/>
              </a:rPr>
              <a:t>010100 DF - </a:t>
            </a:r>
            <a:r>
              <a:rPr lang="pt-BR" sz="1300" b="1" dirty="0" smtClean="0">
                <a:latin typeface="+mn-lt"/>
              </a:rPr>
              <a:t>BRASÍLIA </a:t>
            </a:r>
            <a:r>
              <a:rPr lang="pt-BR" sz="1300" b="1" dirty="0">
                <a:latin typeface="+mn-lt"/>
              </a:rPr>
              <a:t>- SEDE I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764756" y="4671584"/>
            <a:ext cx="2458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latin typeface="+mn-lt"/>
              </a:rPr>
              <a:t>010301 DF - BRASÍLIA - PRF(TRT)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7096216" y="4671584"/>
            <a:ext cx="2331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latin typeface="+mn-lt"/>
              </a:rPr>
              <a:t>070201 CE - FORTALEZA - PF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7287"/>
            <a:ext cx="1361093" cy="10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L -0.10169 0.560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416 L 0.07787 0.55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231 L 0.24388 0.54444 " pathEditMode="relative" ptsTypes="AA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139 L -0.17005 0.58449 " pathEditMode="relative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185 L 0.00807 0.5757 " pathEditMode="relative" ptsTypes="AA">
                                      <p:cBhvr>
                                        <p:cTn id="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093 L 0.1737 0.56574 " pathEditMode="relative" ptsTypes="AA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5255 L -0.14713 0.445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5625 L 0.0263 0.4458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5926 L 0.1888 0.434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2" grpId="1"/>
      <p:bldP spid="13" grpId="0"/>
      <p:bldP spid="13" grpId="1"/>
      <p:bldP spid="14" grpId="0"/>
      <p:bldP spid="14" grpId="1"/>
      <p:bldP spid="60" grpId="0"/>
      <p:bldP spid="61" grpId="0"/>
      <p:bldP spid="61" grpId="1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SIC – SISTEMA DE INFORMAÇÃO DE CUSTOS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9888" y="4962308"/>
            <a:ext cx="12190476" cy="89835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9024026" y="1545341"/>
            <a:ext cx="3176337" cy="5502442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513005" y="2278728"/>
            <a:ext cx="0" cy="30287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321428" y="1731266"/>
            <a:ext cx="2292381" cy="321206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/>
            </a:pPr>
            <a:r>
              <a:rPr lang="pt-BR" sz="2400" b="1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Modelo Legal</a:t>
            </a:r>
            <a:endParaRPr lang="pt-BR" sz="2400" b="1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291451" y="2990502"/>
            <a:ext cx="0" cy="2304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2085844" y="2421154"/>
            <a:ext cx="3096344" cy="321206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/>
            </a:pPr>
            <a:r>
              <a:rPr lang="pt-BR" sz="2400" b="1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Modelo Conceitual</a:t>
            </a:r>
            <a:endParaRPr lang="pt-BR" sz="2400" b="1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4309764" y="3679891"/>
            <a:ext cx="0" cy="1620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4149610" y="3102682"/>
            <a:ext cx="3096344" cy="321206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/>
            </a:pPr>
            <a:r>
              <a:rPr lang="pt-BR" sz="2400" b="1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Modelo Sistêmico</a:t>
            </a:r>
            <a:endParaRPr lang="pt-BR" sz="2400" b="1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486624" y="4407452"/>
            <a:ext cx="0" cy="900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Conteúdo 2"/>
          <p:cNvSpPr txBox="1">
            <a:spLocks/>
          </p:cNvSpPr>
          <p:nvPr/>
        </p:nvSpPr>
        <p:spPr>
          <a:xfrm>
            <a:off x="6312024" y="3854237"/>
            <a:ext cx="3096344" cy="321206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/>
            </a:pPr>
            <a:r>
              <a:rPr lang="pt-BR" sz="2400" b="1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Modelo de Gestão </a:t>
            </a:r>
            <a:endParaRPr lang="pt-BR" sz="2400" b="1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13205129" flipH="1">
            <a:off x="749930" y="2507683"/>
            <a:ext cx="1157599" cy="595005"/>
          </a:xfrm>
          <a:custGeom>
            <a:avLst/>
            <a:gdLst>
              <a:gd name="T0" fmla="*/ 267 w 267"/>
              <a:gd name="T1" fmla="*/ 88 h 100"/>
              <a:gd name="T2" fmla="*/ 267 w 267"/>
              <a:gd name="T3" fmla="*/ 90 h 100"/>
              <a:gd name="T4" fmla="*/ 264 w 267"/>
              <a:gd name="T5" fmla="*/ 41 h 100"/>
              <a:gd name="T6" fmla="*/ 264 w 267"/>
              <a:gd name="T7" fmla="*/ 41 h 100"/>
              <a:gd name="T8" fmla="*/ 264 w 267"/>
              <a:gd name="T9" fmla="*/ 38 h 100"/>
              <a:gd name="T10" fmla="*/ 257 w 267"/>
              <a:gd name="T11" fmla="*/ 30 h 100"/>
              <a:gd name="T12" fmla="*/ 250 w 267"/>
              <a:gd name="T13" fmla="*/ 36 h 100"/>
              <a:gd name="T14" fmla="*/ 250 w 267"/>
              <a:gd name="T15" fmla="*/ 37 h 100"/>
              <a:gd name="T16" fmla="*/ 247 w 267"/>
              <a:gd name="T17" fmla="*/ 62 h 100"/>
              <a:gd name="T18" fmla="*/ 247 w 267"/>
              <a:gd name="T19" fmla="*/ 62 h 100"/>
              <a:gd name="T20" fmla="*/ 227 w 267"/>
              <a:gd name="T21" fmla="*/ 44 h 100"/>
              <a:gd name="T22" fmla="*/ 187 w 267"/>
              <a:gd name="T23" fmla="*/ 17 h 100"/>
              <a:gd name="T24" fmla="*/ 133 w 267"/>
              <a:gd name="T25" fmla="*/ 1 h 100"/>
              <a:gd name="T26" fmla="*/ 126 w 267"/>
              <a:gd name="T27" fmla="*/ 1 h 100"/>
              <a:gd name="T28" fmla="*/ 119 w 267"/>
              <a:gd name="T29" fmla="*/ 0 h 100"/>
              <a:gd name="T30" fmla="*/ 117 w 267"/>
              <a:gd name="T31" fmla="*/ 0 h 100"/>
              <a:gd name="T32" fmla="*/ 115 w 267"/>
              <a:gd name="T33" fmla="*/ 1 h 100"/>
              <a:gd name="T34" fmla="*/ 112 w 267"/>
              <a:gd name="T35" fmla="*/ 1 h 100"/>
              <a:gd name="T36" fmla="*/ 105 w 267"/>
              <a:gd name="T37" fmla="*/ 1 h 100"/>
              <a:gd name="T38" fmla="*/ 98 w 267"/>
              <a:gd name="T39" fmla="*/ 2 h 100"/>
              <a:gd name="T40" fmla="*/ 91 w 267"/>
              <a:gd name="T41" fmla="*/ 3 h 100"/>
              <a:gd name="T42" fmla="*/ 85 w 267"/>
              <a:gd name="T43" fmla="*/ 5 h 100"/>
              <a:gd name="T44" fmla="*/ 78 w 267"/>
              <a:gd name="T45" fmla="*/ 6 h 100"/>
              <a:gd name="T46" fmla="*/ 35 w 267"/>
              <a:gd name="T47" fmla="*/ 24 h 100"/>
              <a:gd name="T48" fmla="*/ 8 w 267"/>
              <a:gd name="T49" fmla="*/ 45 h 100"/>
              <a:gd name="T50" fmla="*/ 0 w 267"/>
              <a:gd name="T51" fmla="*/ 54 h 100"/>
              <a:gd name="T52" fmla="*/ 9 w 267"/>
              <a:gd name="T53" fmla="*/ 45 h 100"/>
              <a:gd name="T54" fmla="*/ 36 w 267"/>
              <a:gd name="T55" fmla="*/ 27 h 100"/>
              <a:gd name="T56" fmla="*/ 80 w 267"/>
              <a:gd name="T57" fmla="*/ 13 h 100"/>
              <a:gd name="T58" fmla="*/ 86 w 267"/>
              <a:gd name="T59" fmla="*/ 12 h 100"/>
              <a:gd name="T60" fmla="*/ 93 w 267"/>
              <a:gd name="T61" fmla="*/ 11 h 100"/>
              <a:gd name="T62" fmla="*/ 99 w 267"/>
              <a:gd name="T63" fmla="*/ 11 h 100"/>
              <a:gd name="T64" fmla="*/ 119 w 267"/>
              <a:gd name="T65" fmla="*/ 11 h 100"/>
              <a:gd name="T66" fmla="*/ 125 w 267"/>
              <a:gd name="T67" fmla="*/ 11 h 100"/>
              <a:gd name="T68" fmla="*/ 132 w 267"/>
              <a:gd name="T69" fmla="*/ 12 h 100"/>
              <a:gd name="T70" fmla="*/ 179 w 267"/>
              <a:gd name="T71" fmla="*/ 30 h 100"/>
              <a:gd name="T72" fmla="*/ 215 w 267"/>
              <a:gd name="T73" fmla="*/ 58 h 100"/>
              <a:gd name="T74" fmla="*/ 231 w 267"/>
              <a:gd name="T75" fmla="*/ 75 h 100"/>
              <a:gd name="T76" fmla="*/ 207 w 267"/>
              <a:gd name="T77" fmla="*/ 72 h 100"/>
              <a:gd name="T78" fmla="*/ 206 w 267"/>
              <a:gd name="T79" fmla="*/ 72 h 100"/>
              <a:gd name="T80" fmla="*/ 199 w 267"/>
              <a:gd name="T81" fmla="*/ 78 h 100"/>
              <a:gd name="T82" fmla="*/ 204 w 267"/>
              <a:gd name="T83" fmla="*/ 85 h 100"/>
              <a:gd name="T84" fmla="*/ 204 w 267"/>
              <a:gd name="T85" fmla="*/ 85 h 100"/>
              <a:gd name="T86" fmla="*/ 204 w 267"/>
              <a:gd name="T87" fmla="*/ 86 h 100"/>
              <a:gd name="T88" fmla="*/ 251 w 267"/>
              <a:gd name="T89" fmla="*/ 98 h 100"/>
              <a:gd name="T90" fmla="*/ 264 w 267"/>
              <a:gd name="T91" fmla="*/ 96 h 100"/>
              <a:gd name="T92" fmla="*/ 266 w 267"/>
              <a:gd name="T93" fmla="*/ 89 h 100"/>
              <a:gd name="T94" fmla="*/ 267 w 267"/>
              <a:gd name="T95" fmla="*/ 8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7" h="100">
                <a:moveTo>
                  <a:pt x="267" y="88"/>
                </a:moveTo>
                <a:cubicBezTo>
                  <a:pt x="267" y="88"/>
                  <a:pt x="267" y="90"/>
                  <a:pt x="267" y="90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38"/>
                  <a:pt x="264" y="38"/>
                  <a:pt x="264" y="38"/>
                </a:cubicBezTo>
                <a:cubicBezTo>
                  <a:pt x="264" y="34"/>
                  <a:pt x="261" y="31"/>
                  <a:pt x="257" y="30"/>
                </a:cubicBezTo>
                <a:cubicBezTo>
                  <a:pt x="254" y="30"/>
                  <a:pt x="250" y="33"/>
                  <a:pt x="250" y="36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2" y="56"/>
                  <a:pt x="235" y="50"/>
                  <a:pt x="227" y="44"/>
                </a:cubicBezTo>
                <a:cubicBezTo>
                  <a:pt x="216" y="35"/>
                  <a:pt x="203" y="25"/>
                  <a:pt x="187" y="17"/>
                </a:cubicBezTo>
                <a:cubicBezTo>
                  <a:pt x="171" y="9"/>
                  <a:pt x="152" y="3"/>
                  <a:pt x="133" y="1"/>
                </a:cubicBezTo>
                <a:cubicBezTo>
                  <a:pt x="131" y="1"/>
                  <a:pt x="128" y="1"/>
                  <a:pt x="126" y="1"/>
                </a:cubicBezTo>
                <a:cubicBezTo>
                  <a:pt x="124" y="0"/>
                  <a:pt x="121" y="1"/>
                  <a:pt x="119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0" y="1"/>
                  <a:pt x="107" y="1"/>
                  <a:pt x="105" y="1"/>
                </a:cubicBezTo>
                <a:cubicBezTo>
                  <a:pt x="103" y="2"/>
                  <a:pt x="100" y="2"/>
                  <a:pt x="98" y="2"/>
                </a:cubicBezTo>
                <a:cubicBezTo>
                  <a:pt x="96" y="3"/>
                  <a:pt x="94" y="3"/>
                  <a:pt x="91" y="3"/>
                </a:cubicBezTo>
                <a:cubicBezTo>
                  <a:pt x="89" y="4"/>
                  <a:pt x="87" y="4"/>
                  <a:pt x="85" y="5"/>
                </a:cubicBezTo>
                <a:cubicBezTo>
                  <a:pt x="83" y="5"/>
                  <a:pt x="81" y="6"/>
                  <a:pt x="78" y="6"/>
                </a:cubicBezTo>
                <a:cubicBezTo>
                  <a:pt x="61" y="10"/>
                  <a:pt x="46" y="17"/>
                  <a:pt x="35" y="24"/>
                </a:cubicBezTo>
                <a:cubicBezTo>
                  <a:pt x="23" y="31"/>
                  <a:pt x="14" y="39"/>
                  <a:pt x="8" y="45"/>
                </a:cubicBezTo>
                <a:cubicBezTo>
                  <a:pt x="3" y="50"/>
                  <a:pt x="0" y="54"/>
                  <a:pt x="0" y="54"/>
                </a:cubicBezTo>
                <a:cubicBezTo>
                  <a:pt x="0" y="54"/>
                  <a:pt x="3" y="50"/>
                  <a:pt x="9" y="45"/>
                </a:cubicBezTo>
                <a:cubicBezTo>
                  <a:pt x="15" y="40"/>
                  <a:pt x="24" y="33"/>
                  <a:pt x="36" y="27"/>
                </a:cubicBezTo>
                <a:cubicBezTo>
                  <a:pt x="48" y="21"/>
                  <a:pt x="63" y="16"/>
                  <a:pt x="80" y="13"/>
                </a:cubicBezTo>
                <a:cubicBezTo>
                  <a:pt x="82" y="13"/>
                  <a:pt x="84" y="12"/>
                  <a:pt x="86" y="12"/>
                </a:cubicBezTo>
                <a:cubicBezTo>
                  <a:pt x="88" y="12"/>
                  <a:pt x="90" y="11"/>
                  <a:pt x="93" y="11"/>
                </a:cubicBezTo>
                <a:cubicBezTo>
                  <a:pt x="95" y="11"/>
                  <a:pt x="97" y="11"/>
                  <a:pt x="99" y="11"/>
                </a:cubicBezTo>
                <a:cubicBezTo>
                  <a:pt x="101" y="10"/>
                  <a:pt x="119" y="11"/>
                  <a:pt x="119" y="11"/>
                </a:cubicBezTo>
                <a:cubicBezTo>
                  <a:pt x="121" y="11"/>
                  <a:pt x="123" y="11"/>
                  <a:pt x="125" y="11"/>
                </a:cubicBezTo>
                <a:cubicBezTo>
                  <a:pt x="128" y="12"/>
                  <a:pt x="130" y="12"/>
                  <a:pt x="132" y="12"/>
                </a:cubicBezTo>
                <a:cubicBezTo>
                  <a:pt x="149" y="15"/>
                  <a:pt x="165" y="22"/>
                  <a:pt x="179" y="30"/>
                </a:cubicBezTo>
                <a:cubicBezTo>
                  <a:pt x="193" y="39"/>
                  <a:pt x="205" y="49"/>
                  <a:pt x="215" y="58"/>
                </a:cubicBezTo>
                <a:cubicBezTo>
                  <a:pt x="221" y="64"/>
                  <a:pt x="227" y="70"/>
                  <a:pt x="231" y="75"/>
                </a:cubicBezTo>
                <a:cubicBezTo>
                  <a:pt x="207" y="72"/>
                  <a:pt x="207" y="72"/>
                  <a:pt x="207" y="72"/>
                </a:cubicBezTo>
                <a:cubicBezTo>
                  <a:pt x="206" y="72"/>
                  <a:pt x="206" y="72"/>
                  <a:pt x="206" y="72"/>
                </a:cubicBezTo>
                <a:cubicBezTo>
                  <a:pt x="202" y="72"/>
                  <a:pt x="199" y="74"/>
                  <a:pt x="199" y="78"/>
                </a:cubicBezTo>
                <a:cubicBezTo>
                  <a:pt x="198" y="82"/>
                  <a:pt x="201" y="85"/>
                  <a:pt x="204" y="85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5" y="100"/>
                  <a:pt x="260" y="99"/>
                  <a:pt x="264" y="96"/>
                </a:cubicBezTo>
                <a:cubicBezTo>
                  <a:pt x="265" y="94"/>
                  <a:pt x="266" y="92"/>
                  <a:pt x="266" y="89"/>
                </a:cubicBezTo>
                <a:cubicBezTo>
                  <a:pt x="266" y="89"/>
                  <a:pt x="267" y="89"/>
                  <a:pt x="267" y="88"/>
                </a:cubicBezTo>
                <a:close/>
              </a:path>
            </a:pathLst>
          </a:custGeom>
          <a:solidFill>
            <a:srgbClr val="FF6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13205129" flipH="1">
            <a:off x="2669411" y="3155755"/>
            <a:ext cx="1157599" cy="595005"/>
          </a:xfrm>
          <a:custGeom>
            <a:avLst/>
            <a:gdLst>
              <a:gd name="T0" fmla="*/ 267 w 267"/>
              <a:gd name="T1" fmla="*/ 88 h 100"/>
              <a:gd name="T2" fmla="*/ 267 w 267"/>
              <a:gd name="T3" fmla="*/ 90 h 100"/>
              <a:gd name="T4" fmla="*/ 264 w 267"/>
              <a:gd name="T5" fmla="*/ 41 h 100"/>
              <a:gd name="T6" fmla="*/ 264 w 267"/>
              <a:gd name="T7" fmla="*/ 41 h 100"/>
              <a:gd name="T8" fmla="*/ 264 w 267"/>
              <a:gd name="T9" fmla="*/ 38 h 100"/>
              <a:gd name="T10" fmla="*/ 257 w 267"/>
              <a:gd name="T11" fmla="*/ 30 h 100"/>
              <a:gd name="T12" fmla="*/ 250 w 267"/>
              <a:gd name="T13" fmla="*/ 36 h 100"/>
              <a:gd name="T14" fmla="*/ 250 w 267"/>
              <a:gd name="T15" fmla="*/ 37 h 100"/>
              <a:gd name="T16" fmla="*/ 247 w 267"/>
              <a:gd name="T17" fmla="*/ 62 h 100"/>
              <a:gd name="T18" fmla="*/ 247 w 267"/>
              <a:gd name="T19" fmla="*/ 62 h 100"/>
              <a:gd name="T20" fmla="*/ 227 w 267"/>
              <a:gd name="T21" fmla="*/ 44 h 100"/>
              <a:gd name="T22" fmla="*/ 187 w 267"/>
              <a:gd name="T23" fmla="*/ 17 h 100"/>
              <a:gd name="T24" fmla="*/ 133 w 267"/>
              <a:gd name="T25" fmla="*/ 1 h 100"/>
              <a:gd name="T26" fmla="*/ 126 w 267"/>
              <a:gd name="T27" fmla="*/ 1 h 100"/>
              <a:gd name="T28" fmla="*/ 119 w 267"/>
              <a:gd name="T29" fmla="*/ 0 h 100"/>
              <a:gd name="T30" fmla="*/ 117 w 267"/>
              <a:gd name="T31" fmla="*/ 0 h 100"/>
              <a:gd name="T32" fmla="*/ 115 w 267"/>
              <a:gd name="T33" fmla="*/ 1 h 100"/>
              <a:gd name="T34" fmla="*/ 112 w 267"/>
              <a:gd name="T35" fmla="*/ 1 h 100"/>
              <a:gd name="T36" fmla="*/ 105 w 267"/>
              <a:gd name="T37" fmla="*/ 1 h 100"/>
              <a:gd name="T38" fmla="*/ 98 w 267"/>
              <a:gd name="T39" fmla="*/ 2 h 100"/>
              <a:gd name="T40" fmla="*/ 91 w 267"/>
              <a:gd name="T41" fmla="*/ 3 h 100"/>
              <a:gd name="T42" fmla="*/ 85 w 267"/>
              <a:gd name="T43" fmla="*/ 5 h 100"/>
              <a:gd name="T44" fmla="*/ 78 w 267"/>
              <a:gd name="T45" fmla="*/ 6 h 100"/>
              <a:gd name="T46" fmla="*/ 35 w 267"/>
              <a:gd name="T47" fmla="*/ 24 h 100"/>
              <a:gd name="T48" fmla="*/ 8 w 267"/>
              <a:gd name="T49" fmla="*/ 45 h 100"/>
              <a:gd name="T50" fmla="*/ 0 w 267"/>
              <a:gd name="T51" fmla="*/ 54 h 100"/>
              <a:gd name="T52" fmla="*/ 9 w 267"/>
              <a:gd name="T53" fmla="*/ 45 h 100"/>
              <a:gd name="T54" fmla="*/ 36 w 267"/>
              <a:gd name="T55" fmla="*/ 27 h 100"/>
              <a:gd name="T56" fmla="*/ 80 w 267"/>
              <a:gd name="T57" fmla="*/ 13 h 100"/>
              <a:gd name="T58" fmla="*/ 86 w 267"/>
              <a:gd name="T59" fmla="*/ 12 h 100"/>
              <a:gd name="T60" fmla="*/ 93 w 267"/>
              <a:gd name="T61" fmla="*/ 11 h 100"/>
              <a:gd name="T62" fmla="*/ 99 w 267"/>
              <a:gd name="T63" fmla="*/ 11 h 100"/>
              <a:gd name="T64" fmla="*/ 119 w 267"/>
              <a:gd name="T65" fmla="*/ 11 h 100"/>
              <a:gd name="T66" fmla="*/ 125 w 267"/>
              <a:gd name="T67" fmla="*/ 11 h 100"/>
              <a:gd name="T68" fmla="*/ 132 w 267"/>
              <a:gd name="T69" fmla="*/ 12 h 100"/>
              <a:gd name="T70" fmla="*/ 179 w 267"/>
              <a:gd name="T71" fmla="*/ 30 h 100"/>
              <a:gd name="T72" fmla="*/ 215 w 267"/>
              <a:gd name="T73" fmla="*/ 58 h 100"/>
              <a:gd name="T74" fmla="*/ 231 w 267"/>
              <a:gd name="T75" fmla="*/ 75 h 100"/>
              <a:gd name="T76" fmla="*/ 207 w 267"/>
              <a:gd name="T77" fmla="*/ 72 h 100"/>
              <a:gd name="T78" fmla="*/ 206 w 267"/>
              <a:gd name="T79" fmla="*/ 72 h 100"/>
              <a:gd name="T80" fmla="*/ 199 w 267"/>
              <a:gd name="T81" fmla="*/ 78 h 100"/>
              <a:gd name="T82" fmla="*/ 204 w 267"/>
              <a:gd name="T83" fmla="*/ 85 h 100"/>
              <a:gd name="T84" fmla="*/ 204 w 267"/>
              <a:gd name="T85" fmla="*/ 85 h 100"/>
              <a:gd name="T86" fmla="*/ 204 w 267"/>
              <a:gd name="T87" fmla="*/ 86 h 100"/>
              <a:gd name="T88" fmla="*/ 251 w 267"/>
              <a:gd name="T89" fmla="*/ 98 h 100"/>
              <a:gd name="T90" fmla="*/ 264 w 267"/>
              <a:gd name="T91" fmla="*/ 96 h 100"/>
              <a:gd name="T92" fmla="*/ 266 w 267"/>
              <a:gd name="T93" fmla="*/ 89 h 100"/>
              <a:gd name="T94" fmla="*/ 267 w 267"/>
              <a:gd name="T95" fmla="*/ 8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7" h="100">
                <a:moveTo>
                  <a:pt x="267" y="88"/>
                </a:moveTo>
                <a:cubicBezTo>
                  <a:pt x="267" y="88"/>
                  <a:pt x="267" y="90"/>
                  <a:pt x="267" y="90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38"/>
                  <a:pt x="264" y="38"/>
                  <a:pt x="264" y="38"/>
                </a:cubicBezTo>
                <a:cubicBezTo>
                  <a:pt x="264" y="34"/>
                  <a:pt x="261" y="31"/>
                  <a:pt x="257" y="30"/>
                </a:cubicBezTo>
                <a:cubicBezTo>
                  <a:pt x="254" y="30"/>
                  <a:pt x="250" y="33"/>
                  <a:pt x="250" y="36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2" y="56"/>
                  <a:pt x="235" y="50"/>
                  <a:pt x="227" y="44"/>
                </a:cubicBezTo>
                <a:cubicBezTo>
                  <a:pt x="216" y="35"/>
                  <a:pt x="203" y="25"/>
                  <a:pt x="187" y="17"/>
                </a:cubicBezTo>
                <a:cubicBezTo>
                  <a:pt x="171" y="9"/>
                  <a:pt x="152" y="3"/>
                  <a:pt x="133" y="1"/>
                </a:cubicBezTo>
                <a:cubicBezTo>
                  <a:pt x="131" y="1"/>
                  <a:pt x="128" y="1"/>
                  <a:pt x="126" y="1"/>
                </a:cubicBezTo>
                <a:cubicBezTo>
                  <a:pt x="124" y="0"/>
                  <a:pt x="121" y="1"/>
                  <a:pt x="119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0" y="1"/>
                  <a:pt x="107" y="1"/>
                  <a:pt x="105" y="1"/>
                </a:cubicBezTo>
                <a:cubicBezTo>
                  <a:pt x="103" y="2"/>
                  <a:pt x="100" y="2"/>
                  <a:pt x="98" y="2"/>
                </a:cubicBezTo>
                <a:cubicBezTo>
                  <a:pt x="96" y="3"/>
                  <a:pt x="94" y="3"/>
                  <a:pt x="91" y="3"/>
                </a:cubicBezTo>
                <a:cubicBezTo>
                  <a:pt x="89" y="4"/>
                  <a:pt x="87" y="4"/>
                  <a:pt x="85" y="5"/>
                </a:cubicBezTo>
                <a:cubicBezTo>
                  <a:pt x="83" y="5"/>
                  <a:pt x="81" y="6"/>
                  <a:pt x="78" y="6"/>
                </a:cubicBezTo>
                <a:cubicBezTo>
                  <a:pt x="61" y="10"/>
                  <a:pt x="46" y="17"/>
                  <a:pt x="35" y="24"/>
                </a:cubicBezTo>
                <a:cubicBezTo>
                  <a:pt x="23" y="31"/>
                  <a:pt x="14" y="39"/>
                  <a:pt x="8" y="45"/>
                </a:cubicBezTo>
                <a:cubicBezTo>
                  <a:pt x="3" y="50"/>
                  <a:pt x="0" y="54"/>
                  <a:pt x="0" y="54"/>
                </a:cubicBezTo>
                <a:cubicBezTo>
                  <a:pt x="0" y="54"/>
                  <a:pt x="3" y="50"/>
                  <a:pt x="9" y="45"/>
                </a:cubicBezTo>
                <a:cubicBezTo>
                  <a:pt x="15" y="40"/>
                  <a:pt x="24" y="33"/>
                  <a:pt x="36" y="27"/>
                </a:cubicBezTo>
                <a:cubicBezTo>
                  <a:pt x="48" y="21"/>
                  <a:pt x="63" y="16"/>
                  <a:pt x="80" y="13"/>
                </a:cubicBezTo>
                <a:cubicBezTo>
                  <a:pt x="82" y="13"/>
                  <a:pt x="84" y="12"/>
                  <a:pt x="86" y="12"/>
                </a:cubicBezTo>
                <a:cubicBezTo>
                  <a:pt x="88" y="12"/>
                  <a:pt x="90" y="11"/>
                  <a:pt x="93" y="11"/>
                </a:cubicBezTo>
                <a:cubicBezTo>
                  <a:pt x="95" y="11"/>
                  <a:pt x="97" y="11"/>
                  <a:pt x="99" y="11"/>
                </a:cubicBezTo>
                <a:cubicBezTo>
                  <a:pt x="101" y="10"/>
                  <a:pt x="119" y="11"/>
                  <a:pt x="119" y="11"/>
                </a:cubicBezTo>
                <a:cubicBezTo>
                  <a:pt x="121" y="11"/>
                  <a:pt x="123" y="11"/>
                  <a:pt x="125" y="11"/>
                </a:cubicBezTo>
                <a:cubicBezTo>
                  <a:pt x="128" y="12"/>
                  <a:pt x="130" y="12"/>
                  <a:pt x="132" y="12"/>
                </a:cubicBezTo>
                <a:cubicBezTo>
                  <a:pt x="149" y="15"/>
                  <a:pt x="165" y="22"/>
                  <a:pt x="179" y="30"/>
                </a:cubicBezTo>
                <a:cubicBezTo>
                  <a:pt x="193" y="39"/>
                  <a:pt x="205" y="49"/>
                  <a:pt x="215" y="58"/>
                </a:cubicBezTo>
                <a:cubicBezTo>
                  <a:pt x="221" y="64"/>
                  <a:pt x="227" y="70"/>
                  <a:pt x="231" y="75"/>
                </a:cubicBezTo>
                <a:cubicBezTo>
                  <a:pt x="207" y="72"/>
                  <a:pt x="207" y="72"/>
                  <a:pt x="207" y="72"/>
                </a:cubicBezTo>
                <a:cubicBezTo>
                  <a:pt x="206" y="72"/>
                  <a:pt x="206" y="72"/>
                  <a:pt x="206" y="72"/>
                </a:cubicBezTo>
                <a:cubicBezTo>
                  <a:pt x="202" y="72"/>
                  <a:pt x="199" y="74"/>
                  <a:pt x="199" y="78"/>
                </a:cubicBezTo>
                <a:cubicBezTo>
                  <a:pt x="198" y="82"/>
                  <a:pt x="201" y="85"/>
                  <a:pt x="204" y="85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5" y="100"/>
                  <a:pt x="260" y="99"/>
                  <a:pt x="264" y="96"/>
                </a:cubicBezTo>
                <a:cubicBezTo>
                  <a:pt x="265" y="94"/>
                  <a:pt x="266" y="92"/>
                  <a:pt x="266" y="89"/>
                </a:cubicBezTo>
                <a:cubicBezTo>
                  <a:pt x="266" y="89"/>
                  <a:pt x="267" y="89"/>
                  <a:pt x="267" y="88"/>
                </a:cubicBezTo>
                <a:close/>
              </a:path>
            </a:pathLst>
          </a:custGeom>
          <a:solidFill>
            <a:srgbClr val="FF6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rot="13205129" flipH="1">
            <a:off x="4763781" y="3959628"/>
            <a:ext cx="1157599" cy="595005"/>
          </a:xfrm>
          <a:custGeom>
            <a:avLst/>
            <a:gdLst>
              <a:gd name="T0" fmla="*/ 267 w 267"/>
              <a:gd name="T1" fmla="*/ 88 h 100"/>
              <a:gd name="T2" fmla="*/ 267 w 267"/>
              <a:gd name="T3" fmla="*/ 90 h 100"/>
              <a:gd name="T4" fmla="*/ 264 w 267"/>
              <a:gd name="T5" fmla="*/ 41 h 100"/>
              <a:gd name="T6" fmla="*/ 264 w 267"/>
              <a:gd name="T7" fmla="*/ 41 h 100"/>
              <a:gd name="T8" fmla="*/ 264 w 267"/>
              <a:gd name="T9" fmla="*/ 38 h 100"/>
              <a:gd name="T10" fmla="*/ 257 w 267"/>
              <a:gd name="T11" fmla="*/ 30 h 100"/>
              <a:gd name="T12" fmla="*/ 250 w 267"/>
              <a:gd name="T13" fmla="*/ 36 h 100"/>
              <a:gd name="T14" fmla="*/ 250 w 267"/>
              <a:gd name="T15" fmla="*/ 37 h 100"/>
              <a:gd name="T16" fmla="*/ 247 w 267"/>
              <a:gd name="T17" fmla="*/ 62 h 100"/>
              <a:gd name="T18" fmla="*/ 247 w 267"/>
              <a:gd name="T19" fmla="*/ 62 h 100"/>
              <a:gd name="T20" fmla="*/ 227 w 267"/>
              <a:gd name="T21" fmla="*/ 44 h 100"/>
              <a:gd name="T22" fmla="*/ 187 w 267"/>
              <a:gd name="T23" fmla="*/ 17 h 100"/>
              <a:gd name="T24" fmla="*/ 133 w 267"/>
              <a:gd name="T25" fmla="*/ 1 h 100"/>
              <a:gd name="T26" fmla="*/ 126 w 267"/>
              <a:gd name="T27" fmla="*/ 1 h 100"/>
              <a:gd name="T28" fmla="*/ 119 w 267"/>
              <a:gd name="T29" fmla="*/ 0 h 100"/>
              <a:gd name="T30" fmla="*/ 117 w 267"/>
              <a:gd name="T31" fmla="*/ 0 h 100"/>
              <a:gd name="T32" fmla="*/ 115 w 267"/>
              <a:gd name="T33" fmla="*/ 1 h 100"/>
              <a:gd name="T34" fmla="*/ 112 w 267"/>
              <a:gd name="T35" fmla="*/ 1 h 100"/>
              <a:gd name="T36" fmla="*/ 105 w 267"/>
              <a:gd name="T37" fmla="*/ 1 h 100"/>
              <a:gd name="T38" fmla="*/ 98 w 267"/>
              <a:gd name="T39" fmla="*/ 2 h 100"/>
              <a:gd name="T40" fmla="*/ 91 w 267"/>
              <a:gd name="T41" fmla="*/ 3 h 100"/>
              <a:gd name="T42" fmla="*/ 85 w 267"/>
              <a:gd name="T43" fmla="*/ 5 h 100"/>
              <a:gd name="T44" fmla="*/ 78 w 267"/>
              <a:gd name="T45" fmla="*/ 6 h 100"/>
              <a:gd name="T46" fmla="*/ 35 w 267"/>
              <a:gd name="T47" fmla="*/ 24 h 100"/>
              <a:gd name="T48" fmla="*/ 8 w 267"/>
              <a:gd name="T49" fmla="*/ 45 h 100"/>
              <a:gd name="T50" fmla="*/ 0 w 267"/>
              <a:gd name="T51" fmla="*/ 54 h 100"/>
              <a:gd name="T52" fmla="*/ 9 w 267"/>
              <a:gd name="T53" fmla="*/ 45 h 100"/>
              <a:gd name="T54" fmla="*/ 36 w 267"/>
              <a:gd name="T55" fmla="*/ 27 h 100"/>
              <a:gd name="T56" fmla="*/ 80 w 267"/>
              <a:gd name="T57" fmla="*/ 13 h 100"/>
              <a:gd name="T58" fmla="*/ 86 w 267"/>
              <a:gd name="T59" fmla="*/ 12 h 100"/>
              <a:gd name="T60" fmla="*/ 93 w 267"/>
              <a:gd name="T61" fmla="*/ 11 h 100"/>
              <a:gd name="T62" fmla="*/ 99 w 267"/>
              <a:gd name="T63" fmla="*/ 11 h 100"/>
              <a:gd name="T64" fmla="*/ 119 w 267"/>
              <a:gd name="T65" fmla="*/ 11 h 100"/>
              <a:gd name="T66" fmla="*/ 125 w 267"/>
              <a:gd name="T67" fmla="*/ 11 h 100"/>
              <a:gd name="T68" fmla="*/ 132 w 267"/>
              <a:gd name="T69" fmla="*/ 12 h 100"/>
              <a:gd name="T70" fmla="*/ 179 w 267"/>
              <a:gd name="T71" fmla="*/ 30 h 100"/>
              <a:gd name="T72" fmla="*/ 215 w 267"/>
              <a:gd name="T73" fmla="*/ 58 h 100"/>
              <a:gd name="T74" fmla="*/ 231 w 267"/>
              <a:gd name="T75" fmla="*/ 75 h 100"/>
              <a:gd name="T76" fmla="*/ 207 w 267"/>
              <a:gd name="T77" fmla="*/ 72 h 100"/>
              <a:gd name="T78" fmla="*/ 206 w 267"/>
              <a:gd name="T79" fmla="*/ 72 h 100"/>
              <a:gd name="T80" fmla="*/ 199 w 267"/>
              <a:gd name="T81" fmla="*/ 78 h 100"/>
              <a:gd name="T82" fmla="*/ 204 w 267"/>
              <a:gd name="T83" fmla="*/ 85 h 100"/>
              <a:gd name="T84" fmla="*/ 204 w 267"/>
              <a:gd name="T85" fmla="*/ 85 h 100"/>
              <a:gd name="T86" fmla="*/ 204 w 267"/>
              <a:gd name="T87" fmla="*/ 86 h 100"/>
              <a:gd name="T88" fmla="*/ 251 w 267"/>
              <a:gd name="T89" fmla="*/ 98 h 100"/>
              <a:gd name="T90" fmla="*/ 264 w 267"/>
              <a:gd name="T91" fmla="*/ 96 h 100"/>
              <a:gd name="T92" fmla="*/ 266 w 267"/>
              <a:gd name="T93" fmla="*/ 89 h 100"/>
              <a:gd name="T94" fmla="*/ 267 w 267"/>
              <a:gd name="T95" fmla="*/ 8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7" h="100">
                <a:moveTo>
                  <a:pt x="267" y="88"/>
                </a:moveTo>
                <a:cubicBezTo>
                  <a:pt x="267" y="88"/>
                  <a:pt x="267" y="90"/>
                  <a:pt x="267" y="90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64" y="38"/>
                  <a:pt x="264" y="38"/>
                  <a:pt x="264" y="38"/>
                </a:cubicBezTo>
                <a:cubicBezTo>
                  <a:pt x="264" y="34"/>
                  <a:pt x="261" y="31"/>
                  <a:pt x="257" y="30"/>
                </a:cubicBezTo>
                <a:cubicBezTo>
                  <a:pt x="254" y="30"/>
                  <a:pt x="250" y="33"/>
                  <a:pt x="250" y="36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7" y="62"/>
                  <a:pt x="247" y="62"/>
                  <a:pt x="247" y="62"/>
                </a:cubicBezTo>
                <a:cubicBezTo>
                  <a:pt x="242" y="56"/>
                  <a:pt x="235" y="50"/>
                  <a:pt x="227" y="44"/>
                </a:cubicBezTo>
                <a:cubicBezTo>
                  <a:pt x="216" y="35"/>
                  <a:pt x="203" y="25"/>
                  <a:pt x="187" y="17"/>
                </a:cubicBezTo>
                <a:cubicBezTo>
                  <a:pt x="171" y="9"/>
                  <a:pt x="152" y="3"/>
                  <a:pt x="133" y="1"/>
                </a:cubicBezTo>
                <a:cubicBezTo>
                  <a:pt x="131" y="1"/>
                  <a:pt x="128" y="1"/>
                  <a:pt x="126" y="1"/>
                </a:cubicBezTo>
                <a:cubicBezTo>
                  <a:pt x="124" y="0"/>
                  <a:pt x="121" y="1"/>
                  <a:pt x="119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0" y="1"/>
                  <a:pt x="107" y="1"/>
                  <a:pt x="105" y="1"/>
                </a:cubicBezTo>
                <a:cubicBezTo>
                  <a:pt x="103" y="2"/>
                  <a:pt x="100" y="2"/>
                  <a:pt x="98" y="2"/>
                </a:cubicBezTo>
                <a:cubicBezTo>
                  <a:pt x="96" y="3"/>
                  <a:pt x="94" y="3"/>
                  <a:pt x="91" y="3"/>
                </a:cubicBezTo>
                <a:cubicBezTo>
                  <a:pt x="89" y="4"/>
                  <a:pt x="87" y="4"/>
                  <a:pt x="85" y="5"/>
                </a:cubicBezTo>
                <a:cubicBezTo>
                  <a:pt x="83" y="5"/>
                  <a:pt x="81" y="6"/>
                  <a:pt x="78" y="6"/>
                </a:cubicBezTo>
                <a:cubicBezTo>
                  <a:pt x="61" y="10"/>
                  <a:pt x="46" y="17"/>
                  <a:pt x="35" y="24"/>
                </a:cubicBezTo>
                <a:cubicBezTo>
                  <a:pt x="23" y="31"/>
                  <a:pt x="14" y="39"/>
                  <a:pt x="8" y="45"/>
                </a:cubicBezTo>
                <a:cubicBezTo>
                  <a:pt x="3" y="50"/>
                  <a:pt x="0" y="54"/>
                  <a:pt x="0" y="54"/>
                </a:cubicBezTo>
                <a:cubicBezTo>
                  <a:pt x="0" y="54"/>
                  <a:pt x="3" y="50"/>
                  <a:pt x="9" y="45"/>
                </a:cubicBezTo>
                <a:cubicBezTo>
                  <a:pt x="15" y="40"/>
                  <a:pt x="24" y="33"/>
                  <a:pt x="36" y="27"/>
                </a:cubicBezTo>
                <a:cubicBezTo>
                  <a:pt x="48" y="21"/>
                  <a:pt x="63" y="16"/>
                  <a:pt x="80" y="13"/>
                </a:cubicBezTo>
                <a:cubicBezTo>
                  <a:pt x="82" y="13"/>
                  <a:pt x="84" y="12"/>
                  <a:pt x="86" y="12"/>
                </a:cubicBezTo>
                <a:cubicBezTo>
                  <a:pt x="88" y="12"/>
                  <a:pt x="90" y="11"/>
                  <a:pt x="93" y="11"/>
                </a:cubicBezTo>
                <a:cubicBezTo>
                  <a:pt x="95" y="11"/>
                  <a:pt x="97" y="11"/>
                  <a:pt x="99" y="11"/>
                </a:cubicBezTo>
                <a:cubicBezTo>
                  <a:pt x="101" y="10"/>
                  <a:pt x="119" y="11"/>
                  <a:pt x="119" y="11"/>
                </a:cubicBezTo>
                <a:cubicBezTo>
                  <a:pt x="121" y="11"/>
                  <a:pt x="123" y="11"/>
                  <a:pt x="125" y="11"/>
                </a:cubicBezTo>
                <a:cubicBezTo>
                  <a:pt x="128" y="12"/>
                  <a:pt x="130" y="12"/>
                  <a:pt x="132" y="12"/>
                </a:cubicBezTo>
                <a:cubicBezTo>
                  <a:pt x="149" y="15"/>
                  <a:pt x="165" y="22"/>
                  <a:pt x="179" y="30"/>
                </a:cubicBezTo>
                <a:cubicBezTo>
                  <a:pt x="193" y="39"/>
                  <a:pt x="205" y="49"/>
                  <a:pt x="215" y="58"/>
                </a:cubicBezTo>
                <a:cubicBezTo>
                  <a:pt x="221" y="64"/>
                  <a:pt x="227" y="70"/>
                  <a:pt x="231" y="75"/>
                </a:cubicBezTo>
                <a:cubicBezTo>
                  <a:pt x="207" y="72"/>
                  <a:pt x="207" y="72"/>
                  <a:pt x="207" y="72"/>
                </a:cubicBezTo>
                <a:cubicBezTo>
                  <a:pt x="206" y="72"/>
                  <a:pt x="206" y="72"/>
                  <a:pt x="206" y="72"/>
                </a:cubicBezTo>
                <a:cubicBezTo>
                  <a:pt x="202" y="72"/>
                  <a:pt x="199" y="74"/>
                  <a:pt x="199" y="78"/>
                </a:cubicBezTo>
                <a:cubicBezTo>
                  <a:pt x="198" y="82"/>
                  <a:pt x="201" y="85"/>
                  <a:pt x="204" y="85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5" y="100"/>
                  <a:pt x="260" y="99"/>
                  <a:pt x="264" y="96"/>
                </a:cubicBezTo>
                <a:cubicBezTo>
                  <a:pt x="265" y="94"/>
                  <a:pt x="266" y="92"/>
                  <a:pt x="266" y="89"/>
                </a:cubicBezTo>
                <a:cubicBezTo>
                  <a:pt x="266" y="89"/>
                  <a:pt x="267" y="89"/>
                  <a:pt x="267" y="88"/>
                </a:cubicBezTo>
                <a:close/>
              </a:path>
            </a:pathLst>
          </a:custGeom>
          <a:solidFill>
            <a:srgbClr val="FF6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77370" y="2191137"/>
            <a:ext cx="82849" cy="80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2250026" y="2906316"/>
            <a:ext cx="82849" cy="80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4268339" y="3573016"/>
            <a:ext cx="82849" cy="80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445199" y="4349934"/>
            <a:ext cx="82849" cy="80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0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CUSTO DA ADVOCACIA DA UNIÃO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1" y="3711604"/>
            <a:ext cx="402593" cy="568365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05" y="3702134"/>
            <a:ext cx="402593" cy="568365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27" y="3706870"/>
            <a:ext cx="402593" cy="568365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49" y="3706869"/>
            <a:ext cx="402593" cy="568365"/>
          </a:xfrm>
          <a:prstGeom prst="rect">
            <a:avLst/>
          </a:prstGeom>
        </p:spPr>
      </p:pic>
      <p:sp>
        <p:nvSpPr>
          <p:cNvPr id="67" name="Espaço Reservado para Número de Slide 5"/>
          <p:cNvSpPr txBox="1">
            <a:spLocks/>
          </p:cNvSpPr>
          <p:nvPr/>
        </p:nvSpPr>
        <p:spPr bwMode="auto">
          <a:xfrm>
            <a:off x="777030" y="5490007"/>
            <a:ext cx="5746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6A956-EF65-4E53-886D-E5D817DC1170}" type="slidenum">
              <a:rPr lang="pt-BR" altLang="pt-BR" sz="1200" smtClean="0">
                <a:solidFill>
                  <a:srgbClr val="376092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t-BR" altLang="pt-BR" sz="1200" dirty="0">
              <a:solidFill>
                <a:srgbClr val="376092"/>
              </a:solidFill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" y="4462870"/>
            <a:ext cx="1517806" cy="1469748"/>
          </a:xfrm>
          <a:prstGeom prst="rect">
            <a:avLst/>
          </a:prstGeom>
        </p:spPr>
      </p:pic>
      <p:sp>
        <p:nvSpPr>
          <p:cNvPr id="69" name="CaixaDeTexto 68"/>
          <p:cNvSpPr txBox="1"/>
          <p:nvPr/>
        </p:nvSpPr>
        <p:spPr>
          <a:xfrm>
            <a:off x="57925" y="4045015"/>
            <a:ext cx="2403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latin typeface="+mn-lt"/>
              </a:rPr>
              <a:t>010100 DF - BRASÍLIA - SEDE I</a:t>
            </a:r>
          </a:p>
        </p:txBody>
      </p:sp>
      <p:sp>
        <p:nvSpPr>
          <p:cNvPr id="70" name="Seta para a direita listrada 69"/>
          <p:cNvSpPr/>
          <p:nvPr/>
        </p:nvSpPr>
        <p:spPr>
          <a:xfrm rot="18926395">
            <a:off x="2219379" y="3566781"/>
            <a:ext cx="623871" cy="593515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Imagem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70" y="1907421"/>
            <a:ext cx="2783837" cy="2087878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1" y="1825351"/>
            <a:ext cx="2953162" cy="352474"/>
          </a:xfrm>
          <a:prstGeom prst="rect">
            <a:avLst/>
          </a:prstGeom>
        </p:spPr>
      </p:pic>
      <p:sp>
        <p:nvSpPr>
          <p:cNvPr id="73" name="Bisel 72"/>
          <p:cNvSpPr/>
          <p:nvPr/>
        </p:nvSpPr>
        <p:spPr>
          <a:xfrm>
            <a:off x="7637987" y="1402611"/>
            <a:ext cx="2737285" cy="756000"/>
          </a:xfrm>
          <a:prstGeom prst="bevel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Procuradoria </a:t>
            </a:r>
            <a:r>
              <a:rPr lang="pt-BR" b="1" dirty="0">
                <a:solidFill>
                  <a:schemeClr val="bg1"/>
                </a:solidFill>
              </a:rPr>
              <a:t>Federal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4" name="Bisel 73"/>
          <p:cNvSpPr/>
          <p:nvPr/>
        </p:nvSpPr>
        <p:spPr>
          <a:xfrm>
            <a:off x="7637987" y="2565309"/>
            <a:ext cx="2737285" cy="756000"/>
          </a:xfrm>
          <a:prstGeom prst="bevel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Procuradoria </a:t>
            </a:r>
            <a:r>
              <a:rPr lang="pt-BR" b="1" dirty="0">
                <a:solidFill>
                  <a:schemeClr val="bg1"/>
                </a:solidFill>
              </a:rPr>
              <a:t>União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5" name="Bisel 74"/>
          <p:cNvSpPr/>
          <p:nvPr/>
        </p:nvSpPr>
        <p:spPr>
          <a:xfrm>
            <a:off x="7637987" y="3706870"/>
            <a:ext cx="2737285" cy="756000"/>
          </a:xfrm>
          <a:prstGeom prst="bevel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Consultoria </a:t>
            </a:r>
            <a:r>
              <a:rPr lang="pt-BR" b="1" dirty="0" smtClean="0"/>
              <a:t>União</a:t>
            </a:r>
            <a:endParaRPr lang="pt-BR" dirty="0"/>
          </a:p>
        </p:txBody>
      </p:sp>
      <p:cxnSp>
        <p:nvCxnSpPr>
          <p:cNvPr id="76" name="Conector de seta reta 75"/>
          <p:cNvCxnSpPr>
            <a:stCxn id="71" idx="3"/>
          </p:cNvCxnSpPr>
          <p:nvPr/>
        </p:nvCxnSpPr>
        <p:spPr>
          <a:xfrm flipV="1">
            <a:off x="5226907" y="1833136"/>
            <a:ext cx="2022201" cy="1118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V="1">
            <a:off x="5238490" y="2943309"/>
            <a:ext cx="2094839" cy="2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5238489" y="2940620"/>
            <a:ext cx="2022202" cy="1144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10835387" y="1530253"/>
            <a:ext cx="123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 PF</a:t>
            </a:r>
            <a:endParaRPr lang="pt-BR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10870613" y="2755954"/>
            <a:ext cx="128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 PU</a:t>
            </a:r>
            <a:endParaRPr lang="pt-BR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10802172" y="3860349"/>
            <a:ext cx="13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 CJU</a:t>
            </a:r>
            <a:endParaRPr lang="pt-BR" b="1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7287"/>
            <a:ext cx="1361093" cy="10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139 L 0.52227 -0.33704 " pathEditMode="relative" ptsTypes="AA">
                                      <p:cBhvr>
                                        <p:cTn id="5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2045 -0.15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52162 0.008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6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 animBg="1"/>
      <p:bldP spid="74" grpId="0" animBg="1"/>
      <p:bldP spid="75" grpId="0" animBg="1"/>
      <p:bldP spid="79" grpId="0"/>
      <p:bldP spid="80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2928" y="-272827"/>
            <a:ext cx="10515600" cy="1325563"/>
          </a:xfrm>
        </p:spPr>
        <p:txBody>
          <a:bodyPr>
            <a:normAutofit/>
          </a:bodyPr>
          <a:lstStyle/>
          <a:p>
            <a:pPr marL="306347" lvl="0" indent="-306347" defTabSz="816925">
              <a:lnSpc>
                <a:spcPct val="110000"/>
              </a:lnSpc>
              <a:spcBef>
                <a:spcPts val="804"/>
              </a:spcBef>
              <a:buClr>
                <a:srgbClr val="000000"/>
              </a:buClr>
              <a:buSzPct val="100000"/>
              <a:defRPr/>
            </a:pPr>
            <a:r>
              <a:rPr lang="pt-BR" sz="2400" kern="0" dirty="0">
                <a:solidFill>
                  <a:schemeClr val="accent3">
                    <a:lumMod val="75000"/>
                  </a:schemeClr>
                </a:solidFill>
              </a:rPr>
              <a:t>RECOMENDAÇÃO DE LEITURA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3352" y="1052736"/>
            <a:ext cx="11389792" cy="3530837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325" tIns="64325" rIns="64325" bIns="64325"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28650" indent="-1714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pt-BR" altLang="pt-BR" sz="24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NBC T 16.11 – </a:t>
            </a:r>
            <a:r>
              <a:rPr lang="pt-BR" altLang="pt-BR" sz="22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Sistema de Informação de Custos do Setor Público.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lang="pt-BR" altLang="pt-BR" sz="3500" b="1" kern="0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pt-BR" altLang="pt-BR" sz="24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Portaria </a:t>
            </a:r>
            <a:r>
              <a:rPr lang="pt-BR" altLang="pt-BR" sz="24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STN nº 157/2011 – </a:t>
            </a:r>
            <a:r>
              <a:rPr lang="pt-BR" altLang="pt-BR" sz="22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Criação do Sistema de Custos do Governo Federal.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lang="pt-BR" altLang="pt-BR" sz="3500" b="1" kern="0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pt-BR" altLang="pt-BR" sz="24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Portaria STN nº 716/2011 – </a:t>
            </a:r>
            <a:r>
              <a:rPr lang="pt-BR" altLang="pt-BR" sz="22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Competências do Órgão Central e dos Órgãos Setoriais.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lang="pt-BR" altLang="pt-BR" sz="3500" b="1" kern="0" dirty="0">
              <a:solidFill>
                <a:schemeClr val="accent3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pt-BR" altLang="pt-BR" sz="24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Site do Tesouro Nacional – </a:t>
            </a:r>
            <a:r>
              <a:rPr lang="pt-BR" altLang="pt-BR" sz="22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link de Publicações e Orientações sobre Custos.</a:t>
            </a:r>
          </a:p>
          <a:p>
            <a:pPr marL="6286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alt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http://www.tesouro.fazenda.gov.br/publicacoes-e-orientacoes#publicacoeseorientacoessobrecustos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29464" y="6448251"/>
            <a:ext cx="2743200" cy="365125"/>
          </a:xfrm>
        </p:spPr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6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11667" r="1120" b="7523"/>
          <a:stretch/>
        </p:blipFill>
        <p:spPr>
          <a:xfrm>
            <a:off x="1140748" y="1444982"/>
            <a:ext cx="10526657" cy="5063414"/>
          </a:xfrm>
          <a:prstGeom prst="rect">
            <a:avLst/>
          </a:prstGeom>
        </p:spPr>
      </p:pic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2149966" y="2620964"/>
            <a:ext cx="8490534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703" tIns="43851" rIns="87703" bIns="43851" anchor="ctr"/>
          <a:lstStyle/>
          <a:p>
            <a:pPr algn="ctr"/>
            <a:endParaRPr lang="pt-BR" altLang="pt-BR"/>
          </a:p>
        </p:txBody>
      </p:sp>
      <p:pic>
        <p:nvPicPr>
          <p:cNvPr id="12291" name="Picture 36" descr="C:\Apresentações\fundo az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914" y="3421064"/>
            <a:ext cx="19163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31274" y="2111376"/>
            <a:ext cx="813676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87703" tIns="43851" rIns="87703" bIns="43851" anchor="ctr"/>
          <a:lstStyle/>
          <a:p>
            <a:pPr algn="ctr">
              <a:defRPr/>
            </a:pPr>
            <a:endParaRPr lang="pt-BR" sz="1885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pt-BR" sz="2657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1971234" y="5360439"/>
            <a:ext cx="720080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0920" y="-272827"/>
            <a:ext cx="10515600" cy="1325563"/>
          </a:xfrm>
        </p:spPr>
        <p:txBody>
          <a:bodyPr/>
          <a:lstStyle/>
          <a:p>
            <a:r>
              <a:rPr lang="pt-BR" dirty="0" smtClean="0"/>
              <a:t>SIC - SISTEMA DE INFORMAÇÃO DE CUSTOS DO GOVERNO FEDERAL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119336" y="836713"/>
            <a:ext cx="11953328" cy="577037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204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32928" y="1628800"/>
          <a:ext cx="106596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Imagem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76672"/>
            <a:ext cx="2376264" cy="87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tângulo de cantos arredondados 3"/>
          <p:cNvSpPr/>
          <p:nvPr/>
        </p:nvSpPr>
        <p:spPr>
          <a:xfrm>
            <a:off x="3287688" y="4941168"/>
            <a:ext cx="187220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Lei 10.180/2001</a:t>
            </a:r>
            <a:endParaRPr lang="pt-BR" sz="1400" b="1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63352" y="-289903"/>
            <a:ext cx="10515600" cy="1325563"/>
          </a:xfrm>
        </p:spPr>
        <p:txBody>
          <a:bodyPr/>
          <a:lstStyle/>
          <a:p>
            <a:r>
              <a:rPr lang="pt-BR" dirty="0" smtClean="0"/>
              <a:t>SIC – SISTEMA DE INFORMAÇÃO DE CUSTOS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77637" y="1556792"/>
            <a:ext cx="1872208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LC 101/2000 (LRF)</a:t>
            </a:r>
            <a:endParaRPr lang="pt-BR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132" y="-25166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368" y="908720"/>
            <a:ext cx="101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9416" y="548680"/>
            <a:ext cx="10083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ESCOPO</a:t>
            </a:r>
            <a:endParaRPr lang="pt-BR" sz="2400" b="1" dirty="0" smtClean="0">
              <a:solidFill>
                <a:srgbClr val="C00000"/>
              </a:solidFill>
              <a:latin typeface="+mn-lt"/>
            </a:endParaRPr>
          </a:p>
          <a:p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OBJETIVO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Prover informações de custos do Governo Federal, com ênfase na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comparabilidade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temporal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 entre unidades administrativas afins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pt-BR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OBJETO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DE CUSTO</a:t>
            </a:r>
          </a:p>
          <a:p>
            <a:endParaRPr lang="pt-BR" sz="8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Unidades 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administrativas</a:t>
            </a:r>
            <a:endParaRPr lang="pt-BR" sz="2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12" y="287645"/>
            <a:ext cx="1933988" cy="24980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9416" y="3936246"/>
            <a:ext cx="105851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C00000"/>
                </a:solidFill>
                <a:latin typeface="+mn-lt"/>
              </a:rPr>
              <a:t>ABRANGÊNCIA</a:t>
            </a:r>
          </a:p>
          <a:p>
            <a:endParaRPr lang="pt-BR" sz="8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Órgãos e entidades constantes no</a:t>
            </a: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OGU</a:t>
            </a: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(Fiscal e Seguridade Social), da Administração Direta e Indireta.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buSzPct val="80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Órgãos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militares,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Poderes Legislativo e Judiciário, mediante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integração de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 de dados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complementar.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Base </a:t>
            </a: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 dados histórica a partir de 2015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</a:t>
            </a:r>
            <a:endParaRPr 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2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368" y="908720"/>
            <a:ext cx="101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9416" y="548680"/>
            <a:ext cx="103691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METODOLOGIA</a:t>
            </a:r>
          </a:p>
          <a:p>
            <a:endParaRPr lang="pt-BR" sz="2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MÉTODO DE CUSTEIO</a:t>
            </a:r>
          </a:p>
          <a:p>
            <a:endParaRPr lang="pt-BR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Custeio direto – 1º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nível </a:t>
            </a: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 unidade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administrativa;</a:t>
            </a:r>
            <a:endParaRPr lang="pt-BR" sz="2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5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Custeio direto e por absorção – Demais níveis de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unidades administrativas.</a:t>
            </a:r>
          </a:p>
          <a:p>
            <a:endParaRPr lang="pt-BR" sz="2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pt-BR" sz="22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SISTEMA DE CUSTEIO E ACUMULAÇÃO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Custo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histórico </a:t>
            </a: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custo estimado;</a:t>
            </a:r>
            <a:endParaRPr lang="pt-BR" sz="2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5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Custo por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processos.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pt-BR" sz="2200" b="1" dirty="0">
                <a:solidFill>
                  <a:srgbClr val="C00000"/>
                </a:solidFill>
                <a:latin typeface="Calibri" panose="020F0502020204030204"/>
              </a:rPr>
              <a:t>PERIODICIDADE</a:t>
            </a:r>
          </a:p>
          <a:p>
            <a:pPr lvl="0"/>
            <a:endParaRPr lang="pt-BR" sz="1500" b="1" dirty="0">
              <a:solidFill>
                <a:srgbClr val="ACCBF9">
                  <a:lumMod val="50000"/>
                </a:srgb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Mensal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74" y="332656"/>
            <a:ext cx="1933988" cy="249806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6568" y="-25375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</p:spTree>
    <p:extLst>
      <p:ext uri="{BB962C8B-B14F-4D97-AF65-F5344CB8AC3E}">
        <p14:creationId xmlns:p14="http://schemas.microsoft.com/office/powerpoint/2010/main" val="40275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2772080" y="3615534"/>
            <a:ext cx="524793" cy="36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54" y="3517504"/>
            <a:ext cx="4116043" cy="271896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64352" y="6433170"/>
            <a:ext cx="27432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39816" y="476672"/>
            <a:ext cx="216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ITENS DE </a:t>
            </a:r>
            <a:r>
              <a:rPr lang="pt-BR" sz="23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CUSTO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87688" y="1242744"/>
            <a:ext cx="4104456" cy="5483543"/>
          </a:xfrm>
          <a:prstGeom prst="rect">
            <a:avLst/>
          </a:prstGeom>
          <a:noFill/>
          <a:ln w="28575">
            <a:solidFill>
              <a:srgbClr val="204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15023" y="1052736"/>
            <a:ext cx="2838234" cy="31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CUSTOS CONTROLÁVEIS</a:t>
            </a:r>
            <a:endParaRPr lang="pt-BR" sz="1600" b="1" dirty="0"/>
          </a:p>
        </p:txBody>
      </p:sp>
      <p:sp>
        <p:nvSpPr>
          <p:cNvPr id="18" name="Retângulo 17"/>
          <p:cNvSpPr/>
          <p:nvPr/>
        </p:nvSpPr>
        <p:spPr>
          <a:xfrm>
            <a:off x="3420087" y="1386761"/>
            <a:ext cx="381885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Pessoal Ativo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Encargos Patronais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Tecnologia da Informação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Água e Esgoto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Energia Elétrica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Telefonia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Copa e Cozinha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Limpeza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Vigilância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Demais Serviços Prediais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Apoio Administrativo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Serviços Técnicos Especializados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Serviços de Saúde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Demais Serviços de Terceiro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Diárias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Passagens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Material de Consumo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Transferências Não Obrigatórias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Serviços da Dívida Pública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Despesas de Exercícios Anteriores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Demais Custos Controláveis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752184" y="1235231"/>
            <a:ext cx="4104456" cy="1872796"/>
          </a:xfrm>
          <a:prstGeom prst="rect">
            <a:avLst/>
          </a:prstGeom>
          <a:noFill/>
          <a:ln w="28575">
            <a:solidFill>
              <a:srgbClr val="204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402658" y="1045223"/>
            <a:ext cx="2840636" cy="341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CUSTOS NÃO CONTROLÁVEIS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7899126" y="1538367"/>
            <a:ext cx="3743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Pessoal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Inativo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Depreciação/Amortização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Transferências Obrigatórias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Despesas de Exercícios Anteriores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Benefícios Previdenciários</a:t>
            </a: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Demais Custos Não Controláveis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23392" y="3327956"/>
            <a:ext cx="2148688" cy="893132"/>
          </a:xfrm>
          <a:prstGeom prst="rect">
            <a:avLst/>
          </a:prstGeom>
          <a:noFill/>
          <a:ln w="28575">
            <a:solidFill>
              <a:srgbClr val="A7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58288" y="3137947"/>
            <a:ext cx="1905780" cy="313377"/>
          </a:xfrm>
          <a:prstGeom prst="roundRect">
            <a:avLst/>
          </a:prstGeom>
          <a:solidFill>
            <a:srgbClr val="A743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ÁREA DE ATUAÇÃO</a:t>
            </a:r>
            <a:endParaRPr lang="pt-BR" sz="1600" b="1" dirty="0"/>
          </a:p>
        </p:txBody>
      </p:sp>
      <p:sp>
        <p:nvSpPr>
          <p:cNvPr id="28" name="Retângulo 27"/>
          <p:cNvSpPr/>
          <p:nvPr/>
        </p:nvSpPr>
        <p:spPr>
          <a:xfrm>
            <a:off x="899872" y="3471972"/>
            <a:ext cx="15756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rgbClr val="A7432F"/>
                </a:solidFill>
                <a:latin typeface="+mn-lt"/>
              </a:rPr>
              <a:t>Suporte</a:t>
            </a:r>
            <a:endParaRPr lang="pt-BR" sz="1900" dirty="0">
              <a:solidFill>
                <a:srgbClr val="A7432F"/>
              </a:solidFill>
              <a:latin typeface="+mn-lt"/>
            </a:endParaRPr>
          </a:p>
          <a:p>
            <a:pPr marL="342900" lvl="0" indent="-342900">
              <a:buSzPct val="130000"/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rgbClr val="A7432F"/>
                </a:solidFill>
                <a:latin typeface="+mn-lt"/>
              </a:rPr>
              <a:t>Finalístico</a:t>
            </a:r>
            <a:endParaRPr lang="pt-BR" sz="1900" dirty="0">
              <a:solidFill>
                <a:srgbClr val="A7432F"/>
              </a:solidFill>
              <a:latin typeface="+mn-lt"/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335360" y="-24190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</p:spTree>
    <p:extLst>
      <p:ext uri="{BB962C8B-B14F-4D97-AF65-F5344CB8AC3E}">
        <p14:creationId xmlns:p14="http://schemas.microsoft.com/office/powerpoint/2010/main" val="34848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2998370" y="3511268"/>
            <a:ext cx="504056" cy="0"/>
          </a:xfrm>
          <a:prstGeom prst="line">
            <a:avLst/>
          </a:prstGeom>
          <a:ln w="76200">
            <a:solidFill>
              <a:srgbClr val="204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7890624" y="3560773"/>
            <a:ext cx="1739544" cy="122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/>
          <p:nvPr/>
        </p:nvCxnSpPr>
        <p:spPr>
          <a:xfrm flipV="1">
            <a:off x="1559496" y="2410732"/>
            <a:ext cx="2179800" cy="1110843"/>
          </a:xfrm>
          <a:prstGeom prst="bentConnector3">
            <a:avLst>
              <a:gd name="adj1" fmla="val 50000"/>
            </a:avLst>
          </a:prstGeom>
          <a:ln w="762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7894914" y="2410732"/>
            <a:ext cx="409706" cy="61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502427" y="1382170"/>
            <a:ext cx="4388197" cy="1902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502426" y="3284911"/>
            <a:ext cx="4388197" cy="477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401472" y="6448251"/>
            <a:ext cx="27432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66122" y="1124743"/>
            <a:ext cx="101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3620" y="1460487"/>
            <a:ext cx="4477025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endParaRPr lang="pt-BR" sz="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Apoio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Administrativo</a:t>
            </a: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Copa e Cozinha 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Limpeza 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Vigilância</a:t>
            </a:r>
          </a:p>
          <a:p>
            <a:pPr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Demais S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erviços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Prediais</a:t>
            </a: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Energia  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Telefonia  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Água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Material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Consumo 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Serviços de Saúde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SzPct val="120000"/>
            </a:pPr>
            <a:endParaRPr lang="pt-BR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Pessoal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Ativo</a:t>
            </a:r>
          </a:p>
          <a:p>
            <a:pPr lvl="0">
              <a:spcBef>
                <a:spcPts val="400"/>
              </a:spcBef>
              <a:buSzPct val="120000"/>
            </a:pPr>
            <a:endParaRPr lang="pt-BR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Tecnologia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da Informação</a:t>
            </a: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Serviços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Técnicos Especializados</a:t>
            </a: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Diárias 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Passagens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Transferências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Demais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Serviços de Terceiros</a:t>
            </a: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Demais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Custos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Controláveis</a:t>
            </a:r>
          </a:p>
          <a:p>
            <a:pPr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Pessoal Inativo/Pensionista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Depreciação/Amortização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400"/>
              </a:spcBef>
              <a:buSzPct val="120000"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●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Demais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Custos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</a:rPr>
              <a:t>Não Controláveis</a:t>
            </a:r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07368" y="3140968"/>
            <a:ext cx="1344030" cy="761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34" tIns="0" rIns="121934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UA 1 </a:t>
            </a:r>
            <a:r>
              <a:rPr lang="pt-BR" sz="1400" kern="1200" dirty="0" smtClean="0"/>
              <a:t>(Ministérios)</a:t>
            </a:r>
            <a:endParaRPr lang="pt-BR" sz="1400" kern="1200" dirty="0"/>
          </a:p>
        </p:txBody>
      </p:sp>
      <p:sp>
        <p:nvSpPr>
          <p:cNvPr id="17" name="Retângulo 16"/>
          <p:cNvSpPr/>
          <p:nvPr/>
        </p:nvSpPr>
        <p:spPr>
          <a:xfrm>
            <a:off x="3502426" y="3758361"/>
            <a:ext cx="4388197" cy="29473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02426" y="980728"/>
            <a:ext cx="4388197" cy="391159"/>
          </a:xfrm>
          <a:prstGeom prst="rect">
            <a:avLst/>
          </a:prstGeom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ITENS DE CUSTO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177857" y="3357380"/>
            <a:ext cx="965815" cy="3231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  <a:latin typeface="+mn-lt"/>
              </a:rPr>
              <a:t>DIRETO</a:t>
            </a:r>
            <a:endParaRPr lang="pt-BR" sz="15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0" name="Conector angulado 39"/>
          <p:cNvCxnSpPr/>
          <p:nvPr/>
        </p:nvCxnSpPr>
        <p:spPr>
          <a:xfrm rot="10800000">
            <a:off x="8316298" y="2410732"/>
            <a:ext cx="2082878" cy="1162341"/>
          </a:xfrm>
          <a:prstGeom prst="bentConnector3">
            <a:avLst>
              <a:gd name="adj1" fmla="val 35392"/>
            </a:avLst>
          </a:prstGeom>
          <a:ln w="762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8182946" y="1988840"/>
            <a:ext cx="1145232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  <a:latin typeface="+mn-lt"/>
              </a:rPr>
              <a:t>INDIRETO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pt-BR" sz="1400" b="1" dirty="0" smtClean="0">
                <a:solidFill>
                  <a:schemeClr val="bg1"/>
                </a:solidFill>
                <a:latin typeface="+mn-lt"/>
              </a:rPr>
              <a:t>Qtde servidores</a:t>
            </a: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8195918" y="3397617"/>
            <a:ext cx="1145231" cy="3231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  <a:latin typeface="+mn-lt"/>
              </a:rPr>
              <a:t>DIRETO</a:t>
            </a:r>
            <a:endParaRPr lang="pt-BR" sz="1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0440258" y="3127110"/>
            <a:ext cx="1272366" cy="843574"/>
            <a:chOff x="230425" y="143538"/>
            <a:chExt cx="2884579" cy="582545"/>
          </a:xfrm>
          <a:solidFill>
            <a:srgbClr val="A7432F"/>
          </a:solidFill>
        </p:grpSpPr>
        <p:sp>
          <p:nvSpPr>
            <p:cNvPr id="53" name="Retângulo de cantos arredondados 52"/>
            <p:cNvSpPr/>
            <p:nvPr/>
          </p:nvSpPr>
          <p:spPr>
            <a:xfrm>
              <a:off x="230425" y="143538"/>
              <a:ext cx="2884579" cy="5825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tângulo 53"/>
            <p:cNvSpPr/>
            <p:nvPr/>
          </p:nvSpPr>
          <p:spPr>
            <a:xfrm>
              <a:off x="258864" y="179093"/>
              <a:ext cx="2856140" cy="525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34" tIns="0" rIns="121934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  UA</a:t>
              </a:r>
              <a:r>
                <a:rPr lang="pt-BR" sz="1600" b="1" dirty="0" smtClean="0"/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/>
                <a:t>  N2  N3  N4</a:t>
              </a:r>
              <a:endParaRPr lang="pt-BR" sz="1600" kern="1200" dirty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332928" y="3089482"/>
            <a:ext cx="1225282" cy="843574"/>
            <a:chOff x="230425" y="143538"/>
            <a:chExt cx="3225958" cy="582545"/>
          </a:xfrm>
          <a:solidFill>
            <a:srgbClr val="A7432F"/>
          </a:solidFill>
        </p:grpSpPr>
        <p:sp>
          <p:nvSpPr>
            <p:cNvPr id="58" name="Retângulo de cantos arredondados 57"/>
            <p:cNvSpPr/>
            <p:nvPr/>
          </p:nvSpPr>
          <p:spPr>
            <a:xfrm>
              <a:off x="230425" y="143538"/>
              <a:ext cx="3225958" cy="5825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tângulo 58"/>
            <p:cNvSpPr/>
            <p:nvPr/>
          </p:nvSpPr>
          <p:spPr>
            <a:xfrm>
              <a:off x="258864" y="179093"/>
              <a:ext cx="3169081" cy="525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34" tIns="0" rIns="121934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UA N1</a:t>
              </a:r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4151784" y="519063"/>
            <a:ext cx="330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ALOCAÇÃO DOS CUSTOS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2610745" y="4797152"/>
            <a:ext cx="89296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2647749" y="3674566"/>
            <a:ext cx="0" cy="112258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60" y="4957569"/>
            <a:ext cx="1768268" cy="17682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984" y="6577607"/>
            <a:ext cx="273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A7432F"/>
                </a:solidFill>
              </a:rPr>
              <a:t>UA = Unidade Administrativa</a:t>
            </a:r>
            <a:endParaRPr lang="pt-BR" sz="1400" b="1" dirty="0">
              <a:solidFill>
                <a:srgbClr val="A7432F"/>
              </a:solidFill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293124" y="-264694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07457" y="1740876"/>
            <a:ext cx="113226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C00000"/>
                </a:solidFill>
              </a:rPr>
              <a:t> OPCIONAL </a:t>
            </a:r>
            <a:endParaRPr lang="pt-B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40768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CONTROLÁVEIS ( CC ) – Itens de custo com relevante influência pelo gestor, quantitativa ou 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qualitativa, sobre o consumo dos recursos.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64352" y="6433170"/>
            <a:ext cx="27432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11824" y="736439"/>
            <a:ext cx="284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GRUPOS DE CUSTO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63352" y="-270123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556792"/>
            <a:ext cx="719390" cy="6889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6" y="2852936"/>
            <a:ext cx="719390" cy="6889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2" y="4221088"/>
            <a:ext cx="719390" cy="6889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6" y="5589240"/>
            <a:ext cx="719390" cy="688908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0" y="4026404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ATRIBUÍVEIS A PESSOAL ( CAP ) –  Itens de custo cujo consumo tende a ser realizado em função da 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força de trabalho lotada na unidade administrativa.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2660956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CONTROLÁVEIS ( CC ) – Itens de custo sem influência relevante, quantitativa ou qualitativa, pelo 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gestor sobre o consumo dos recursos.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5346592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DE FUNCIONAMENTO ( CF ) – Itens de custo gerais, necessários para que as organizações estejam 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minimamente aptas ao desenvolvimento de suas atividades.  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2660956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ORÇAMENTÁRIOS DISCRICIONÁRIOS ( COD ) – Itens de custo derivados do Orçamento Público que 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possuem flexibilidade quanto à realização.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340768"/>
            <a:ext cx="12192000" cy="108012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CUSTOS ORÇAMENTÁRIOS OBRIGATÓRIOS ( COO ) – Itens de custo derivados do Orçamento Público que,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apesar de possuírem realização obrigatória, podem ser objeto de ganho qualitativo por meio de sua gestão.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64352" y="6433170"/>
            <a:ext cx="27432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67708" y="68712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GRUPOS DE CUSTOS ORÇAMENTÁRIOS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5360" y="-230543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8" t="-4261" r="-3988" b="-4261"/>
          <a:stretch/>
        </p:blipFill>
        <p:spPr>
          <a:xfrm>
            <a:off x="711341" y="1451565"/>
            <a:ext cx="777419" cy="7422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37" t="-25315" r="-24937" b="-25315"/>
          <a:stretch/>
        </p:blipFill>
        <p:spPr>
          <a:xfrm>
            <a:off x="560507" y="2612868"/>
            <a:ext cx="107908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57" dirty="0" smtClean="0"/>
              <a:t>MODELO LEGAL</a:t>
            </a:r>
            <a:endParaRPr lang="pt-BR" sz="2057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7" y="548680"/>
            <a:ext cx="12200928" cy="63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3499827" y="1464088"/>
            <a:ext cx="7888147" cy="2157427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 dirty="0">
              <a:latin typeface="Trebuchet MS" panose="020B0603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612846" y="4097722"/>
            <a:ext cx="7775128" cy="2302128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-8927" y="908784"/>
            <a:ext cx="4275983" cy="596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085326" y="1546586"/>
            <a:ext cx="3254545" cy="7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628" b="1" dirty="0">
                <a:solidFill>
                  <a:schemeClr val="bg1"/>
                </a:solidFill>
                <a:latin typeface="Trebuchet MS" panose="020B0603020202020204" pitchFamily="34" charset="0"/>
              </a:rPr>
              <a:t>Federação.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085325" y="4194510"/>
            <a:ext cx="1984839" cy="7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628" b="1" dirty="0">
                <a:solidFill>
                  <a:schemeClr val="bg1"/>
                </a:solidFill>
                <a:latin typeface="Trebuchet MS" panose="020B0603020202020204" pitchFamily="34" charset="0"/>
              </a:rPr>
              <a:t>União.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447369" y="2261286"/>
            <a:ext cx="6765534" cy="12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Lei nº 4.320/64.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Lei complementar nº 101/00 (LRF).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Normas do CFC (NBCT 16).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44393" y="4903770"/>
            <a:ext cx="6765534" cy="12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Decreto lei nº 200/67.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Decreto nº 93.872/86.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742" b="1" dirty="0">
                <a:solidFill>
                  <a:schemeClr val="bg1"/>
                </a:solidFill>
                <a:latin typeface="Trebuchet MS" panose="020B0603020202020204" pitchFamily="34" charset="0"/>
              </a:rPr>
              <a:t>Lei nº 10.180/01.</a:t>
            </a:r>
          </a:p>
        </p:txBody>
      </p:sp>
    </p:spTree>
    <p:extLst>
      <p:ext uri="{BB962C8B-B14F-4D97-AF65-F5344CB8AC3E}">
        <p14:creationId xmlns:p14="http://schemas.microsoft.com/office/powerpoint/2010/main" val="26514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18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8014031" y="3212976"/>
            <a:ext cx="1008112" cy="64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10800000">
            <a:off x="4295800" y="3212976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64352" y="6433170"/>
            <a:ext cx="27432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50</a:t>
            </a:fld>
            <a:endParaRPr lang="pt-BR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623392" y="1312305"/>
          <a:ext cx="3549059" cy="495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127299" y="605879"/>
            <a:ext cx="284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FONTES DE DADOS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0" name="Diagrama 19"/>
          <p:cNvGraphicFramePr/>
          <p:nvPr>
            <p:extLst/>
          </p:nvPr>
        </p:nvGraphicFramePr>
        <p:xfrm>
          <a:off x="4776992" y="2492896"/>
          <a:ext cx="3256501" cy="182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a 20"/>
          <p:cNvGraphicFramePr/>
          <p:nvPr>
            <p:extLst/>
          </p:nvPr>
        </p:nvGraphicFramePr>
        <p:xfrm>
          <a:off x="8832304" y="2312876"/>
          <a:ext cx="297669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 rot="16200000">
            <a:off x="4430470" y="395316"/>
            <a:ext cx="6840759" cy="7723553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5360" y="-273298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Portal de Custos do Governo Federal</a:t>
            </a:r>
          </a:p>
        </p:txBody>
      </p:sp>
    </p:spTree>
    <p:extLst>
      <p:ext uri="{BB962C8B-B14F-4D97-AF65-F5344CB8AC3E}">
        <p14:creationId xmlns:p14="http://schemas.microsoft.com/office/powerpoint/2010/main" val="8922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REFLEXÃO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343472" y="2277200"/>
            <a:ext cx="9433048" cy="1676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solidFill>
                  <a:srgbClr val="072C62"/>
                </a:solidFill>
                <a:latin typeface="+mn-lt"/>
              </a:rPr>
              <a:t>“ É muito caro para a sociedade investir recursos humanos e financeiros na geração de informações que cumprem a legislação, mas que ninguém utiliza para tomada de decisão”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072C62"/>
                </a:solidFill>
                <a:latin typeface="+mn-lt"/>
              </a:rPr>
              <a:t>Paulo Henrique Feijó</a:t>
            </a:r>
          </a:p>
        </p:txBody>
      </p:sp>
    </p:spTree>
    <p:extLst>
      <p:ext uri="{BB962C8B-B14F-4D97-AF65-F5344CB8AC3E}">
        <p14:creationId xmlns:p14="http://schemas.microsoft.com/office/powerpoint/2010/main" val="20504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5472608" cy="562074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pt-BR" sz="3200" dirty="0" smtClean="0"/>
              <a:t>Obrigado!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8306" y="4509120"/>
            <a:ext cx="3990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6" eaLnBrk="0" hangingPunct="0">
              <a:spcBef>
                <a:spcPct val="50000"/>
              </a:spcBef>
              <a:defRPr/>
            </a:pPr>
            <a:r>
              <a:rPr lang="pt-BR" sz="1400" b="1" u="sng" dirty="0" smtClean="0">
                <a:solidFill>
                  <a:srgbClr val="ACCBF9">
                    <a:lumMod val="75000"/>
                  </a:srgbClr>
                </a:solidFill>
                <a:latin typeface="Calibri Light" panose="020F0302020204030204"/>
              </a:rPr>
              <a:t>tesouro.fazenda.gov.br</a:t>
            </a:r>
          </a:p>
          <a:p>
            <a:pPr marL="446088" lvl="6" eaLnBrk="0" hangingPunct="0">
              <a:spcBef>
                <a:spcPct val="50000"/>
              </a:spcBef>
              <a:defRPr/>
            </a:pPr>
            <a:r>
              <a:rPr lang="pt-BR" sz="1400" b="1" u="sng" dirty="0" smtClean="0">
                <a:solidFill>
                  <a:srgbClr val="ACCBF9">
                    <a:lumMod val="75000"/>
                  </a:srgbClr>
                </a:solidFill>
                <a:latin typeface="Calibri Light" panose="020F0302020204030204"/>
              </a:rPr>
              <a:t>custos@tesouro.gov.br</a:t>
            </a:r>
            <a:endParaRPr lang="pt-BR" sz="1400" b="1" u="sng" dirty="0">
              <a:solidFill>
                <a:srgbClr val="ACCBF9">
                  <a:lumMod val="75000"/>
                </a:srgbClr>
              </a:solidFill>
              <a:latin typeface="Calibri Light" panose="020F0302020204030204"/>
            </a:endParaRPr>
          </a:p>
          <a:p>
            <a:pPr marL="446088" lvl="6" eaLnBrk="0" hangingPunct="0">
              <a:spcBef>
                <a:spcPct val="50000"/>
              </a:spcBef>
              <a:defRPr/>
            </a:pPr>
            <a:r>
              <a:rPr lang="pt-BR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Twitter</a:t>
            </a:r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: @_tesouro</a:t>
            </a:r>
          </a:p>
          <a:p>
            <a:pPr marL="446088" lvl="6" eaLnBrk="0" hangingPunct="0">
              <a:defRPr/>
            </a:pP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95800" y="105273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ts val="0"/>
              </a:spcBef>
              <a:buClr>
                <a:srgbClr val="242852">
                  <a:lumMod val="75000"/>
                </a:srgbClr>
              </a:buClr>
              <a:defRPr/>
            </a:pPr>
            <a:r>
              <a:rPr lang="pt-B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Subsecretaria de Contabilidade Pública – SUCON</a:t>
            </a:r>
          </a:p>
          <a:p>
            <a:pPr algn="r" eaLnBrk="1" hangingPunct="1">
              <a:spcBef>
                <a:spcPts val="0"/>
              </a:spcBef>
              <a:buClr>
                <a:srgbClr val="242852">
                  <a:lumMod val="75000"/>
                </a:srgbClr>
              </a:buClr>
              <a:defRPr/>
            </a:pPr>
            <a:r>
              <a:rPr lang="pt-B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Coordenação 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de Informação  de </a:t>
            </a:r>
            <a:r>
              <a:rPr lang="pt-B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Custos – COINC </a:t>
            </a:r>
          </a:p>
          <a:p>
            <a:pPr algn="r" eaLnBrk="1" hangingPunct="1">
              <a:spcBef>
                <a:spcPts val="0"/>
              </a:spcBef>
              <a:buClr>
                <a:srgbClr val="242852">
                  <a:lumMod val="75000"/>
                </a:srgbClr>
              </a:buClr>
              <a:defRPr/>
            </a:pPr>
            <a:r>
              <a:rPr lang="pt-B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Gerência 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de Informação de </a:t>
            </a:r>
            <a:r>
              <a:rPr lang="pt-B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Custos – GEINC</a:t>
            </a:r>
            <a:endParaRPr lang="pt-BR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14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4834"/>
          <p:cNvSpPr/>
          <p:nvPr/>
        </p:nvSpPr>
        <p:spPr>
          <a:xfrm>
            <a:off x="701323" y="1876327"/>
            <a:ext cx="9283110" cy="23447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6" name="Shape 24834"/>
          <p:cNvSpPr/>
          <p:nvPr/>
        </p:nvSpPr>
        <p:spPr>
          <a:xfrm>
            <a:off x="695400" y="908720"/>
            <a:ext cx="9217024" cy="5727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pt-BR" sz="2000" b="1" dirty="0">
                <a:solidFill>
                  <a:schemeClr val="bg1"/>
                </a:solidFill>
                <a:latin typeface="+mn-lt"/>
              </a:rPr>
              <a:t>Portaria STN nº 157 de 2011: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Estabelece a criação do Sistema de Custos do Governo Federal.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3352" y="-344282"/>
            <a:ext cx="10515600" cy="1325563"/>
          </a:xfrm>
        </p:spPr>
        <p:txBody>
          <a:bodyPr/>
          <a:lstStyle/>
          <a:p>
            <a:r>
              <a:rPr lang="pt-BR" dirty="0" smtClean="0"/>
              <a:t>MODELO LEGAL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5400" y="2073212"/>
            <a:ext cx="92890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Integram o Sistema de Custos do Governo Federal: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285744" indent="-285744">
              <a:buSzPct val="150000"/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2"/>
              </a:solidFill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+mn-cs"/>
              </a:rPr>
              <a:t>Órgão Central </a:t>
            </a:r>
            <a:r>
              <a:rPr lang="pt-BR" dirty="0">
                <a:latin typeface="+mn-lt"/>
                <a:cs typeface="+mn-cs"/>
              </a:rPr>
              <a:t>– </a:t>
            </a:r>
            <a:r>
              <a:rPr lang="pt-BR" dirty="0" smtClean="0">
                <a:latin typeface="+mn-lt"/>
                <a:cs typeface="+mn-cs"/>
              </a:rPr>
              <a:t>STN.</a:t>
            </a: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pt-BR" sz="1000" dirty="0">
              <a:latin typeface="+mn-lt"/>
              <a:cs typeface="+mn-cs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  <a:cs typeface="+mn-cs"/>
              </a:rPr>
              <a:t>Órgão Setoriais – </a:t>
            </a:r>
            <a:r>
              <a:rPr lang="pt-BR" dirty="0" smtClean="0">
                <a:latin typeface="+mn-lt"/>
                <a:cs typeface="+mn-cs"/>
              </a:rPr>
              <a:t>Ministérios; AGU; e de forma facultativa as unidades de gestão interna do Poder Judiciário, do Poder Legislativo e do Ministério Público da União.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15" name="Shape 1235"/>
          <p:cNvSpPr/>
          <p:nvPr/>
        </p:nvSpPr>
        <p:spPr>
          <a:xfrm>
            <a:off x="5083466" y="1477410"/>
            <a:ext cx="364462" cy="195448"/>
          </a:xfrm>
          <a:custGeom>
            <a:avLst/>
            <a:gdLst/>
            <a:ahLst/>
            <a:cxnLst/>
            <a:rect l="0" t="0" r="0" b="0"/>
            <a:pathLst>
              <a:path w="390893" h="195453">
                <a:moveTo>
                  <a:pt x="0" y="0"/>
                </a:moveTo>
                <a:lnTo>
                  <a:pt x="390893" y="0"/>
                </a:lnTo>
                <a:lnTo>
                  <a:pt x="195440" y="195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4987149" cy="22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4834"/>
          <p:cNvSpPr/>
          <p:nvPr/>
        </p:nvSpPr>
        <p:spPr>
          <a:xfrm>
            <a:off x="701323" y="2005595"/>
            <a:ext cx="9355117" cy="3223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6" name="Shape 24834"/>
          <p:cNvSpPr/>
          <p:nvPr/>
        </p:nvSpPr>
        <p:spPr>
          <a:xfrm>
            <a:off x="695399" y="908720"/>
            <a:ext cx="9361041" cy="6847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Portaria STN nº 716 de 2011: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 Dispõe sobre as competências dos Órgãos Central e Setoriais do Sistema de Custos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do Governo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Federal.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3352" y="-327219"/>
            <a:ext cx="10515600" cy="1325563"/>
          </a:xfrm>
        </p:spPr>
        <p:txBody>
          <a:bodyPr/>
          <a:lstStyle/>
          <a:p>
            <a:r>
              <a:rPr lang="pt-BR" dirty="0" smtClean="0"/>
              <a:t>MODELO LEGAL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4987149" cy="22121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400" y="2132856"/>
            <a:ext cx="9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Principais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competências do Órgão Central:</a:t>
            </a:r>
          </a:p>
          <a:p>
            <a:pPr marL="285744" indent="-285744">
              <a:buSzPct val="150000"/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accent2"/>
              </a:solidFill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Estabelecer normas e procedimentos referentes ao Sistema de Custos do Governo Federal</a:t>
            </a:r>
            <a:r>
              <a:rPr lang="pt-BR" dirty="0" smtClean="0">
                <a:latin typeface="+mn-lt"/>
              </a:rPr>
              <a:t>;</a:t>
            </a: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Manter, aprimorar e orientar sobre a utilização do SIC</a:t>
            </a:r>
            <a:r>
              <a:rPr lang="pt-BR" dirty="0" smtClean="0">
                <a:latin typeface="+mn-lt"/>
              </a:rPr>
              <a:t>;</a:t>
            </a: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Definir, acompanhar e orientar os processos de integração aos sistemas estruturantes e sistemas internos dos órgãos setoriais</a:t>
            </a:r>
            <a:r>
              <a:rPr lang="pt-BR" dirty="0" smtClean="0">
                <a:latin typeface="+mn-lt"/>
              </a:rPr>
              <a:t>;</a:t>
            </a:r>
            <a:endParaRPr lang="pt-BR" dirty="0">
              <a:latin typeface="+mn-lt"/>
            </a:endParaRPr>
          </a:p>
        </p:txBody>
      </p:sp>
      <p:sp>
        <p:nvSpPr>
          <p:cNvPr id="15" name="Shape 1235"/>
          <p:cNvSpPr/>
          <p:nvPr/>
        </p:nvSpPr>
        <p:spPr>
          <a:xfrm>
            <a:off x="5083466" y="1556792"/>
            <a:ext cx="364462" cy="195448"/>
          </a:xfrm>
          <a:custGeom>
            <a:avLst/>
            <a:gdLst/>
            <a:ahLst/>
            <a:cxnLst/>
            <a:rect l="0" t="0" r="0" b="0"/>
            <a:pathLst>
              <a:path w="390893" h="195453">
                <a:moveTo>
                  <a:pt x="0" y="0"/>
                </a:moveTo>
                <a:lnTo>
                  <a:pt x="390893" y="0"/>
                </a:lnTo>
                <a:lnTo>
                  <a:pt x="195440" y="195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13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4834"/>
          <p:cNvSpPr/>
          <p:nvPr/>
        </p:nvSpPr>
        <p:spPr>
          <a:xfrm>
            <a:off x="701323" y="2005595"/>
            <a:ext cx="9355117" cy="3223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6" name="Shape 24834"/>
          <p:cNvSpPr/>
          <p:nvPr/>
        </p:nvSpPr>
        <p:spPr>
          <a:xfrm>
            <a:off x="695399" y="908720"/>
            <a:ext cx="9361041" cy="6847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Portaria STN nº 716 de 2011: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 Dispõe sobre as competências dos Órgãos Central e Setoriais do Sistema de Custos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do Governo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Federal.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35360" y="-327219"/>
            <a:ext cx="10515600" cy="1325563"/>
          </a:xfrm>
        </p:spPr>
        <p:txBody>
          <a:bodyPr/>
          <a:lstStyle/>
          <a:p>
            <a:r>
              <a:rPr lang="pt-BR" dirty="0" smtClean="0"/>
              <a:t>MODELO LEGAL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4987149" cy="22121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400" y="2132856"/>
            <a:ext cx="9145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Principais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competências do Órgão Central:</a:t>
            </a:r>
          </a:p>
          <a:p>
            <a:pPr marL="285744" indent="-285744">
              <a:buSzPct val="150000"/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accent2"/>
              </a:solidFill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Dar </a:t>
            </a:r>
            <a:r>
              <a:rPr lang="pt-BR" dirty="0">
                <a:latin typeface="+mn-lt"/>
              </a:rPr>
              <a:t>apoio e supervisionar as atividades dos órgãos setoriais</a:t>
            </a:r>
            <a:r>
              <a:rPr lang="pt-BR" dirty="0" smtClean="0">
                <a:latin typeface="+mn-lt"/>
              </a:rPr>
              <a:t>;</a:t>
            </a: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Disponibilizar, em meios eletrônicos, instruções, procedimentos, estudos,  metodologias de cálculo, recomendações técnicas e outros instrumentos que auxiliem os órgãos setoriais</a:t>
            </a:r>
            <a:r>
              <a:rPr lang="pt-BR" dirty="0" smtClean="0">
                <a:latin typeface="+mn-lt"/>
              </a:rPr>
              <a:t>;</a:t>
            </a: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latin typeface="+mn-lt"/>
            </a:endParaRPr>
          </a:p>
          <a:p>
            <a:pPr marL="285744" indent="-285744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latin typeface="+mn-lt"/>
              </a:rPr>
              <a:t>Promover a realização de capacitação, por meio de treinamento e apoio técnico.</a:t>
            </a:r>
          </a:p>
        </p:txBody>
      </p:sp>
      <p:sp>
        <p:nvSpPr>
          <p:cNvPr id="15" name="Shape 1235"/>
          <p:cNvSpPr/>
          <p:nvPr/>
        </p:nvSpPr>
        <p:spPr>
          <a:xfrm>
            <a:off x="5087888" y="1556792"/>
            <a:ext cx="364462" cy="195448"/>
          </a:xfrm>
          <a:custGeom>
            <a:avLst/>
            <a:gdLst/>
            <a:ahLst/>
            <a:cxnLst/>
            <a:rect l="0" t="0" r="0" b="0"/>
            <a:pathLst>
              <a:path w="390893" h="195453">
                <a:moveTo>
                  <a:pt x="0" y="0"/>
                </a:moveTo>
                <a:lnTo>
                  <a:pt x="390893" y="0"/>
                </a:lnTo>
                <a:lnTo>
                  <a:pt x="195440" y="195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5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4834"/>
          <p:cNvSpPr/>
          <p:nvPr/>
        </p:nvSpPr>
        <p:spPr>
          <a:xfrm>
            <a:off x="701323" y="2005595"/>
            <a:ext cx="9355117" cy="3223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D49B-0E82-46B4-BC54-FF357924A8BC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4550" y="-342296"/>
            <a:ext cx="10515600" cy="1325563"/>
          </a:xfrm>
        </p:spPr>
        <p:txBody>
          <a:bodyPr/>
          <a:lstStyle/>
          <a:p>
            <a:r>
              <a:rPr lang="pt-BR" dirty="0" smtClean="0"/>
              <a:t>MODELO LEGAL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4987149" cy="22121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400" y="2146498"/>
            <a:ext cx="9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50000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</a:t>
            </a:r>
            <a:r>
              <a:rPr lang="pt-BR" b="1" dirty="0">
                <a:solidFill>
                  <a:srgbClr val="ACCBF9">
                    <a:lumMod val="25000"/>
                  </a:srgbClr>
                </a:solidFill>
                <a:latin typeface="Calibri" panose="020F0502020204030204"/>
              </a:rPr>
              <a:t>Principais competências dos Órgãos Setoriais:</a:t>
            </a:r>
          </a:p>
          <a:p>
            <a:pPr marL="285744" lvl="0" indent="-285744">
              <a:buSzPct val="150000"/>
              <a:buFont typeface="Wingdings" panose="05000000000000000000" pitchFamily="2" charset="2"/>
              <a:buChar char="ü"/>
            </a:pPr>
            <a:endParaRPr lang="pt-BR" sz="1000" dirty="0">
              <a:solidFill>
                <a:srgbClr val="629DD1"/>
              </a:solidFill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Apurar os custos dos projetos e atividades, de forma a evidenciar os resultados da gestão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Prestar apoio, assistência e orientação na elaboração de relatórios gerenciais do SIC das unidades administrativas e entidades subordinadas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lvl="0" indent="-285744">
              <a:lnSpc>
                <a:spcPct val="150000"/>
              </a:lnSpc>
              <a:buClr>
                <a:srgbClr val="4A66AC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Elaborar relatórios de custos oriundos do SIC, a fim de subsidiar a tomada de decisão pelo gestor do órgão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;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24834"/>
          <p:cNvSpPr/>
          <p:nvPr/>
        </p:nvSpPr>
        <p:spPr>
          <a:xfrm>
            <a:off x="695399" y="908720"/>
            <a:ext cx="9361041" cy="6847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Portaria STN nº 716 de 2011: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 Dispõe sobre as competências dos Órgãos Central e Setoriais do Sistema de Custos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do Governo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Federal.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Shape 1235"/>
          <p:cNvSpPr/>
          <p:nvPr/>
        </p:nvSpPr>
        <p:spPr>
          <a:xfrm>
            <a:off x="5087888" y="1556792"/>
            <a:ext cx="364462" cy="195448"/>
          </a:xfrm>
          <a:custGeom>
            <a:avLst/>
            <a:gdLst/>
            <a:ahLst/>
            <a:cxnLst/>
            <a:rect l="0" t="0" r="0" b="0"/>
            <a:pathLst>
              <a:path w="390893" h="195453">
                <a:moveTo>
                  <a:pt x="0" y="0"/>
                </a:moveTo>
                <a:lnTo>
                  <a:pt x="390893" y="0"/>
                </a:lnTo>
                <a:lnTo>
                  <a:pt x="195440" y="195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DD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8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N Documento" ma:contentTypeID="0x010100074FEDCAA1540F4BA0F0316E3C4A784B0092FFBD8CB8CD9C48AC5B705EE16DB600" ma:contentTypeVersion="36" ma:contentTypeDescription="" ma:contentTypeScope="" ma:versionID="b2340f526e45dda0f23b78efe957f6c2">
  <xsd:schema xmlns:xsd="http://www.w3.org/2001/XMLSchema" xmlns:xs="http://www.w3.org/2001/XMLSchema" xmlns:p="http://schemas.microsoft.com/office/2006/metadata/properties" xmlns:ns1="http://schemas.microsoft.com/sharepoint/v3" xmlns:ns2="0a7000d6-02c1-4ac2-87ff-427c8bde8f4d" targetNamespace="http://schemas.microsoft.com/office/2006/metadata/properties" ma:root="true" ma:fieldsID="9bb3ffbdbd7c854fdfcb3918e66c6b42" ns1:_="" ns2:_="">
    <xsd:import namespace="http://schemas.microsoft.com/sharepoint/v3"/>
    <xsd:import namespace="0a7000d6-02c1-4ac2-87ff-427c8bde8f4d"/>
    <xsd:element name="properties">
      <xsd:complexType>
        <xsd:sequence>
          <xsd:element name="documentManagement">
            <xsd:complexType>
              <xsd:all>
                <xsd:element ref="ns2:STNCategoriaLookup"/>
                <xsd:element ref="ns2:STNSubcategoriaLookup"/>
                <xsd:element ref="ns2:DestaqueNoticia" minOccurs="0"/>
                <xsd:element ref="ns2:Descricao"/>
                <xsd:element ref="ns1:PublishingPageContent" minOccurs="0"/>
                <xsd:element ref="ns2:PalavraChaveNoticia"/>
                <xsd:element ref="ns2:STNAreaLook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PageContent" ma:index="6" nillable="true" ma:displayName="Conteúdo da Página" ma:description="Conteúdo da Página é uma coluna de site criada pelo recurso de Publicação. Ela é usada no Tipo de Conteúdo de Página de Artigo como o conteúdo da página." ma:internalName="PublishingPageConte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000d6-02c1-4ac2-87ff-427c8bde8f4d" elementFormDefault="qualified">
    <xsd:import namespace="http://schemas.microsoft.com/office/2006/documentManagement/types"/>
    <xsd:import namespace="http://schemas.microsoft.com/office/infopath/2007/PartnerControls"/>
    <xsd:element name="STNCategoriaLookup" ma:index="2" ma:displayName="Categoria" ma:indexed="true" ma:list="{c5af44d2-4f95-4f02-8ad8-aacff1283beb}" ma:internalName="STNCategoriaLookup" ma:readOnly="false" ma:showField="Title" ma:web="0a7000d6-02c1-4ac2-87ff-427c8bde8f4d">
      <xsd:simpleType>
        <xsd:restriction base="dms:Lookup"/>
      </xsd:simpleType>
    </xsd:element>
    <xsd:element name="STNSubcategoriaLookup" ma:index="3" ma:displayName="Subcategoria" ma:indexed="true" ma:list="{192d909d-be75-44df-8561-8bf4dd6a77ae}" ma:internalName="STNSubcategoriaLookup" ma:readOnly="false" ma:showField="Title" ma:web="0a7000d6-02c1-4ac2-87ff-427c8bde8f4d">
      <xsd:simpleType>
        <xsd:restriction base="dms:Lookup"/>
      </xsd:simpleType>
    </xsd:element>
    <xsd:element name="DestaqueNoticia" ma:index="4" nillable="true" ma:displayName="Destaque" ma:default="0" ma:internalName="DestaqueNoticia">
      <xsd:simpleType>
        <xsd:restriction base="dms:Boolean"/>
      </xsd:simpleType>
    </xsd:element>
    <xsd:element name="Descricao" ma:index="5" ma:displayName="Resumo" ma:internalName="Descricao">
      <xsd:simpleType>
        <xsd:restriction base="dms:Text">
          <xsd:maxLength value="140"/>
        </xsd:restriction>
      </xsd:simpleType>
    </xsd:element>
    <xsd:element name="PalavraChaveNoticia" ma:index="13" ma:displayName="Palavras Chave" ma:list="03b14767-2059-4965-a763-74535623b0e3" ma:internalName="PalavraChaveNoticia" ma:readOnly="false" ma:showField="Title" ma:web="0a7000d6-02c1-4ac2-87ff-427c8bde8f4d">
      <xsd:simpleType>
        <xsd:restriction base="dms:Unknown"/>
      </xsd:simpleType>
    </xsd:element>
    <xsd:element name="STNAreaLookup" ma:index="14" nillable="true" ma:displayName="Áreas Vinculadas" ma:list="0e13c9bc-cab2-47a2-bab5-17b30044fcdc" ma:internalName="STNAreaLookup0" ma:showField="Title" ma:web="0a7000d6-02c1-4ac2-87ff-427c8bde8f4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ú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PageContent xmlns="http://schemas.microsoft.com/sharepoint/v3" xsi:nil="true"/>
    <Descricao xmlns="0a7000d6-02c1-4ac2-87ff-427c8bde8f4d">Modelo Apresentações PowerPoint STN 2016</Descricao>
    <STNCategoriaLookup xmlns="0a7000d6-02c1-4ac2-87ff-427c8bde8f4d">49</STNCategoriaLookup>
    <DestaqueNoticia xmlns="0a7000d6-02c1-4ac2-87ff-427c8bde8f4d">false</DestaqueNoticia>
    <PalavraChaveNoticia xmlns="0a7000d6-02c1-4ac2-87ff-427c8bde8f4d">586;#Modelo;#585;#Apresentação;#955;#PowerPoint;#992;#2016</PalavraChaveNoticia>
    <STNSubcategoriaLookup xmlns="0a7000d6-02c1-4ac2-87ff-427c8bde8f4d">65</STNSubcategoriaLookup>
    <STNAreaLookup xmlns="0a7000d6-02c1-4ac2-87ff-427c8bde8f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CB1F53-F5CE-4E33-A499-8D903550B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7000d6-02c1-4ac2-87ff-427c8bde8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D16C0-C8DD-4604-9DE9-B7C1D03668B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7000d6-02c1-4ac2-87ff-427c8bde8f4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C63E5F-D99D-4421-AE39-243A019EA9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2713</Words>
  <Application>Microsoft Office PowerPoint</Application>
  <PresentationFormat>Widescreen</PresentationFormat>
  <Paragraphs>751</Paragraphs>
  <Slides>57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DejaVu Sans</vt:lpstr>
      <vt:lpstr>Franklin Gothic Book</vt:lpstr>
      <vt:lpstr>Tahoma</vt:lpstr>
      <vt:lpstr>Times New Roman</vt:lpstr>
      <vt:lpstr>Trebuchet MS</vt:lpstr>
      <vt:lpstr>Verdana</vt:lpstr>
      <vt:lpstr>Wingdings</vt:lpstr>
      <vt:lpstr>Personalizar design</vt:lpstr>
      <vt:lpstr>Apresentação do PowerPoint</vt:lpstr>
      <vt:lpstr>ANÁLISE DE SITUAÇÃO</vt:lpstr>
      <vt:lpstr>ÍNDICE</vt:lpstr>
      <vt:lpstr>SIC – SISTEMA DE INFORMAÇÃO DE CUSTOS</vt:lpstr>
      <vt:lpstr>MODELO LEGAL</vt:lpstr>
      <vt:lpstr>MODELO LEGAL</vt:lpstr>
      <vt:lpstr>MODELO LEGAL</vt:lpstr>
      <vt:lpstr>MODELO LEGAL</vt:lpstr>
      <vt:lpstr>MODELO LEGAL</vt:lpstr>
      <vt:lpstr>MODELO LEGAL</vt:lpstr>
      <vt:lpstr>DETERMINANTES DA MENSURAÇÃO DE CUSTOS</vt:lpstr>
      <vt:lpstr>Apresentação do PowerPoint</vt:lpstr>
      <vt:lpstr>Porque utilizar Custos no Setor Público</vt:lpstr>
      <vt:lpstr>Apresentação do PowerPoint</vt:lpstr>
      <vt:lpstr>MODELO CONCEITUAL</vt:lpstr>
      <vt:lpstr>MODELO SISTÊMICO</vt:lpstr>
      <vt:lpstr>MODELO SISTÊMICO</vt:lpstr>
      <vt:lpstr>MODELO SISTÊMICO</vt:lpstr>
      <vt:lpstr>MODELO SISTÊMICO</vt:lpstr>
      <vt:lpstr>Apresentação do PowerPoint</vt:lpstr>
      <vt:lpstr>Apresentação do PowerPoint</vt:lpstr>
      <vt:lpstr>DETACUSTO</vt:lpstr>
      <vt:lpstr>DETACUSTO no Tesouro Gerencial (SIC)</vt:lpstr>
      <vt:lpstr>IMPLANTAÇÃO DO MODELO DE CUSTOS</vt:lpstr>
      <vt:lpstr>IMPLANTAÇÃO DO MODELO DE CUSTOS</vt:lpstr>
      <vt:lpstr>IMPLANTAÇÃO DO MODELO DE CUSTOS</vt:lpstr>
      <vt:lpstr>IMPLANTAÇÃO DO MODELO DE CUSTOS</vt:lpstr>
      <vt:lpstr>IMPLANTAÇÃO DO MODELO DE CUSTOS</vt:lpstr>
      <vt:lpstr>IMPLANTAÇÃO DO MODELO DE CUSTOS</vt:lpstr>
      <vt:lpstr>FLUXO DE DESENVOLVIMENTO DO MODELO DE CUSTOS</vt:lpstr>
      <vt:lpstr>BOAS PRÁTICAS DE GESTÃO DE CUSTOS</vt:lpstr>
      <vt:lpstr>MODELO DE CUSTO DO MINISTÉRIO DA FAZENDA</vt:lpstr>
      <vt:lpstr>MODELO DE CUSTO DO MINISTÉRIO DA FAZENDA</vt:lpstr>
      <vt:lpstr>MODELO DE CUSTO DO MINISTÉRIO DA FAZENDA</vt:lpstr>
      <vt:lpstr>MODELO DE CUSTO DO MINISTÉRIO DA FAZENDA</vt:lpstr>
      <vt:lpstr>MODELO DE CUSTO DO MINISTÉRIO DA FAZENDA</vt:lpstr>
      <vt:lpstr>MODELO DE CUSTO DO MINISTÉRIO DA FAZENDA</vt:lpstr>
      <vt:lpstr>MODELO DE CUSTO DA ADVOCACIA DA UNIÃO</vt:lpstr>
      <vt:lpstr>MODELO DE CUSTO DA ADVOCACIA DA UNIÃO</vt:lpstr>
      <vt:lpstr>MODELO DE CUSTO DA ADVOCACIA DA UNIÃO</vt:lpstr>
      <vt:lpstr>RECOMENDAÇÃO DE LEITURA</vt:lpstr>
      <vt:lpstr>SIC - SISTEMA DE INFORMAÇÃO DE CUSTOS DO GOVERNO FEDERAL</vt:lpstr>
      <vt:lpstr>SIC – SISTEMA DE INFORMAÇÃO DE CUSTOS</vt:lpstr>
      <vt:lpstr>Portal de Custos do Governo Federal</vt:lpstr>
      <vt:lpstr>Portal de Custos do Governo Federal</vt:lpstr>
      <vt:lpstr>Portal de Custos do Governo Federal</vt:lpstr>
      <vt:lpstr>Portal de Custos do Governo Federal</vt:lpstr>
      <vt:lpstr>Portal de Custos do Governo Federal</vt:lpstr>
      <vt:lpstr>Portal de Custos do Governo Federal</vt:lpstr>
      <vt:lpstr>Portal de Custos do Governo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Apresentações PowerPoint STN 2016</dc:title>
  <dc:creator>STN</dc:creator>
  <cp:lastModifiedBy>Ramon Sousa Santos</cp:lastModifiedBy>
  <cp:revision>110</cp:revision>
  <dcterms:created xsi:type="dcterms:W3CDTF">2014-03-31T18:30:38Z</dcterms:created>
  <dcterms:modified xsi:type="dcterms:W3CDTF">2018-03-13T20:14:42Z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0x010100074FEDCAA1540F4BA0F0316E3C4A784B0092FFBD8CB8CD9C48AC5B705EE16DB600</vt:lpwstr>
  </property>
</Properties>
</file>