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6"/>
  </p:notesMasterIdLst>
  <p:handoutMasterIdLst>
    <p:handoutMasterId r:id="rId17"/>
  </p:handoutMasterIdLst>
  <p:sldIdLst>
    <p:sldId id="572" r:id="rId2"/>
    <p:sldId id="626" r:id="rId3"/>
    <p:sldId id="628" r:id="rId4"/>
    <p:sldId id="629" r:id="rId5"/>
    <p:sldId id="631" r:id="rId6"/>
    <p:sldId id="630" r:id="rId7"/>
    <p:sldId id="632" r:id="rId8"/>
    <p:sldId id="633" r:id="rId9"/>
    <p:sldId id="627" r:id="rId10"/>
    <p:sldId id="634" r:id="rId11"/>
    <p:sldId id="635" r:id="rId12"/>
    <p:sldId id="636" r:id="rId13"/>
    <p:sldId id="637" r:id="rId14"/>
    <p:sldId id="638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2AD"/>
    <a:srgbClr val="BACBDC"/>
    <a:srgbClr val="F2F2F2"/>
    <a:srgbClr val="005EA4"/>
    <a:srgbClr val="285D7A"/>
    <a:srgbClr val="3D7FCF"/>
    <a:srgbClr val="82C836"/>
    <a:srgbClr val="7C35B1"/>
    <a:srgbClr val="FF7A01"/>
    <a:srgbClr val="D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7829" autoAdjust="0"/>
  </p:normalViewPr>
  <p:slideViewPr>
    <p:cSldViewPr snapToGrid="0" snapToObjects="1">
      <p:cViewPr>
        <p:scale>
          <a:sx n="84" d="100"/>
          <a:sy n="84" d="100"/>
        </p:scale>
        <p:origin x="-1944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73543-F3DF-C444-A099-67CF99095017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2E2101-093E-7A42-A336-02E8C0716C7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00PW</a:t>
          </a:r>
        </a:p>
        <a:p>
          <a:r>
            <a:rPr lang="en-US" dirty="0" smtClean="0"/>
            <a:t>00OQ</a:t>
          </a:r>
        </a:p>
        <a:p>
          <a:r>
            <a:rPr lang="en-US" dirty="0" smtClean="0"/>
            <a:t>20GK</a:t>
          </a:r>
        </a:p>
        <a:p>
          <a:r>
            <a:rPr lang="en-US" dirty="0" smtClean="0"/>
            <a:t>20RK</a:t>
          </a:r>
        </a:p>
        <a:p>
          <a:r>
            <a:rPr lang="en-US" dirty="0" smtClean="0"/>
            <a:t>4572</a:t>
          </a:r>
        </a:p>
        <a:p>
          <a:r>
            <a:rPr lang="en-US" dirty="0" smtClean="0"/>
            <a:t>4002</a:t>
          </a:r>
          <a:endParaRPr lang="en-US" dirty="0"/>
        </a:p>
      </dgm:t>
    </dgm:pt>
    <dgm:pt modelId="{847B89FD-6C30-AF4E-9A6D-2F9950F8D98E}" type="parTrans" cxnId="{FE8966F2-5A49-C34C-BA8C-6877778D8A85}">
      <dgm:prSet/>
      <dgm:spPr/>
      <dgm:t>
        <a:bodyPr/>
        <a:lstStyle/>
        <a:p>
          <a:endParaRPr lang="en-US"/>
        </a:p>
      </dgm:t>
    </dgm:pt>
    <dgm:pt modelId="{6FFB7293-46E1-844E-BF83-59C401CBB135}" type="sibTrans" cxnId="{FE8966F2-5A49-C34C-BA8C-6877778D8A85}">
      <dgm:prSet/>
      <dgm:spPr/>
      <dgm:t>
        <a:bodyPr/>
        <a:lstStyle/>
        <a:p>
          <a:endParaRPr lang="en-US"/>
        </a:p>
      </dgm:t>
    </dgm:pt>
    <dgm:pt modelId="{F371116A-1A8C-244D-A32B-29B77118A31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 smtClean="0"/>
            <a:t>Matriz</a:t>
          </a:r>
          <a:r>
            <a:rPr lang="en-US" dirty="0" smtClean="0"/>
            <a:t> OCC</a:t>
          </a:r>
          <a:endParaRPr lang="en-US" dirty="0"/>
        </a:p>
      </dgm:t>
    </dgm:pt>
    <dgm:pt modelId="{62DF6ADB-01CF-914D-AFA1-661155E1F268}" type="parTrans" cxnId="{3A4DCDCC-10A2-0F47-8FDD-F46C043D150F}">
      <dgm:prSet/>
      <dgm:spPr/>
      <dgm:t>
        <a:bodyPr/>
        <a:lstStyle/>
        <a:p>
          <a:endParaRPr lang="en-US"/>
        </a:p>
      </dgm:t>
    </dgm:pt>
    <dgm:pt modelId="{6AD6B253-5E42-5D48-A028-B6DA16C2244A}" type="sibTrans" cxnId="{3A4DCDCC-10A2-0F47-8FDD-F46C043D150F}">
      <dgm:prSet/>
      <dgm:spPr/>
      <dgm:t>
        <a:bodyPr/>
        <a:lstStyle/>
        <a:p>
          <a:endParaRPr lang="en-US"/>
        </a:p>
      </dgm:t>
    </dgm:pt>
    <dgm:pt modelId="{B87B1912-4B78-7E40-B700-04B0B25289B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PNAES</a:t>
          </a:r>
          <a:endParaRPr lang="en-US" dirty="0"/>
        </a:p>
      </dgm:t>
    </dgm:pt>
    <dgm:pt modelId="{8A175ED1-CB18-C34E-ABCF-12243AEF32C4}" type="parTrans" cxnId="{04DE296B-100A-C64E-BA17-1F82CE46D7EE}">
      <dgm:prSet/>
      <dgm:spPr/>
      <dgm:t>
        <a:bodyPr/>
        <a:lstStyle/>
        <a:p>
          <a:endParaRPr lang="en-US"/>
        </a:p>
      </dgm:t>
    </dgm:pt>
    <dgm:pt modelId="{68D20BF0-318D-5446-BE82-025A59D52CB8}" type="sibTrans" cxnId="{04DE296B-100A-C64E-BA17-1F82CE46D7EE}">
      <dgm:prSet/>
      <dgm:spPr/>
      <dgm:t>
        <a:bodyPr/>
        <a:lstStyle/>
        <a:p>
          <a:endParaRPr lang="en-US"/>
        </a:p>
      </dgm:t>
    </dgm:pt>
    <dgm:pt modelId="{EF774FD5-128B-E044-AE9C-42430779CD7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REUNI</a:t>
          </a:r>
          <a:endParaRPr lang="en-US" dirty="0"/>
        </a:p>
      </dgm:t>
    </dgm:pt>
    <dgm:pt modelId="{90B041B7-C415-CF4D-85D0-B88BDB1B2703}" type="parTrans" cxnId="{CF90414C-2A7C-BC4A-AACB-EC8705932169}">
      <dgm:prSet/>
      <dgm:spPr/>
      <dgm:t>
        <a:bodyPr/>
        <a:lstStyle/>
        <a:p>
          <a:endParaRPr lang="en-US"/>
        </a:p>
      </dgm:t>
    </dgm:pt>
    <dgm:pt modelId="{75E30683-F962-6D48-8E88-D6404D31427A}" type="sibTrans" cxnId="{CF90414C-2A7C-BC4A-AACB-EC8705932169}">
      <dgm:prSet/>
      <dgm:spPr/>
      <dgm:t>
        <a:bodyPr/>
        <a:lstStyle/>
        <a:p>
          <a:endParaRPr lang="en-US"/>
        </a:p>
      </dgm:t>
    </dgm:pt>
    <dgm:pt modelId="{64F5E801-F9D4-6849-9052-C93593B6C28C}" type="pres">
      <dgm:prSet presAssocID="{ACA73543-F3DF-C444-A099-67CF990950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D409E73-162F-FC4A-BA40-9BD29C03A3DA}" type="pres">
      <dgm:prSet presAssocID="{582E2101-093E-7A42-A336-02E8C0716C78}" presName="singleCycle" presStyleCnt="0"/>
      <dgm:spPr/>
    </dgm:pt>
    <dgm:pt modelId="{043CE95C-4E9F-7D4C-85AF-A090A5595D10}" type="pres">
      <dgm:prSet presAssocID="{582E2101-093E-7A42-A336-02E8C0716C78}" presName="singleCenter" presStyleLbl="node1" presStyleIdx="0" presStyleCnt="4" custScaleX="157588" custScaleY="162893" custLinFactNeighborY="-306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F759B02-A6E2-504C-B3E2-988813339302}" type="pres">
      <dgm:prSet presAssocID="{62DF6ADB-01CF-914D-AFA1-661155E1F268}" presName="Name56" presStyleLbl="parChTrans1D2" presStyleIdx="0" presStyleCnt="3"/>
      <dgm:spPr/>
    </dgm:pt>
    <dgm:pt modelId="{E3CBC104-BCF4-5445-ABCF-0B89C84D7BF5}" type="pres">
      <dgm:prSet presAssocID="{F371116A-1A8C-244D-A32B-29B77118A31A}" presName="text0" presStyleLbl="node1" presStyleIdx="1" presStyleCnt="4" custRadScaleRad="110387">
        <dgm:presLayoutVars>
          <dgm:bulletEnabled val="1"/>
        </dgm:presLayoutVars>
      </dgm:prSet>
      <dgm:spPr/>
    </dgm:pt>
    <dgm:pt modelId="{3C432F27-1CF7-8045-A50F-76AF6174C978}" type="pres">
      <dgm:prSet presAssocID="{8A175ED1-CB18-C34E-ABCF-12243AEF32C4}" presName="Name56" presStyleLbl="parChTrans1D2" presStyleIdx="1" presStyleCnt="3"/>
      <dgm:spPr/>
    </dgm:pt>
    <dgm:pt modelId="{9A1CEF8B-E7B5-4F41-AA9D-A7C09ED18036}" type="pres">
      <dgm:prSet presAssocID="{B87B1912-4B78-7E40-B700-04B0B25289BA}" presName="text0" presStyleLbl="node1" presStyleIdx="2" presStyleCnt="4" custRadScaleRad="115148" custRadScaleInc="-7106">
        <dgm:presLayoutVars>
          <dgm:bulletEnabled val="1"/>
        </dgm:presLayoutVars>
      </dgm:prSet>
      <dgm:spPr/>
    </dgm:pt>
    <dgm:pt modelId="{B6448FEC-6EFE-6F44-BA8B-446CCA9962E3}" type="pres">
      <dgm:prSet presAssocID="{90B041B7-C415-CF4D-85D0-B88BDB1B2703}" presName="Name56" presStyleLbl="parChTrans1D2" presStyleIdx="2" presStyleCnt="3"/>
      <dgm:spPr/>
    </dgm:pt>
    <dgm:pt modelId="{55C465B2-07C7-0B4B-B711-21009C14F4AD}" type="pres">
      <dgm:prSet presAssocID="{EF774FD5-128B-E044-AE9C-42430779CD71}" presName="text0" presStyleLbl="node1" presStyleIdx="3" presStyleCnt="4" custRadScaleRad="114047" custRadScaleInc="6662">
        <dgm:presLayoutVars>
          <dgm:bulletEnabled val="1"/>
        </dgm:presLayoutVars>
      </dgm:prSet>
      <dgm:spPr/>
    </dgm:pt>
  </dgm:ptLst>
  <dgm:cxnLst>
    <dgm:cxn modelId="{4D989C94-0FDD-C245-9FC8-03A45795EE11}" type="presOf" srcId="{8A175ED1-CB18-C34E-ABCF-12243AEF32C4}" destId="{3C432F27-1CF7-8045-A50F-76AF6174C978}" srcOrd="0" destOrd="0" presId="urn:microsoft.com/office/officeart/2008/layout/RadialCluster"/>
    <dgm:cxn modelId="{DA900593-BD93-D64C-84D6-AAD7674A28F6}" type="presOf" srcId="{90B041B7-C415-CF4D-85D0-B88BDB1B2703}" destId="{B6448FEC-6EFE-6F44-BA8B-446CCA9962E3}" srcOrd="0" destOrd="0" presId="urn:microsoft.com/office/officeart/2008/layout/RadialCluster"/>
    <dgm:cxn modelId="{65A5FABC-6097-4148-82A2-D0430AC36A72}" type="presOf" srcId="{B87B1912-4B78-7E40-B700-04B0B25289BA}" destId="{9A1CEF8B-E7B5-4F41-AA9D-A7C09ED18036}" srcOrd="0" destOrd="0" presId="urn:microsoft.com/office/officeart/2008/layout/RadialCluster"/>
    <dgm:cxn modelId="{C30D26B4-84BC-324D-BF29-66B3D0DEA654}" type="presOf" srcId="{582E2101-093E-7A42-A336-02E8C0716C78}" destId="{043CE95C-4E9F-7D4C-85AF-A090A5595D10}" srcOrd="0" destOrd="0" presId="urn:microsoft.com/office/officeart/2008/layout/RadialCluster"/>
    <dgm:cxn modelId="{FE8966F2-5A49-C34C-BA8C-6877778D8A85}" srcId="{ACA73543-F3DF-C444-A099-67CF99095017}" destId="{582E2101-093E-7A42-A336-02E8C0716C78}" srcOrd="0" destOrd="0" parTransId="{847B89FD-6C30-AF4E-9A6D-2F9950F8D98E}" sibTransId="{6FFB7293-46E1-844E-BF83-59C401CBB135}"/>
    <dgm:cxn modelId="{5720F731-A5E5-F04E-A2BD-3DBBD6714DF4}" type="presOf" srcId="{EF774FD5-128B-E044-AE9C-42430779CD71}" destId="{55C465B2-07C7-0B4B-B711-21009C14F4AD}" srcOrd="0" destOrd="0" presId="urn:microsoft.com/office/officeart/2008/layout/RadialCluster"/>
    <dgm:cxn modelId="{04DE296B-100A-C64E-BA17-1F82CE46D7EE}" srcId="{582E2101-093E-7A42-A336-02E8C0716C78}" destId="{B87B1912-4B78-7E40-B700-04B0B25289BA}" srcOrd="1" destOrd="0" parTransId="{8A175ED1-CB18-C34E-ABCF-12243AEF32C4}" sibTransId="{68D20BF0-318D-5446-BE82-025A59D52CB8}"/>
    <dgm:cxn modelId="{3A4DCDCC-10A2-0F47-8FDD-F46C043D150F}" srcId="{582E2101-093E-7A42-A336-02E8C0716C78}" destId="{F371116A-1A8C-244D-A32B-29B77118A31A}" srcOrd="0" destOrd="0" parTransId="{62DF6ADB-01CF-914D-AFA1-661155E1F268}" sibTransId="{6AD6B253-5E42-5D48-A028-B6DA16C2244A}"/>
    <dgm:cxn modelId="{AA7337DA-2A22-EB4A-A27E-4E56A46E6F53}" type="presOf" srcId="{F371116A-1A8C-244D-A32B-29B77118A31A}" destId="{E3CBC104-BCF4-5445-ABCF-0B89C84D7BF5}" srcOrd="0" destOrd="0" presId="urn:microsoft.com/office/officeart/2008/layout/RadialCluster"/>
    <dgm:cxn modelId="{CF90414C-2A7C-BC4A-AACB-EC8705932169}" srcId="{582E2101-093E-7A42-A336-02E8C0716C78}" destId="{EF774FD5-128B-E044-AE9C-42430779CD71}" srcOrd="2" destOrd="0" parTransId="{90B041B7-C415-CF4D-85D0-B88BDB1B2703}" sibTransId="{75E30683-F962-6D48-8E88-D6404D31427A}"/>
    <dgm:cxn modelId="{B70C365F-ACD9-3D40-80CE-6A879ABCDF01}" type="presOf" srcId="{ACA73543-F3DF-C444-A099-67CF99095017}" destId="{64F5E801-F9D4-6849-9052-C93593B6C28C}" srcOrd="0" destOrd="0" presId="urn:microsoft.com/office/officeart/2008/layout/RadialCluster"/>
    <dgm:cxn modelId="{86425BA7-70C2-B14D-8FA7-79F73D135739}" type="presOf" srcId="{62DF6ADB-01CF-914D-AFA1-661155E1F268}" destId="{3F759B02-A6E2-504C-B3E2-988813339302}" srcOrd="0" destOrd="0" presId="urn:microsoft.com/office/officeart/2008/layout/RadialCluster"/>
    <dgm:cxn modelId="{AF4E832F-3C5F-974F-9A5A-E1FE5938FB3C}" type="presParOf" srcId="{64F5E801-F9D4-6849-9052-C93593B6C28C}" destId="{3D409E73-162F-FC4A-BA40-9BD29C03A3DA}" srcOrd="0" destOrd="0" presId="urn:microsoft.com/office/officeart/2008/layout/RadialCluster"/>
    <dgm:cxn modelId="{332A451B-296C-8F45-ACE9-EA5E6CA8371F}" type="presParOf" srcId="{3D409E73-162F-FC4A-BA40-9BD29C03A3DA}" destId="{043CE95C-4E9F-7D4C-85AF-A090A5595D10}" srcOrd="0" destOrd="0" presId="urn:microsoft.com/office/officeart/2008/layout/RadialCluster"/>
    <dgm:cxn modelId="{92601822-E39B-4843-80B0-300E604DAC37}" type="presParOf" srcId="{3D409E73-162F-FC4A-BA40-9BD29C03A3DA}" destId="{3F759B02-A6E2-504C-B3E2-988813339302}" srcOrd="1" destOrd="0" presId="urn:microsoft.com/office/officeart/2008/layout/RadialCluster"/>
    <dgm:cxn modelId="{78D48C21-F3A2-2842-BAC5-D60A10C36446}" type="presParOf" srcId="{3D409E73-162F-FC4A-BA40-9BD29C03A3DA}" destId="{E3CBC104-BCF4-5445-ABCF-0B89C84D7BF5}" srcOrd="2" destOrd="0" presId="urn:microsoft.com/office/officeart/2008/layout/RadialCluster"/>
    <dgm:cxn modelId="{9C8CEE50-655C-3443-9F87-2E06687D146A}" type="presParOf" srcId="{3D409E73-162F-FC4A-BA40-9BD29C03A3DA}" destId="{3C432F27-1CF7-8045-A50F-76AF6174C978}" srcOrd="3" destOrd="0" presId="urn:microsoft.com/office/officeart/2008/layout/RadialCluster"/>
    <dgm:cxn modelId="{9B2A82F0-1837-3F4E-BE61-E5C0AB72057B}" type="presParOf" srcId="{3D409E73-162F-FC4A-BA40-9BD29C03A3DA}" destId="{9A1CEF8B-E7B5-4F41-AA9D-A7C09ED18036}" srcOrd="4" destOrd="0" presId="urn:microsoft.com/office/officeart/2008/layout/RadialCluster"/>
    <dgm:cxn modelId="{91F61CFF-FC5C-BA40-BBA6-DB9AD541D7D8}" type="presParOf" srcId="{3D409E73-162F-FC4A-BA40-9BD29C03A3DA}" destId="{B6448FEC-6EFE-6F44-BA8B-446CCA9962E3}" srcOrd="5" destOrd="0" presId="urn:microsoft.com/office/officeart/2008/layout/RadialCluster"/>
    <dgm:cxn modelId="{A9E955D1-58E6-4A44-9C31-526030CF8553}" type="presParOf" srcId="{3D409E73-162F-FC4A-BA40-9BD29C03A3DA}" destId="{55C465B2-07C7-0B4B-B711-21009C14F4A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CE95C-4E9F-7D4C-85AF-A090A5595D10}">
      <dsp:nvSpPr>
        <dsp:cNvPr id="0" name=""/>
        <dsp:cNvSpPr/>
      </dsp:nvSpPr>
      <dsp:spPr>
        <a:xfrm>
          <a:off x="2755046" y="1838164"/>
          <a:ext cx="2535905" cy="262127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00PW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00OQ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20GK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20RK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4572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4002</a:t>
          </a:r>
          <a:endParaRPr lang="en-US" sz="2000" kern="1200" dirty="0"/>
        </a:p>
      </dsp:txBody>
      <dsp:txXfrm>
        <a:off x="2878839" y="1961957"/>
        <a:ext cx="2288319" cy="2373687"/>
      </dsp:txXfrm>
    </dsp:sp>
    <dsp:sp modelId="{3F759B02-A6E2-504C-B3E2-988813339302}">
      <dsp:nvSpPr>
        <dsp:cNvPr id="0" name=""/>
        <dsp:cNvSpPr/>
      </dsp:nvSpPr>
      <dsp:spPr>
        <a:xfrm rot="16200000">
          <a:off x="3658874" y="1474039"/>
          <a:ext cx="7282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24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BC104-BCF4-5445-ABCF-0B89C84D7BF5}">
      <dsp:nvSpPr>
        <dsp:cNvPr id="0" name=""/>
        <dsp:cNvSpPr/>
      </dsp:nvSpPr>
      <dsp:spPr>
        <a:xfrm>
          <a:off x="3483917" y="31751"/>
          <a:ext cx="1078163" cy="107816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Matriz</a:t>
          </a:r>
          <a:r>
            <a:rPr lang="en-US" sz="2500" kern="1200" dirty="0" smtClean="0"/>
            <a:t> OCC</a:t>
          </a:r>
          <a:endParaRPr lang="en-US" sz="2500" kern="1200" dirty="0"/>
        </a:p>
      </dsp:txBody>
      <dsp:txXfrm>
        <a:off x="3536549" y="84383"/>
        <a:ext cx="972899" cy="972899"/>
      </dsp:txXfrm>
    </dsp:sp>
    <dsp:sp modelId="{3C432F27-1CF7-8045-A50F-76AF6174C978}">
      <dsp:nvSpPr>
        <dsp:cNvPr id="0" name=""/>
        <dsp:cNvSpPr/>
      </dsp:nvSpPr>
      <dsp:spPr>
        <a:xfrm rot="1704942">
          <a:off x="5239065" y="4039765"/>
          <a:ext cx="8613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131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CEF8B-E7B5-4F41-AA9D-A7C09ED18036}">
      <dsp:nvSpPr>
        <dsp:cNvPr id="0" name=""/>
        <dsp:cNvSpPr/>
      </dsp:nvSpPr>
      <dsp:spPr>
        <a:xfrm>
          <a:off x="6048497" y="3997290"/>
          <a:ext cx="1078163" cy="107816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PNAES</a:t>
          </a:r>
          <a:endParaRPr lang="en-US" sz="2400" kern="1200" dirty="0"/>
        </a:p>
      </dsp:txBody>
      <dsp:txXfrm>
        <a:off x="6101129" y="4049922"/>
        <a:ext cx="972899" cy="972899"/>
      </dsp:txXfrm>
    </dsp:sp>
    <dsp:sp modelId="{B6448FEC-6EFE-6F44-BA8B-446CCA9962E3}">
      <dsp:nvSpPr>
        <dsp:cNvPr id="0" name=""/>
        <dsp:cNvSpPr/>
      </dsp:nvSpPr>
      <dsp:spPr>
        <a:xfrm rot="9077960">
          <a:off x="1976808" y="4042103"/>
          <a:ext cx="8291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917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465B2-07C7-0B4B-B711-21009C14F4AD}">
      <dsp:nvSpPr>
        <dsp:cNvPr id="0" name=""/>
        <dsp:cNvSpPr/>
      </dsp:nvSpPr>
      <dsp:spPr>
        <a:xfrm>
          <a:off x="949580" y="3997266"/>
          <a:ext cx="1078163" cy="107816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REUNI</a:t>
          </a:r>
          <a:endParaRPr lang="en-US" sz="2500" kern="1200" dirty="0"/>
        </a:p>
      </dsp:txBody>
      <dsp:txXfrm>
        <a:off x="1002212" y="4049898"/>
        <a:ext cx="972899" cy="972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EC78F0-4457-4CE4-9252-33316A27C236}" type="datetimeFigureOut">
              <a:rPr lang="pt-BR" smtClean="0"/>
              <a:pPr/>
              <a:t>14/03/18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BCAA35-5D40-47D7-BA2A-4A117A51F04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7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62F9-6C1E-4AD8-932E-AC4DD72C43AE}" type="datetimeFigureOut">
              <a:rPr lang="pt-BR" smtClean="0"/>
              <a:pPr/>
              <a:t>14/03/18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1DD76-D0FA-4C6E-834E-028D208DDE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5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5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1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3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3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0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0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1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7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7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FB18-4C72-6641-8139-AFD7CA6D64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7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7" TargetMode="External"/><Relationship Id="rId4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8" TargetMode="External"/><Relationship Id="rId4" Type="http://schemas.openxmlformats.org/officeDocument/2006/relationships/image" Target="../media/image9.emf"/><Relationship Id="rId5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9" TargetMode="External"/><Relationship Id="rId6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hyperlink" Target="mailto:proplan@reitoria.ufrn.br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3" TargetMode="External"/><Relationship Id="rId4" Type="http://schemas.openxmlformats.org/officeDocument/2006/relationships/image" Target="../media/image4.emf"/><Relationship Id="rId5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4" TargetMode="External"/><Relationship Id="rId6" Type="http://schemas.openxmlformats.org/officeDocument/2006/relationships/image" Target="../media/image5.emf"/><Relationship Id="rId7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5" TargetMode="External"/><Relationship Id="rId8" Type="http://schemas.openxmlformats.org/officeDocument/2006/relationships/image" Target="../media/image6.emf"/><Relationship Id="rId9" Type="http://schemas.openxmlformats.org/officeDocument/2006/relationships/oleObject" Target="file:///\\localhost\Users\jdmelo\Documents\Jorge\PROPLAN\Orc&#807;amento\Aplicac&#807;a&#771;o%20do%20modelo\2015\Macintosh%20HD:Users:jdmelo:Downloads:res0602014-aprova%20modelo%20para%20distribuic&#807;a&#771;o%20dos%20recursos%20orc&#807;amenta&#769;rios%20de%20custeio%20entre%20as%20unidades.%20(3).docx!OLE_LINK6" TargetMode="External"/><Relationship Id="rId10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71414" y="1976157"/>
            <a:ext cx="8139953" cy="3904828"/>
          </a:xfrm>
          <a:prstGeom prst="roundRect">
            <a:avLst>
              <a:gd name="adj" fmla="val 222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 descr="60anos_vert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31" y="0"/>
            <a:ext cx="4358979" cy="1442972"/>
          </a:xfrm>
          <a:prstGeom prst="rect">
            <a:avLst/>
          </a:prstGeom>
        </p:spPr>
      </p:pic>
      <p:pic>
        <p:nvPicPr>
          <p:cNvPr id="4" name="Picture 3" descr="PROPLAN_LOGO_PRINCIP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89"/>
            <a:ext cx="4245096" cy="791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14" y="2105185"/>
            <a:ext cx="81399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err="1" smtClean="0"/>
              <a:t>Modelo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Distribui</a:t>
            </a:r>
            <a:r>
              <a:rPr lang="en-US" sz="3600" b="1" dirty="0" err="1" smtClean="0"/>
              <a:t>ção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Orçamentária</a:t>
            </a:r>
            <a:endParaRPr lang="en-US" sz="3600" b="1" dirty="0" smtClean="0"/>
          </a:p>
          <a:p>
            <a:pPr algn="ctr">
              <a:spcAft>
                <a:spcPts val="1200"/>
              </a:spcAft>
            </a:pPr>
            <a:r>
              <a:rPr lang="en-US" sz="3600" b="1" dirty="0" err="1" smtClean="0"/>
              <a:t>Unidades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Acadêmicas</a:t>
            </a:r>
            <a:r>
              <a:rPr lang="en-US" sz="3600" b="1" dirty="0" smtClean="0"/>
              <a:t> da UFRN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7202" y="5034356"/>
            <a:ext cx="6008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Prof. Jorge </a:t>
            </a:r>
            <a:r>
              <a:rPr lang="en-US" sz="2400" b="1" dirty="0" err="1" smtClean="0"/>
              <a:t>Dantas</a:t>
            </a:r>
            <a:r>
              <a:rPr lang="en-US" sz="2400" b="1" dirty="0" smtClean="0"/>
              <a:t> de Melo </a:t>
            </a:r>
            <a:r>
              <a:rPr lang="mr-IN" sz="2400" b="1" dirty="0" smtClean="0"/>
              <a:t>–</a:t>
            </a:r>
            <a:r>
              <a:rPr lang="en-US" sz="2400" b="1" dirty="0" smtClean="0"/>
              <a:t> PROPLAN/UFRN</a:t>
            </a:r>
          </a:p>
          <a:p>
            <a:pPr algn="ctr"/>
            <a:r>
              <a:rPr lang="en-US" sz="2400" b="1" dirty="0" smtClean="0"/>
              <a:t>Natal, </a:t>
            </a:r>
            <a:r>
              <a:rPr lang="en-US" sz="2400" b="1" dirty="0" err="1" smtClean="0"/>
              <a:t>mar</a:t>
            </a:r>
            <a:r>
              <a:rPr lang="en-US" sz="2400" b="1" dirty="0" err="1" smtClean="0"/>
              <a:t>ço</a:t>
            </a:r>
            <a:r>
              <a:rPr lang="en-US" sz="2400" b="1" dirty="0" smtClean="0"/>
              <a:t> de 2018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995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F5463"/>
                </a:solidFill>
              </a:rPr>
              <a:t>Modelo de distribuição orçamentária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7571" y="1419750"/>
            <a:ext cx="8368077" cy="2438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/>
              <a:t>Área</a:t>
            </a:r>
            <a:r>
              <a:rPr lang="en-US" sz="2800" dirty="0"/>
              <a:t> </a:t>
            </a:r>
            <a:r>
              <a:rPr lang="en-US" sz="2800" dirty="0" err="1" smtClean="0"/>
              <a:t>construída</a:t>
            </a:r>
            <a:endParaRPr lang="en-US" sz="2800" dirty="0" smtClean="0"/>
          </a:p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/>
              <a:t>Carga</a:t>
            </a:r>
            <a:r>
              <a:rPr lang="en-US" sz="2800" dirty="0" smtClean="0"/>
              <a:t> </a:t>
            </a:r>
            <a:r>
              <a:rPr lang="en-US" sz="2800" dirty="0" err="1"/>
              <a:t>horária</a:t>
            </a:r>
            <a:r>
              <a:rPr lang="en-US" sz="2800" dirty="0"/>
              <a:t> dos </a:t>
            </a:r>
            <a:r>
              <a:rPr lang="en-US" sz="2800" dirty="0" err="1"/>
              <a:t>departamentos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unidades</a:t>
            </a:r>
            <a:r>
              <a:rPr lang="en-US" sz="2800" dirty="0"/>
              <a:t> </a:t>
            </a:r>
            <a:r>
              <a:rPr lang="en-US" sz="2800" dirty="0" err="1" smtClean="0"/>
              <a:t>acadêmicas</a:t>
            </a:r>
            <a:endParaRPr lang="en-US" sz="2800" dirty="0" smtClean="0"/>
          </a:p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/>
              <a:t>Atividades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extens</a:t>
            </a:r>
            <a:r>
              <a:rPr lang="en-US" sz="2800" dirty="0" err="1" smtClean="0"/>
              <a:t>ão</a:t>
            </a:r>
            <a:endParaRPr lang="en-US" sz="28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55820"/>
              </p:ext>
            </p:extLst>
          </p:nvPr>
        </p:nvGraphicFramePr>
        <p:xfrm>
          <a:off x="-33142" y="4382263"/>
          <a:ext cx="9210284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5486400" imgH="342900" progId="Word.Document.12">
                  <p:link updateAutomatic="1"/>
                </p:oleObj>
              </mc:Choice>
              <mc:Fallback>
                <p:oleObj name="Document" r:id="rId3" imgW="5486400" imgH="342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3142" y="4382263"/>
                        <a:ext cx="9210284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1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F5463"/>
                </a:solidFill>
              </a:rPr>
              <a:t>Modelo de distribuição orçamentária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7571" y="1696902"/>
            <a:ext cx="8368077" cy="346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/>
              <a:t>Atividades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p</a:t>
            </a:r>
            <a:r>
              <a:rPr lang="en-US" sz="2800" dirty="0" err="1" smtClean="0"/>
              <a:t>ós-graduação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baseado</a:t>
            </a:r>
            <a:r>
              <a:rPr lang="en-US" sz="2800" dirty="0" smtClean="0"/>
              <a:t> </a:t>
            </a:r>
            <a:r>
              <a:rPr lang="en-US" sz="2800" dirty="0" err="1" smtClean="0"/>
              <a:t>nas</a:t>
            </a:r>
            <a:r>
              <a:rPr lang="en-US" sz="2800" dirty="0" smtClean="0"/>
              <a:t> </a:t>
            </a:r>
            <a:r>
              <a:rPr lang="en-US" sz="2800" dirty="0" err="1" smtClean="0"/>
              <a:t>avaliações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quadrienais</a:t>
            </a:r>
            <a:r>
              <a:rPr lang="en-US" sz="2800" dirty="0" smtClean="0"/>
              <a:t> da CAPES</a:t>
            </a:r>
            <a:endParaRPr lang="en-US" sz="2800" dirty="0" smtClean="0"/>
          </a:p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/>
              <a:t>Atividades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gradua</a:t>
            </a:r>
            <a:r>
              <a:rPr lang="en-US" sz="2800" dirty="0" err="1" smtClean="0"/>
              <a:t>ção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baseado</a:t>
            </a:r>
            <a:r>
              <a:rPr lang="en-US" sz="2800" dirty="0" smtClean="0"/>
              <a:t> </a:t>
            </a:r>
            <a:r>
              <a:rPr lang="en-US" sz="2800" dirty="0" err="1" smtClean="0"/>
              <a:t>nas</a:t>
            </a:r>
            <a:r>
              <a:rPr lang="en-US" sz="2800" dirty="0" smtClean="0"/>
              <a:t> </a:t>
            </a:r>
            <a:r>
              <a:rPr lang="en-US" sz="2800" dirty="0" err="1" smtClean="0"/>
              <a:t>avaliações</a:t>
            </a:r>
            <a:r>
              <a:rPr lang="en-US" sz="2800" dirty="0" smtClean="0"/>
              <a:t> do INEP (CPC e CC)</a:t>
            </a:r>
            <a:endParaRPr lang="en-US" sz="2800" dirty="0" smtClean="0"/>
          </a:p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err="1" smtClean="0"/>
              <a:t>Atividades</a:t>
            </a:r>
            <a:r>
              <a:rPr lang="en-US" sz="2800" dirty="0" smtClean="0"/>
              <a:t> de </a:t>
            </a:r>
            <a:r>
              <a:rPr lang="en-US" sz="2800" dirty="0" err="1" smtClean="0"/>
              <a:t>pesquisa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baseado</a:t>
            </a:r>
            <a:r>
              <a:rPr lang="en-US" sz="2800" dirty="0" smtClean="0"/>
              <a:t>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 smtClean="0"/>
              <a:t>indicadores</a:t>
            </a:r>
            <a:r>
              <a:rPr lang="en-US" sz="2800" dirty="0" smtClean="0"/>
              <a:t> </a:t>
            </a:r>
            <a:r>
              <a:rPr lang="en-US" sz="2800" dirty="0" err="1" smtClean="0"/>
              <a:t>estabelecidos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Resolu</a:t>
            </a:r>
            <a:r>
              <a:rPr lang="en-US" sz="2800" dirty="0" err="1" smtClean="0"/>
              <a:t>ção</a:t>
            </a:r>
            <a:r>
              <a:rPr lang="en-US" sz="2800" dirty="0" smtClean="0"/>
              <a:t> 136/2014 - CONSEPE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405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F5463"/>
                </a:solidFill>
              </a:rPr>
              <a:t>Modelo de distribuição orçamentária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7571" y="1696902"/>
            <a:ext cx="8368077" cy="59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x-none" sz="2800" dirty="0" smtClean="0"/>
              <a:t>C</a:t>
            </a:r>
            <a:r>
              <a:rPr lang="x-none" sz="2800" dirty="0" smtClean="0"/>
              <a:t>álculos dos indices de distribuição</a:t>
            </a:r>
            <a:endParaRPr lang="en-US" sz="2800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47840" y="3232149"/>
            <a:ext cx="8848320" cy="1547999"/>
            <a:chOff x="1828800" y="3232149"/>
            <a:chExt cx="7582924" cy="132662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6147406"/>
                </p:ext>
              </p:extLst>
            </p:nvPr>
          </p:nvGraphicFramePr>
          <p:xfrm>
            <a:off x="1828800" y="3232149"/>
            <a:ext cx="7582924" cy="544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Document" r:id="rId3" imgW="5486400" imgH="393700" progId="Word.Document.12">
                    <p:link updateAutomatic="1"/>
                  </p:oleObj>
                </mc:Choice>
                <mc:Fallback>
                  <p:oleObj name="Document" r:id="rId3" imgW="5486400" imgH="393700" progId="Word.Documen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28800" y="3232149"/>
                          <a:ext cx="7582924" cy="5441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2911188"/>
                </p:ext>
              </p:extLst>
            </p:nvPr>
          </p:nvGraphicFramePr>
          <p:xfrm>
            <a:off x="1828800" y="4014624"/>
            <a:ext cx="7582924" cy="544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Document" r:id="rId5" imgW="5486400" imgH="393700" progId="Word.Document.12">
                    <p:link updateAutomatic="1"/>
                  </p:oleObj>
                </mc:Choice>
                <mc:Fallback>
                  <p:oleObj name="Document" r:id="rId5" imgW="5486400" imgH="393700" progId="Word.Documen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28800" y="4014624"/>
                          <a:ext cx="7582924" cy="5441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845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F5463"/>
                </a:solidFill>
              </a:rPr>
              <a:t>Modelo de distribuição orçamentária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7571" y="1696902"/>
            <a:ext cx="8368077" cy="59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x-none" sz="2800" dirty="0" smtClean="0"/>
              <a:t>C</a:t>
            </a:r>
            <a:r>
              <a:rPr lang="x-none" sz="2800" dirty="0" smtClean="0"/>
              <a:t>álculos dos indices de distribuição</a:t>
            </a:r>
            <a:endParaRPr lang="en-US" sz="28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82922"/>
              </p:ext>
            </p:extLst>
          </p:nvPr>
        </p:nvGraphicFramePr>
        <p:xfrm>
          <a:off x="816496" y="2711827"/>
          <a:ext cx="6803504" cy="3552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73218"/>
                <a:gridCol w="3829410"/>
                <a:gridCol w="1700876"/>
              </a:tblGrid>
              <a:tr h="444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Indicador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Descrição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Peso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Número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alunos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atendidos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0,45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Área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construída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0,20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Carga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horária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0,05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Atividades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extensão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0,05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Atividades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pós-graduação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0,10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Atividades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graduação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0,10</a:t>
                      </a:r>
                      <a:endParaRPr lang="en-US" dirty="0"/>
                    </a:p>
                  </a:txBody>
                  <a:tcPr anchor="ctr"/>
                </a:tc>
              </a:tr>
              <a:tr h="44408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Atividades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pesquisa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0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71414" y="1976157"/>
            <a:ext cx="8139953" cy="3904828"/>
          </a:xfrm>
          <a:prstGeom prst="roundRect">
            <a:avLst>
              <a:gd name="adj" fmla="val 2227"/>
            </a:avLst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 descr="60anos_vert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31" y="0"/>
            <a:ext cx="4358979" cy="1442972"/>
          </a:xfrm>
          <a:prstGeom prst="rect">
            <a:avLst/>
          </a:prstGeom>
        </p:spPr>
      </p:pic>
      <p:pic>
        <p:nvPicPr>
          <p:cNvPr id="4" name="Picture 3" descr="PROPLAN_LOGO_PRINCIP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89"/>
            <a:ext cx="4245096" cy="791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14" y="2105185"/>
            <a:ext cx="813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/>
              <a:t>Obrigado!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11265" y="4338918"/>
            <a:ext cx="466025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 smtClean="0"/>
              <a:t>Contatos</a:t>
            </a:r>
          </a:p>
          <a:p>
            <a:pPr algn="ctr"/>
            <a:r>
              <a:rPr lang="en-US" sz="2400" b="1" dirty="0" smtClean="0">
                <a:hlinkClick r:id="rId4"/>
              </a:rPr>
              <a:t>proplan@reitoria.ufrn.br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(84)99193-6085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(84)99193-6090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690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Preliminares</a:t>
            </a:r>
            <a:endParaRPr lang="pt-BR" sz="3600" b="1" dirty="0">
              <a:solidFill>
                <a:srgbClr val="1F5463"/>
              </a:solidFill>
            </a:endParaRPr>
          </a:p>
        </p:txBody>
      </p:sp>
      <p:graphicFrame>
        <p:nvGraphicFramePr>
          <p:cNvPr id="2" name="Diagra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5355"/>
              </p:ext>
            </p:extLst>
          </p:nvPr>
        </p:nvGraphicFramePr>
        <p:xfrm>
          <a:off x="541182" y="1079519"/>
          <a:ext cx="8045999" cy="536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5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Preliminares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3765" y="1312958"/>
            <a:ext cx="8471006" cy="4997152"/>
          </a:xfrm>
          <a:prstGeom prst="roundRect">
            <a:avLst>
              <a:gd name="adj" fmla="val 2275"/>
            </a:avLst>
          </a:prstGeom>
          <a:solidFill>
            <a:srgbClr val="F5F5F5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9141" y="1942005"/>
            <a:ext cx="7940255" cy="37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100"/>
              </a:lnSpc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pt-BR" sz="2600" dirty="0" smtClean="0">
                <a:solidFill>
                  <a:prstClr val="black"/>
                </a:solidFill>
              </a:rPr>
              <a:t>Cada unidade executa de forma descentralizada seu or</a:t>
            </a:r>
            <a:r>
              <a:rPr lang="pt-BR" sz="2600" dirty="0" smtClean="0">
                <a:solidFill>
                  <a:prstClr val="black"/>
                </a:solidFill>
              </a:rPr>
              <a:t>çamento</a:t>
            </a:r>
            <a:endParaRPr lang="pt-BR" sz="2600" dirty="0" smtClean="0">
              <a:solidFill>
                <a:prstClr val="black"/>
              </a:solidFill>
            </a:endParaRPr>
          </a:p>
          <a:p>
            <a:pPr marL="216000" indent="-216000">
              <a:lnSpc>
                <a:spcPts val="4100"/>
              </a:lnSpc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pt-BR" sz="2600" dirty="0" smtClean="0">
                <a:solidFill>
                  <a:prstClr val="black"/>
                </a:solidFill>
              </a:rPr>
              <a:t>Pol</a:t>
            </a:r>
            <a:r>
              <a:rPr lang="pt-BR" sz="2600" dirty="0" smtClean="0">
                <a:solidFill>
                  <a:prstClr val="black"/>
                </a:solidFill>
              </a:rPr>
              <a:t>íticas acadêmicas são executadas mediante editais internos</a:t>
            </a:r>
            <a:r>
              <a:rPr lang="pt-BR" sz="2600" dirty="0" smtClean="0">
                <a:solidFill>
                  <a:prstClr val="black"/>
                </a:solidFill>
              </a:rPr>
              <a:t>.</a:t>
            </a:r>
            <a:endParaRPr lang="pt-BR" sz="2600" dirty="0" smtClean="0">
              <a:solidFill>
                <a:prstClr val="black"/>
              </a:solidFill>
            </a:endParaRPr>
          </a:p>
          <a:p>
            <a:pPr marL="216000" indent="-216000">
              <a:lnSpc>
                <a:spcPts val="4100"/>
              </a:lnSpc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pt-BR" sz="2600" dirty="0" smtClean="0">
                <a:solidFill>
                  <a:prstClr val="black"/>
                </a:solidFill>
              </a:rPr>
              <a:t>Projetos contemplados nos editais t</a:t>
            </a:r>
            <a:r>
              <a:rPr lang="pt-BR" sz="2600" dirty="0" smtClean="0">
                <a:solidFill>
                  <a:prstClr val="black"/>
                </a:solidFill>
              </a:rPr>
              <a:t>êm seus recursos descentralizados para as unidades</a:t>
            </a:r>
            <a:r>
              <a:rPr lang="pt-BR" sz="2600" dirty="0" smtClean="0">
                <a:solidFill>
                  <a:prstClr val="black"/>
                </a:solidFill>
              </a:rPr>
              <a:t>.</a:t>
            </a:r>
            <a:endParaRPr lang="pt-BR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Preliminares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2775" y="926819"/>
            <a:ext cx="792232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spcAft>
                <a:spcPts val="1500"/>
              </a:spcAft>
            </a:pPr>
            <a:r>
              <a:rPr lang="pt-BR" sz="3200" b="1" dirty="0" smtClean="0">
                <a:solidFill>
                  <a:srgbClr val="C00000"/>
                </a:solidFill>
              </a:rPr>
              <a:t>Estrutura do or</a:t>
            </a:r>
            <a:r>
              <a:rPr lang="pt-BR" sz="3200" b="1" dirty="0" smtClean="0">
                <a:solidFill>
                  <a:srgbClr val="C00000"/>
                </a:solidFill>
              </a:rPr>
              <a:t>çamento interno</a:t>
            </a:r>
            <a:endParaRPr lang="pt-BR" sz="32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228534"/>
              </p:ext>
            </p:extLst>
          </p:nvPr>
        </p:nvGraphicFramePr>
        <p:xfrm>
          <a:off x="317527" y="1851890"/>
          <a:ext cx="8482486" cy="415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486"/>
              </a:tblGrid>
              <a:tr h="46157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Grupos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despesas</a:t>
                      </a:r>
                      <a:endParaRPr lang="en-US" dirty="0"/>
                    </a:p>
                  </a:txBody>
                  <a:tcPr anchor="ctr">
                    <a:solidFill>
                      <a:srgbClr val="376092"/>
                    </a:solidFill>
                  </a:tcPr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Gastos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Comuns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dirty="0" err="1" smtClean="0"/>
                        <a:t>energia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água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vigilância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manutenção</a:t>
                      </a:r>
                      <a:r>
                        <a:rPr lang="en-US" b="1" dirty="0" smtClean="0"/>
                        <a:t>, etc.)</a:t>
                      </a:r>
                      <a:endParaRPr lang="en-US" b="1" dirty="0"/>
                    </a:p>
                  </a:txBody>
                  <a:tcPr anchor="ctr"/>
                </a:tc>
              </a:tr>
              <a:tr h="460266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Projetos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Institucionais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dirty="0" err="1" smtClean="0"/>
                        <a:t>capacitação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saúde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graduação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tecnológica</a:t>
                      </a:r>
                      <a:r>
                        <a:rPr lang="en-US" b="1" dirty="0" smtClean="0"/>
                        <a:t>,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qualidade</a:t>
                      </a:r>
                      <a:r>
                        <a:rPr lang="en-US" b="1" baseline="0" dirty="0" smtClean="0"/>
                        <a:t> de </a:t>
                      </a:r>
                      <a:r>
                        <a:rPr lang="en-US" b="1" baseline="0" dirty="0" err="1" smtClean="0"/>
                        <a:t>vida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Centros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Acadêmicos</a:t>
                      </a:r>
                      <a:endParaRPr lang="en-US" b="1" dirty="0" smtClean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Unidades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Acadêmicas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Especializadas</a:t>
                      </a:r>
                      <a:endParaRPr lang="en-US" b="1" dirty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Políticas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Acadêmicas</a:t>
                      </a:r>
                      <a:r>
                        <a:rPr lang="en-US" b="1" dirty="0" smtClean="0"/>
                        <a:t> (</a:t>
                      </a:r>
                      <a:r>
                        <a:rPr lang="en-US" b="1" dirty="0" err="1" smtClean="0"/>
                        <a:t>fundos</a:t>
                      </a:r>
                      <a:r>
                        <a:rPr lang="en-US" b="1" dirty="0" smtClean="0"/>
                        <a:t> de </a:t>
                      </a:r>
                      <a:r>
                        <a:rPr lang="en-US" b="1" dirty="0" err="1" smtClean="0"/>
                        <a:t>apoio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1" dirty="0" err="1" smtClean="0"/>
                        <a:t>museus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Unidades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Suplementares</a:t>
                      </a:r>
                      <a:endParaRPr lang="en-US" b="1" dirty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Administração</a:t>
                      </a:r>
                      <a:r>
                        <a:rPr lang="en-US" b="1" dirty="0" smtClean="0"/>
                        <a:t> Central</a:t>
                      </a:r>
                      <a:endParaRPr lang="en-US" b="1" dirty="0"/>
                    </a:p>
                  </a:txBody>
                  <a:tcPr anchor="ctr"/>
                </a:tc>
              </a:tr>
              <a:tr h="46157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Destaques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2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Preliminares</a:t>
            </a:r>
            <a:endParaRPr lang="pt-BR" sz="3600" b="1" dirty="0">
              <a:solidFill>
                <a:srgbClr val="1F5463"/>
              </a:solidFill>
            </a:endParaRPr>
          </a:p>
        </p:txBody>
      </p:sp>
      <p:pic>
        <p:nvPicPr>
          <p:cNvPr id="2" name="Picture 1" descr="figura_apresentação_modelo_distribuiçã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1" y="796054"/>
            <a:ext cx="7548738" cy="60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Modelo de distribui</a:t>
            </a:r>
            <a:r>
              <a:rPr lang="pt-BR" sz="3600" b="1" dirty="0" smtClean="0">
                <a:solidFill>
                  <a:srgbClr val="1F5463"/>
                </a:solidFill>
              </a:rPr>
              <a:t>ção orçamentária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3765" y="1610382"/>
            <a:ext cx="8471006" cy="4997152"/>
          </a:xfrm>
          <a:prstGeom prst="roundRect">
            <a:avLst>
              <a:gd name="adj" fmla="val 2275"/>
            </a:avLst>
          </a:prstGeom>
          <a:solidFill>
            <a:srgbClr val="F5F5F5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2775" y="926819"/>
            <a:ext cx="792232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spcAft>
                <a:spcPts val="1500"/>
              </a:spcAft>
            </a:pPr>
            <a:r>
              <a:rPr lang="pt-BR" sz="3200" b="1" dirty="0" smtClean="0">
                <a:solidFill>
                  <a:srgbClr val="C00000"/>
                </a:solidFill>
              </a:rPr>
              <a:t>Resolu</a:t>
            </a:r>
            <a:r>
              <a:rPr lang="pt-BR" sz="3200" b="1" dirty="0" smtClean="0">
                <a:solidFill>
                  <a:srgbClr val="C00000"/>
                </a:solidFill>
              </a:rPr>
              <a:t>ção 060/2014-CONSAD</a:t>
            </a:r>
            <a:endParaRPr lang="pt-BR" sz="3200" b="1" dirty="0" smtClean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9141" y="1739079"/>
            <a:ext cx="794025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100"/>
              </a:lnSpc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2600" dirty="0" err="1"/>
              <a:t>Baseada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um </a:t>
            </a:r>
            <a:r>
              <a:rPr lang="en-US" sz="2600" dirty="0" err="1"/>
              <a:t>conjunto</a:t>
            </a:r>
            <a:r>
              <a:rPr lang="en-US" sz="2600" dirty="0"/>
              <a:t> de </a:t>
            </a:r>
            <a:r>
              <a:rPr lang="en-US" sz="2600" dirty="0" err="1"/>
              <a:t>indicadores</a:t>
            </a:r>
            <a:r>
              <a:rPr lang="en-US" sz="2600" dirty="0"/>
              <a:t>, </a:t>
            </a:r>
            <a:r>
              <a:rPr lang="en-US" sz="2600" dirty="0" err="1"/>
              <a:t>obtidos</a:t>
            </a:r>
            <a:r>
              <a:rPr lang="en-US" sz="2600" dirty="0"/>
              <a:t> a </a:t>
            </a:r>
            <a:r>
              <a:rPr lang="en-US" sz="2600" dirty="0" err="1"/>
              <a:t>partir</a:t>
            </a:r>
            <a:r>
              <a:rPr lang="en-US" sz="2600" dirty="0"/>
              <a:t> dos dados </a:t>
            </a:r>
            <a:r>
              <a:rPr lang="en-US" sz="2600" dirty="0" err="1"/>
              <a:t>institucionais</a:t>
            </a:r>
            <a:endParaRPr lang="en-US" sz="2600" dirty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Número</a:t>
            </a:r>
            <a:r>
              <a:rPr lang="en-US" sz="2200" dirty="0"/>
              <a:t> de </a:t>
            </a:r>
            <a:r>
              <a:rPr lang="en-US" sz="2200" dirty="0" err="1"/>
              <a:t>alunos</a:t>
            </a:r>
            <a:r>
              <a:rPr lang="en-US" sz="2200" dirty="0"/>
              <a:t> </a:t>
            </a:r>
            <a:r>
              <a:rPr lang="en-US" sz="2200" dirty="0" err="1"/>
              <a:t>atendidos</a:t>
            </a:r>
            <a:r>
              <a:rPr lang="en-US" sz="2200" dirty="0"/>
              <a:t> (</a:t>
            </a:r>
            <a:r>
              <a:rPr lang="en-US" sz="2200" dirty="0" err="1"/>
              <a:t>graduação</a:t>
            </a:r>
            <a:r>
              <a:rPr lang="en-US" sz="2200" dirty="0"/>
              <a:t>, </a:t>
            </a:r>
            <a:r>
              <a:rPr lang="en-US" sz="2200" dirty="0" err="1"/>
              <a:t>mestrado</a:t>
            </a:r>
            <a:r>
              <a:rPr lang="en-US" sz="2200" dirty="0"/>
              <a:t> </a:t>
            </a:r>
            <a:r>
              <a:rPr lang="en-US" sz="2200" dirty="0" err="1"/>
              <a:t>acadêmico</a:t>
            </a:r>
            <a:r>
              <a:rPr lang="en-US" sz="2200" dirty="0"/>
              <a:t>, </a:t>
            </a:r>
            <a:r>
              <a:rPr lang="en-US" sz="2200" dirty="0" err="1"/>
              <a:t>mestrado</a:t>
            </a:r>
            <a:r>
              <a:rPr lang="en-US" sz="2200" dirty="0"/>
              <a:t> </a:t>
            </a:r>
            <a:r>
              <a:rPr lang="en-US" sz="2200" dirty="0" err="1"/>
              <a:t>profissional</a:t>
            </a:r>
            <a:r>
              <a:rPr lang="en-US" sz="2200" dirty="0"/>
              <a:t>, </a:t>
            </a:r>
            <a:r>
              <a:rPr lang="en-US" sz="2200" dirty="0" err="1" smtClean="0"/>
              <a:t>doutorado</a:t>
            </a:r>
            <a:r>
              <a:rPr lang="en-US" sz="2200" dirty="0" smtClean="0"/>
              <a:t>, </a:t>
            </a:r>
            <a:r>
              <a:rPr lang="en-US" sz="2200" dirty="0" err="1" smtClean="0"/>
              <a:t>residências</a:t>
            </a:r>
            <a:r>
              <a:rPr lang="en-US" sz="2200" dirty="0" smtClean="0"/>
              <a:t> </a:t>
            </a:r>
            <a:r>
              <a:rPr lang="en-US" sz="2200" dirty="0" err="1" smtClean="0"/>
              <a:t>médica</a:t>
            </a:r>
            <a:r>
              <a:rPr lang="en-US" sz="2200" dirty="0" smtClean="0"/>
              <a:t> e </a:t>
            </a:r>
            <a:r>
              <a:rPr lang="en-US" sz="2200" dirty="0" err="1" smtClean="0"/>
              <a:t>multiprofissional</a:t>
            </a:r>
            <a:r>
              <a:rPr lang="en-US" sz="2200" dirty="0" smtClean="0"/>
              <a:t>)</a:t>
            </a:r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Área</a:t>
            </a:r>
            <a:r>
              <a:rPr lang="en-US" sz="2200" dirty="0"/>
              <a:t> </a:t>
            </a:r>
            <a:r>
              <a:rPr lang="en-US" sz="2200" dirty="0" err="1"/>
              <a:t>construída</a:t>
            </a:r>
            <a:endParaRPr lang="en-US" sz="2200" dirty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Carga</a:t>
            </a:r>
            <a:r>
              <a:rPr lang="en-US" sz="2200" dirty="0"/>
              <a:t> </a:t>
            </a:r>
            <a:r>
              <a:rPr lang="en-US" sz="2200" dirty="0" err="1"/>
              <a:t>horária</a:t>
            </a:r>
            <a:r>
              <a:rPr lang="en-US" sz="2200" dirty="0"/>
              <a:t> dos </a:t>
            </a:r>
            <a:r>
              <a:rPr lang="en-US" sz="2200" dirty="0" err="1"/>
              <a:t>departamentos</a:t>
            </a:r>
            <a:r>
              <a:rPr lang="en-US" sz="2200" dirty="0"/>
              <a:t>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unidades</a:t>
            </a:r>
            <a:r>
              <a:rPr lang="en-US" sz="2200" dirty="0"/>
              <a:t> </a:t>
            </a:r>
            <a:r>
              <a:rPr lang="en-US" sz="2200" dirty="0" err="1"/>
              <a:t>acadêmicas</a:t>
            </a:r>
            <a:r>
              <a:rPr lang="en-US" sz="2200" dirty="0"/>
              <a:t> </a:t>
            </a:r>
            <a:r>
              <a:rPr lang="en-US" sz="2200" dirty="0" err="1" smtClean="0"/>
              <a:t>especializadas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97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Modelo de distribui</a:t>
            </a:r>
            <a:r>
              <a:rPr lang="pt-BR" sz="3600" b="1" dirty="0" smtClean="0">
                <a:solidFill>
                  <a:srgbClr val="1F5463"/>
                </a:solidFill>
              </a:rPr>
              <a:t>ção orçamentária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3765" y="1610382"/>
            <a:ext cx="8471006" cy="4997152"/>
          </a:xfrm>
          <a:prstGeom prst="roundRect">
            <a:avLst>
              <a:gd name="adj" fmla="val 2275"/>
            </a:avLst>
          </a:prstGeom>
          <a:solidFill>
            <a:srgbClr val="F5F5F5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2775" y="926819"/>
            <a:ext cx="792232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spcAft>
                <a:spcPts val="1500"/>
              </a:spcAft>
            </a:pPr>
            <a:r>
              <a:rPr lang="pt-BR" sz="3200" b="1" dirty="0" smtClean="0">
                <a:solidFill>
                  <a:srgbClr val="C00000"/>
                </a:solidFill>
              </a:rPr>
              <a:t>Resolu</a:t>
            </a:r>
            <a:r>
              <a:rPr lang="pt-BR" sz="3200" b="1" dirty="0" smtClean="0">
                <a:solidFill>
                  <a:srgbClr val="C00000"/>
                </a:solidFill>
              </a:rPr>
              <a:t>ção 060/2014-CONSAD</a:t>
            </a:r>
            <a:endParaRPr lang="pt-BR" sz="3200" b="1" dirty="0" smtClean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9141" y="2214850"/>
            <a:ext cx="7940255" cy="378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100"/>
              </a:lnSpc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n-US" sz="2600" dirty="0" err="1"/>
              <a:t>Baseada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um </a:t>
            </a:r>
            <a:r>
              <a:rPr lang="en-US" sz="2600" dirty="0" err="1"/>
              <a:t>conjunto</a:t>
            </a:r>
            <a:r>
              <a:rPr lang="en-US" sz="2600" dirty="0"/>
              <a:t> de </a:t>
            </a:r>
            <a:r>
              <a:rPr lang="en-US" sz="2600" dirty="0" err="1"/>
              <a:t>indicadores</a:t>
            </a:r>
            <a:r>
              <a:rPr lang="en-US" sz="2600" dirty="0"/>
              <a:t>, </a:t>
            </a:r>
            <a:r>
              <a:rPr lang="en-US" sz="2600" dirty="0" err="1"/>
              <a:t>obtidos</a:t>
            </a:r>
            <a:r>
              <a:rPr lang="en-US" sz="2600" dirty="0"/>
              <a:t> a </a:t>
            </a:r>
            <a:r>
              <a:rPr lang="en-US" sz="2600" dirty="0" err="1"/>
              <a:t>partir</a:t>
            </a:r>
            <a:r>
              <a:rPr lang="en-US" sz="2600" dirty="0"/>
              <a:t> dos dados </a:t>
            </a:r>
            <a:r>
              <a:rPr lang="en-US" sz="2600" dirty="0" err="1" smtClean="0"/>
              <a:t>institucionais</a:t>
            </a:r>
            <a:r>
              <a:rPr lang="en-US" sz="2600" dirty="0" smtClean="0"/>
              <a:t> (cont.)</a:t>
            </a:r>
            <a:endParaRPr lang="en-US" sz="2600" dirty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 smtClean="0"/>
              <a:t>Atividades</a:t>
            </a:r>
            <a:r>
              <a:rPr lang="en-US" sz="2200" dirty="0" smtClean="0"/>
              <a:t> </a:t>
            </a:r>
            <a:r>
              <a:rPr lang="en-US" sz="2200" dirty="0"/>
              <a:t>de </a:t>
            </a:r>
            <a:r>
              <a:rPr lang="en-US" sz="2200" dirty="0" err="1" smtClean="0"/>
              <a:t>extensão</a:t>
            </a:r>
            <a:endParaRPr lang="en-US" sz="2200" dirty="0" smtClean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Atividades</a:t>
            </a:r>
            <a:r>
              <a:rPr lang="en-US" sz="2200" dirty="0"/>
              <a:t> de </a:t>
            </a:r>
            <a:r>
              <a:rPr lang="en-US" sz="2200" dirty="0" err="1" smtClean="0"/>
              <a:t>p</a:t>
            </a:r>
            <a:r>
              <a:rPr lang="en-US" sz="2200" dirty="0" err="1" smtClean="0"/>
              <a:t>ós-graduação</a:t>
            </a:r>
            <a:endParaRPr lang="en-US" sz="2200" dirty="0" smtClean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Atividades</a:t>
            </a:r>
            <a:r>
              <a:rPr lang="en-US" sz="2200" dirty="0"/>
              <a:t> de </a:t>
            </a:r>
            <a:r>
              <a:rPr lang="en-US" sz="2200" dirty="0" err="1" smtClean="0"/>
              <a:t>gradua</a:t>
            </a:r>
            <a:r>
              <a:rPr lang="en-US" sz="2200" dirty="0" err="1" smtClean="0"/>
              <a:t>ção</a:t>
            </a:r>
            <a:endParaRPr lang="en-US" sz="2200" dirty="0" smtClean="0"/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Atividades</a:t>
            </a:r>
            <a:r>
              <a:rPr lang="en-US" sz="2200" dirty="0"/>
              <a:t> de </a:t>
            </a:r>
            <a:r>
              <a:rPr lang="en-US" sz="2200" dirty="0" err="1" smtClean="0"/>
              <a:t>pesquisa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37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1F5463"/>
                </a:solidFill>
              </a:rPr>
              <a:t>Modelo de distribui</a:t>
            </a:r>
            <a:r>
              <a:rPr lang="pt-BR" sz="3600" b="1" dirty="0" smtClean="0">
                <a:solidFill>
                  <a:srgbClr val="1F5463"/>
                </a:solidFill>
              </a:rPr>
              <a:t>ção orçamentária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3765" y="1610382"/>
            <a:ext cx="8471006" cy="4997152"/>
          </a:xfrm>
          <a:prstGeom prst="roundRect">
            <a:avLst>
              <a:gd name="adj" fmla="val 2275"/>
            </a:avLst>
          </a:prstGeom>
          <a:solidFill>
            <a:srgbClr val="F5F5F5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2775" y="926819"/>
            <a:ext cx="792232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  <a:spcAft>
                <a:spcPts val="1500"/>
              </a:spcAft>
            </a:pPr>
            <a:r>
              <a:rPr lang="pt-BR" sz="3200" b="1" dirty="0" smtClean="0">
                <a:solidFill>
                  <a:srgbClr val="C00000"/>
                </a:solidFill>
              </a:rPr>
              <a:t>Resolu</a:t>
            </a:r>
            <a:r>
              <a:rPr lang="pt-BR" sz="3200" b="1" dirty="0" smtClean="0">
                <a:solidFill>
                  <a:srgbClr val="C00000"/>
                </a:solidFill>
              </a:rPr>
              <a:t>ção 060/2014-CONSAD</a:t>
            </a:r>
            <a:endParaRPr lang="pt-BR" sz="3200" b="1" dirty="0" smtClean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9141" y="1739079"/>
            <a:ext cx="7940255" cy="4970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1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600" dirty="0" err="1"/>
              <a:t>Comissão</a:t>
            </a:r>
            <a:r>
              <a:rPr lang="en-US" sz="2600" dirty="0"/>
              <a:t> Permanente de </a:t>
            </a:r>
            <a:r>
              <a:rPr lang="en-US" sz="2600" dirty="0" err="1" smtClean="0"/>
              <a:t>Auditagem</a:t>
            </a:r>
            <a:endParaRPr lang="en-US" sz="2600" dirty="0" smtClean="0"/>
          </a:p>
          <a:p>
            <a:pPr marL="673200" lvl="1" indent="-2160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200" dirty="0" err="1" smtClean="0"/>
              <a:t>Emitir</a:t>
            </a:r>
            <a:r>
              <a:rPr lang="en-US" sz="2200" dirty="0" smtClean="0"/>
              <a:t> </a:t>
            </a:r>
            <a:r>
              <a:rPr lang="en-US" sz="2200" dirty="0" err="1"/>
              <a:t>parecer</a:t>
            </a:r>
            <a:r>
              <a:rPr lang="en-US" sz="2200" dirty="0"/>
              <a:t> </a:t>
            </a:r>
            <a:r>
              <a:rPr lang="en-US" sz="2200" dirty="0" err="1"/>
              <a:t>sobre</a:t>
            </a:r>
            <a:r>
              <a:rPr lang="en-US" sz="2200" dirty="0"/>
              <a:t> a </a:t>
            </a:r>
            <a:r>
              <a:rPr lang="en-US" sz="2200" dirty="0" err="1"/>
              <a:t>validade</a:t>
            </a:r>
            <a:r>
              <a:rPr lang="en-US" sz="2200" dirty="0"/>
              <a:t> dos dados a </a:t>
            </a:r>
            <a:r>
              <a:rPr lang="en-US" sz="2200" dirty="0" err="1"/>
              <a:t>serem</a:t>
            </a:r>
            <a:r>
              <a:rPr lang="en-US" sz="2200" dirty="0"/>
              <a:t> </a:t>
            </a:r>
            <a:r>
              <a:rPr lang="en-US" sz="2200" dirty="0" err="1"/>
              <a:t>utilizados</a:t>
            </a:r>
            <a:r>
              <a:rPr lang="en-US" sz="2200" dirty="0"/>
              <a:t> antes de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aplicação</a:t>
            </a:r>
            <a:r>
              <a:rPr lang="en-US" sz="2200" dirty="0"/>
              <a:t> do </a:t>
            </a:r>
            <a:r>
              <a:rPr lang="en-US" sz="2200" dirty="0" err="1"/>
              <a:t>modelo</a:t>
            </a:r>
            <a:endParaRPr lang="en-US" sz="2200" dirty="0"/>
          </a:p>
          <a:p>
            <a:pPr marL="216000" indent="-2160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600" dirty="0" err="1"/>
              <a:t>Comissão</a:t>
            </a:r>
            <a:r>
              <a:rPr lang="en-US" sz="2600" dirty="0"/>
              <a:t> de </a:t>
            </a:r>
            <a:r>
              <a:rPr lang="en-US" sz="2600" dirty="0" err="1"/>
              <a:t>Avaliação</a:t>
            </a:r>
            <a:r>
              <a:rPr lang="en-US" sz="2600" dirty="0"/>
              <a:t> do </a:t>
            </a:r>
            <a:r>
              <a:rPr lang="en-US" sz="2600" dirty="0" err="1"/>
              <a:t>M</a:t>
            </a:r>
            <a:r>
              <a:rPr lang="en-US" sz="2600" dirty="0" err="1" smtClean="0"/>
              <a:t>odelo</a:t>
            </a:r>
            <a:endParaRPr lang="en-US" sz="2600" dirty="0" smtClean="0"/>
          </a:p>
          <a:p>
            <a:pPr marL="673200" lvl="1" indent="-2160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200" dirty="0"/>
              <a:t>Discutir e submeter à aprovação do CONSAD propostas de alterações ao modelo, visando a aprimorá</a:t>
            </a:r>
            <a:r>
              <a:rPr lang="pt-BR" sz="2200" dirty="0" smtClean="0"/>
              <a:t>-lo</a:t>
            </a:r>
          </a:p>
          <a:p>
            <a:pPr marL="216000" indent="-2160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600" dirty="0"/>
              <a:t>Fundo de Compensação </a:t>
            </a:r>
            <a:r>
              <a:rPr lang="pt-BR" sz="2600" dirty="0" smtClean="0"/>
              <a:t>Orçamentária</a:t>
            </a:r>
          </a:p>
          <a:p>
            <a:pPr marL="673200" lvl="1" indent="-2160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7788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>
            <a:off x="201546" y="735581"/>
            <a:ext cx="8712968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/>
          <p:cNvSpPr txBox="1"/>
          <p:nvPr/>
        </p:nvSpPr>
        <p:spPr>
          <a:xfrm>
            <a:off x="0" y="379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F5463"/>
                </a:solidFill>
              </a:rPr>
              <a:t>Modelo de distribuição orçamentária</a:t>
            </a:r>
            <a:endParaRPr lang="pt-BR" sz="3600" b="1" dirty="0">
              <a:solidFill>
                <a:srgbClr val="1F5463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7571" y="935974"/>
            <a:ext cx="8368077" cy="175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sz="2900" dirty="0" smtClean="0"/>
              <a:t>N</a:t>
            </a:r>
            <a:r>
              <a:rPr lang="pt-BR" sz="2900" dirty="0" smtClean="0"/>
              <a:t>úmero de alunos atendidos </a:t>
            </a:r>
            <a:r>
              <a:rPr lang="mr-IN" sz="2900" dirty="0" smtClean="0"/>
              <a:t>–</a:t>
            </a:r>
            <a:r>
              <a:rPr lang="pt-BR" sz="2900" dirty="0" smtClean="0"/>
              <a:t> baseado no conceito de aluno equivalente</a:t>
            </a:r>
            <a:endParaRPr lang="pt-BR" sz="2900" dirty="0" smtClean="0">
              <a:solidFill>
                <a:prstClr val="black"/>
              </a:solidFill>
            </a:endParaRPr>
          </a:p>
          <a:p>
            <a:pPr marL="673200" lvl="1" indent="-216000">
              <a:lnSpc>
                <a:spcPts val="4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 err="1"/>
              <a:t>Associação</a:t>
            </a:r>
            <a:r>
              <a:rPr lang="en-US" sz="2200" dirty="0"/>
              <a:t> dos </a:t>
            </a:r>
            <a:r>
              <a:rPr lang="en-US" sz="2200" dirty="0" err="1"/>
              <a:t>alunos-equivalentes</a:t>
            </a:r>
            <a:r>
              <a:rPr lang="en-US" sz="2200" dirty="0"/>
              <a:t> </a:t>
            </a:r>
            <a:r>
              <a:rPr lang="en-US" sz="2200" dirty="0" err="1"/>
              <a:t>às</a:t>
            </a:r>
            <a:r>
              <a:rPr lang="en-US" sz="2200" dirty="0"/>
              <a:t> </a:t>
            </a:r>
            <a:r>
              <a:rPr lang="en-US" sz="2200" dirty="0" err="1"/>
              <a:t>unidades</a:t>
            </a:r>
            <a:r>
              <a:rPr lang="en-US" sz="2200" dirty="0"/>
              <a:t> </a:t>
            </a:r>
            <a:r>
              <a:rPr lang="en-US" sz="2200" dirty="0" err="1" smtClean="0"/>
              <a:t>acadêmicas</a:t>
            </a:r>
            <a:endParaRPr lang="pt-BR" sz="2200" dirty="0" smtClean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190568" y="2941374"/>
            <a:ext cx="6762864" cy="3599998"/>
            <a:chOff x="1828800" y="3225800"/>
            <a:chExt cx="5486400" cy="246896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098514"/>
                </p:ext>
              </p:extLst>
            </p:nvPr>
          </p:nvGraphicFramePr>
          <p:xfrm>
            <a:off x="1828800" y="3225800"/>
            <a:ext cx="5486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Document" r:id="rId3" imgW="5486400" imgH="406400" progId="Word.Document.12">
                    <p:link updateAutomatic="1"/>
                  </p:oleObj>
                </mc:Choice>
                <mc:Fallback>
                  <p:oleObj name="Document" r:id="rId3" imgW="5486400" imgH="406400" progId="Word.Documen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28800" y="3225800"/>
                          <a:ext cx="54864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821122"/>
                </p:ext>
              </p:extLst>
            </p:nvPr>
          </p:nvGraphicFramePr>
          <p:xfrm>
            <a:off x="1828800" y="3909087"/>
            <a:ext cx="54864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Document" r:id="rId5" imgW="5486400" imgH="444500" progId="Word.Document.12">
                    <p:link updateAutomatic="1"/>
                  </p:oleObj>
                </mc:Choice>
                <mc:Fallback>
                  <p:oleObj name="Document" r:id="rId5" imgW="5486400" imgH="444500" progId="Word.Documen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28800" y="3909087"/>
                          <a:ext cx="54864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989880"/>
                </p:ext>
              </p:extLst>
            </p:nvPr>
          </p:nvGraphicFramePr>
          <p:xfrm>
            <a:off x="1828800" y="4630474"/>
            <a:ext cx="5486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Document" r:id="rId7" imgW="5486400" imgH="406400" progId="Word.Document.12">
                    <p:link updateAutomatic="1"/>
                  </p:oleObj>
                </mc:Choice>
                <mc:Fallback>
                  <p:oleObj name="Document" r:id="rId7" imgW="5486400" imgH="406400" progId="Word.Documen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28800" y="4630474"/>
                          <a:ext cx="54864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1838137"/>
                </p:ext>
              </p:extLst>
            </p:nvPr>
          </p:nvGraphicFramePr>
          <p:xfrm>
            <a:off x="1828800" y="5313760"/>
            <a:ext cx="5486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Document" r:id="rId9" imgW="5486400" imgH="381000" progId="Word.Document.12">
                    <p:link updateAutomatic="1"/>
                  </p:oleObj>
                </mc:Choice>
                <mc:Fallback>
                  <p:oleObj name="Document" r:id="rId9" imgW="5486400" imgH="381000" progId="Word.Document.12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828800" y="5313760"/>
                          <a:ext cx="54864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665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5835</TotalTime>
  <Words>430</Words>
  <Application>Microsoft Macintosh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2_Office Theme</vt:lpstr>
      <vt:lpstr>\\localhost\Users\jdmelo\Documents\Jorge\PROPLAN\Orçamento\Aplicação do modelo\2015\Macintosh HD:Users:jdmelo:Downloads:res0602014-aprova modelo para distribuição dos recursos orçamentários de custeio entre as unidades. (3).docx!OLE_LINK3</vt:lpstr>
      <vt:lpstr>\\localhost\Users\jdmelo\Documents\Jorge\PROPLAN\Orçamento\Aplicação do modelo\2015\Macintosh HD:Users:jdmelo:Downloads:res0602014-aprova modelo para distribuição dos recursos orçamentários de custeio entre as unidades. (3).docx!OLE_LINK4</vt:lpstr>
      <vt:lpstr>\\localhost\Users\jdmelo\Documents\Jorge\PROPLAN\Orçamento\Aplicação do modelo\2015\Macintosh HD:Users:jdmelo:Downloads:res0602014-aprova modelo para distribuição dos recursos orçamentários de custeio entre as unidades. (3).docx!OLE_LINK5</vt:lpstr>
      <vt:lpstr>\\localhost\Users\jdmelo\Documents\Jorge\PROPLAN\Orçamento\Aplicação do modelo\2015\Macintosh HD:Users:jdmelo:Downloads:res0602014-aprova modelo para distribuição dos recursos orçamentários de custeio entre as unidades. (3).docx!OLE_LINK6</vt:lpstr>
      <vt:lpstr>\\localhost\Users\jdmelo\Documents\Jorge\PROPLAN\Orçamento\Aplicação do modelo\2015\Macintosh HD:Users:jdmelo:Downloads:res0602014-aprova modelo para distribuição dos recursos orçamentários de custeio entre as unidades. (3).docx!OLE_LINK7</vt:lpstr>
      <vt:lpstr>\\localhost\Users\jdmelo\Documents\Jorge\PROPLAN\Orçamento\Aplicação do modelo\2015\Macintosh HD:Users:jdmelo:Downloads:res0602014-aprova modelo para distribuição dos recursos orçamentários de custeio entre as unidades. (3).docx!OLE_LINK8</vt:lpstr>
      <vt:lpstr>\\localhost\Users\jdmelo\Documents\Jorge\PROPLAN\Orçamento\Aplicação do modelo\2015\Macintosh HD:Users:jdmelo:Downloads:res0602014-aprova modelo para distribuição dos recursos orçamentários de custeio entre as unidades. (3).docx!OLE_LINK9</vt:lpstr>
      <vt:lpstr>\\localhost\Users\jdmelo\Documents\Jorge\PROPLAN\Orçamento\Aplicação do modelo\2015\Macintosh HD:Users:jdmelo:Downloads:res0602014-aprova modelo para distribuição dos recursos orçamentários de custeio entre as unidades. (3).docx!OLE_LINK8</vt:lpstr>
      <vt:lpstr>\\localhost\Users\jdmelo\Documents\Jorge\PROPLAN\Orçamento\Aplicação do modelo\2015\Macintosh HD:Users:jdmelo:Downloads:res0602014-aprova modelo para distribuição dos recursos orçamentários de custeio entre as unidades. (3).docx!OLE_LINK9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Marcio Capriglione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Marcio Capriglione</dc:creator>
  <cp:lastModifiedBy>Jorge Melo</cp:lastModifiedBy>
  <cp:revision>672</cp:revision>
  <dcterms:created xsi:type="dcterms:W3CDTF">2017-02-06T14:47:22Z</dcterms:created>
  <dcterms:modified xsi:type="dcterms:W3CDTF">2018-03-14T22:43:52Z</dcterms:modified>
</cp:coreProperties>
</file>