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3" r:id="rId2"/>
  </p:sldMasterIdLst>
  <p:notesMasterIdLst>
    <p:notesMasterId r:id="rId14"/>
  </p:notesMasterIdLst>
  <p:handoutMasterIdLst>
    <p:handoutMasterId r:id="rId15"/>
  </p:handoutMasterIdLst>
  <p:sldIdLst>
    <p:sldId id="696" r:id="rId3"/>
    <p:sldId id="717" r:id="rId4"/>
    <p:sldId id="718" r:id="rId5"/>
    <p:sldId id="719" r:id="rId6"/>
    <p:sldId id="720" r:id="rId7"/>
    <p:sldId id="721" r:id="rId8"/>
    <p:sldId id="727" r:id="rId9"/>
    <p:sldId id="722" r:id="rId10"/>
    <p:sldId id="724" r:id="rId11"/>
    <p:sldId id="723" r:id="rId12"/>
    <p:sldId id="726" r:id="rId13"/>
  </p:sldIdLst>
  <p:sldSz cx="9144000" cy="6858000" type="screen4x3"/>
  <p:notesSz cx="6888163" cy="100187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1pPr>
    <a:lvl2pPr marL="4572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2pPr>
    <a:lvl3pPr marL="9144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3pPr>
    <a:lvl4pPr marL="13716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4pPr>
    <a:lvl5pPr marL="18288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0" userDrawn="1">
          <p15:clr>
            <a:srgbClr val="A4A3A4"/>
          </p15:clr>
        </p15:guide>
        <p15:guide id="2" pos="22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ED672B"/>
    <a:srgbClr val="D8E4BC"/>
    <a:srgbClr val="FFFFCC"/>
    <a:srgbClr val="EF884F"/>
    <a:srgbClr val="F7C000"/>
    <a:srgbClr val="FF3300"/>
    <a:srgbClr val="FF6600"/>
    <a:srgbClr val="3BB8E5"/>
    <a:srgbClr val="345E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12" autoAdjust="0"/>
    <p:restoredTop sz="87116" autoAdjust="0"/>
  </p:normalViewPr>
  <p:slideViewPr>
    <p:cSldViewPr>
      <p:cViewPr varScale="1">
        <p:scale>
          <a:sx n="73" d="100"/>
          <a:sy n="73" d="100"/>
        </p:scale>
        <p:origin x="1458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366" y="66"/>
      </p:cViewPr>
      <p:guideLst>
        <p:guide orient="horz" pos="2940"/>
        <p:guide pos="22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6339622" y="9552467"/>
            <a:ext cx="546935" cy="392545"/>
          </a:xfrm>
          <a:prstGeom prst="rect">
            <a:avLst/>
          </a:prstGeom>
        </p:spPr>
        <p:txBody>
          <a:bodyPr vert="horz" wrap="square" lIns="90108" tIns="45054" rIns="90108" bIns="45054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</a:defRPr>
            </a:lvl1pPr>
          </a:lstStyle>
          <a:p>
            <a:pPr>
              <a:defRPr/>
            </a:pPr>
            <a:fld id="{76E13FDC-A8D3-41FD-8F0F-4679F671D17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7360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1"/>
          <p:cNvSpPr>
            <a:spLocks noChangeArrowheads="1"/>
          </p:cNvSpPr>
          <p:nvPr/>
        </p:nvSpPr>
        <p:spPr bwMode="auto">
          <a:xfrm>
            <a:off x="5" y="1"/>
            <a:ext cx="6888163" cy="100187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>
            <a:lvl1pPr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 altLang="pt-BR" sz="1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1" y="3"/>
            <a:ext cx="2984014" cy="501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>
            <a:lvl1pPr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pitchFamily="34" charset="0"/>
              <a:buNone/>
              <a:defRPr/>
            </a:pPr>
            <a:endParaRPr lang="pt-BR" sz="18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00938" y="1"/>
            <a:ext cx="2982404" cy="4998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240" tIns="46926" rIns="90240" bIns="46926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Calibri" pitchFamily="34" charset="0"/>
              <a:buNone/>
              <a:tabLst>
                <a:tab pos="0" algn="l"/>
                <a:tab pos="916851" algn="l"/>
                <a:tab pos="1833701" algn="l"/>
                <a:tab pos="2750552" algn="l"/>
                <a:tab pos="3667404" algn="l"/>
                <a:tab pos="4584254" algn="l"/>
                <a:tab pos="5501104" algn="l"/>
                <a:tab pos="6417955" algn="l"/>
                <a:tab pos="7334807" algn="l"/>
                <a:tab pos="8251658" algn="l"/>
                <a:tab pos="9168507" algn="l"/>
                <a:tab pos="10085359" algn="l"/>
              </a:tabLst>
              <a:defRPr sz="1100">
                <a:solidFill>
                  <a:srgbClr val="000000"/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8497" y="4760211"/>
            <a:ext cx="5507957" cy="45070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240" tIns="46926" rIns="90240" bIns="46926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/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1" y="9515616"/>
            <a:ext cx="2984014" cy="501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>
            <a:lvl1pPr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pitchFamily="34" charset="0"/>
              <a:buNone/>
              <a:defRPr/>
            </a:pPr>
            <a:endParaRPr lang="pt-BR" sz="18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00938" y="9515615"/>
            <a:ext cx="2982404" cy="4998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240" tIns="46926" rIns="90240" bIns="469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Calibri" panose="020F0502020204030204" pitchFamily="34" charset="0"/>
              <a:buNone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latin typeface="Calibri" panose="020F0502020204030204" pitchFamily="34" charset="0"/>
                <a:ea typeface="Lucida Sans Unicode" panose="020B0602030504020204" pitchFamily="34" charset="0"/>
              </a:defRPr>
            </a:lvl1pPr>
          </a:lstStyle>
          <a:p>
            <a:pPr>
              <a:defRPr/>
            </a:pPr>
            <a:fld id="{7FB0B620-9286-4406-BD56-20C8B13E9F4E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  <p:sp>
        <p:nvSpPr>
          <p:cNvPr id="11" name="Espaço Reservado para Imagem de Slide 10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2475"/>
            <a:ext cx="500538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08" tIns="45054" rIns="90108" bIns="45054" rtlCol="0" anchor="ctr"/>
          <a:lstStyle/>
          <a:p>
            <a:pPr lv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0489549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</a:t>
            </a:fld>
            <a:endParaRPr lang="en-GB" altLang="pt-BR" dirty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4084015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198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11</a:t>
            </a:fld>
            <a:endParaRPr lang="en-GB" altLang="pt-BR" dirty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914095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581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725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897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067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59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305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703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955-B271-0B48-8BBF-CE5C6DE29A0A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45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591203857"/>
      </p:ext>
    </p:extLst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28627" y="1643063"/>
            <a:ext cx="4037013" cy="45243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18039" y="1643063"/>
            <a:ext cx="4038600" cy="45243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585620782"/>
      </p:ext>
    </p:extLst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8013" cy="1141412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Clique para editar o estilo do título mestre</a:t>
            </a:r>
          </a:p>
        </p:txBody>
      </p:sp>
      <p:pic>
        <p:nvPicPr>
          <p:cNvPr id="3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1942420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9262812"/>
      </p:ext>
    </p:extLst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8013" cy="1141412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6" y="1643063"/>
            <a:ext cx="8228013" cy="452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603300483"/>
      </p:ext>
    </p:extLst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007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D:\Users\nadiaferreira\Downloads\Capa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629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46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fld id="{70AEBE20-0DD0-254F-A73F-E5D82B6A430F}" type="datetimeFigureOut">
              <a:rPr lang="pt-BR" sz="1800" smtClean="0">
                <a:solidFill>
                  <a:prstClr val="black"/>
                </a:solidFill>
                <a:latin typeface="Calibri"/>
              </a:rPr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t>16/03/2018</a:t>
            </a:fld>
            <a:endParaRPr lang="pt-BR" sz="1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 sz="1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fld id="{101F70F1-5260-DD46-ABC1-7C43A7EE7685}" type="slidenum">
              <a:rPr lang="pt-BR" sz="1800" smtClean="0">
                <a:solidFill>
                  <a:prstClr val="black"/>
                </a:solidFill>
                <a:latin typeface="Calibri"/>
              </a:rPr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 sz="18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7675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 userDrawn="1"/>
        </p:nvSpPr>
        <p:spPr>
          <a:xfrm>
            <a:off x="539552" y="548680"/>
            <a:ext cx="8228013" cy="1141412"/>
          </a:xfrm>
          <a:prstGeom prst="rect">
            <a:avLst/>
          </a:prstGeom>
        </p:spPr>
        <p:txBody>
          <a:bodyPr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r>
              <a:rPr lang="pt-BR" kern="0" dirty="0" err="1"/>
              <a:t>Cliqueparaeditaroestilodotítulomestre</a:t>
            </a:r>
            <a:endParaRPr lang="pt-BR" kern="0" dirty="0"/>
          </a:p>
        </p:txBody>
      </p:sp>
      <p:pic>
        <p:nvPicPr>
          <p:cNvPr id="11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Consultor\Downloads\GovFederal+MEC_OrdemEProgresso_horizontal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1942420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7" r:id="rId5"/>
  </p:sldLayoutIdLst>
  <p:transition spd="slow">
    <p:zoom/>
  </p:transition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5pPr>
      <a:lvl6pPr marL="4572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6pPr>
      <a:lvl7pPr marL="9144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7pPr>
      <a:lvl8pPr marL="1371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8pPr>
      <a:lvl9pPr marL="18288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9pPr>
    </p:titleStyle>
    <p:bodyStyle>
      <a:lvl1pPr marL="341313" indent="-341313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5262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2"/>
          <p:cNvSpPr txBox="1">
            <a:spLocks noChangeArrowheads="1"/>
          </p:cNvSpPr>
          <p:nvPr/>
        </p:nvSpPr>
        <p:spPr bwMode="auto">
          <a:xfrm>
            <a:off x="2189819" y="5013176"/>
            <a:ext cx="49632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Adalton Rocha de Matos</a:t>
            </a:r>
          </a:p>
          <a:p>
            <a:pPr algn="ctr" eaLnBrk="1" hangingPunct="1"/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Coordenador-Geral de Orçamento</a:t>
            </a:r>
            <a:endParaRPr lang="pt-BR" alt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Natal, março de 2018</a:t>
            </a:r>
          </a:p>
        </p:txBody>
      </p:sp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05" y="2257600"/>
            <a:ext cx="3712144" cy="825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549901" y="3212976"/>
            <a:ext cx="39795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16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Executiva</a:t>
            </a:r>
            <a:br>
              <a:rPr lang="pt-BR" altLang="pt-BR" sz="16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pt-BR" altLang="pt-BR" sz="16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Subsecretaria de Planejamento e Orçamento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5652120" y="2883229"/>
            <a:ext cx="2058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FORPLAD</a:t>
            </a:r>
            <a:endParaRPr lang="pt-BR" sz="2400" b="1" kern="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cxnSp>
        <p:nvCxnSpPr>
          <p:cNvPr id="17" name="Conector reto 16"/>
          <p:cNvCxnSpPr/>
          <p:nvPr/>
        </p:nvCxnSpPr>
        <p:spPr bwMode="auto">
          <a:xfrm>
            <a:off x="4671429" y="1484784"/>
            <a:ext cx="0" cy="309634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385797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95536" y="1628800"/>
            <a:ext cx="8353425" cy="49398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just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pt-BR" sz="2400" b="1" dirty="0">
                <a:latin typeface="+mn-lt"/>
                <a:ea typeface="+mn-ea"/>
              </a:rPr>
              <a:t>Decreto nº 9.276/2018;</a:t>
            </a:r>
          </a:p>
          <a:p>
            <a:pPr marL="285750" indent="-285750" algn="just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latin typeface="+mn-lt"/>
                <a:ea typeface="+mn-ea"/>
              </a:rPr>
              <a:t>Liberado até o momento 60% de Custeio e 40% de Investimento;</a:t>
            </a:r>
          </a:p>
          <a:p>
            <a:pPr marL="285750" indent="-285750" algn="just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latin typeface="+mn-lt"/>
                <a:ea typeface="+mn-ea"/>
              </a:rPr>
              <a:t>Fontes próprias, inclusive convênios e doações, dependem de arrecadação e </a:t>
            </a:r>
            <a:r>
              <a:rPr lang="pt-BR" sz="2400" b="1" u="sng" dirty="0">
                <a:latin typeface="+mn-lt"/>
                <a:ea typeface="+mn-ea"/>
              </a:rPr>
              <a:t>regularização das contas contábeis</a:t>
            </a:r>
            <a:r>
              <a:rPr lang="pt-BR" sz="2400" dirty="0">
                <a:latin typeface="+mn-lt"/>
                <a:ea typeface="+mn-ea"/>
              </a:rPr>
              <a:t>. Liberação toda segunda-feira;</a:t>
            </a:r>
          </a:p>
          <a:p>
            <a:pPr marL="285750" indent="-285750" algn="just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pt-BR" sz="2400" b="1" u="sng" dirty="0" err="1">
                <a:latin typeface="+mn-lt"/>
                <a:ea typeface="+mn-ea"/>
              </a:rPr>
              <a:t>SESu</a:t>
            </a:r>
            <a:r>
              <a:rPr lang="pt-BR" sz="2400" b="1" u="sng" dirty="0">
                <a:latin typeface="+mn-lt"/>
                <a:ea typeface="+mn-ea"/>
              </a:rPr>
              <a:t> é a concentradora das demandas por limite de empenho dos Universidades</a:t>
            </a:r>
            <a:r>
              <a:rPr lang="pt-BR" sz="2400" b="1" u="sng" dirty="0">
                <a:latin typeface="+mn-lt"/>
              </a:rPr>
              <a:t>;</a:t>
            </a:r>
            <a:endParaRPr lang="pt-BR" sz="2400" b="1" u="sng" dirty="0">
              <a:latin typeface="+mn-lt"/>
              <a:ea typeface="+mn-ea"/>
            </a:endParaRPr>
          </a:p>
          <a:p>
            <a:pPr marL="285750" indent="-285750" algn="just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pt-BR" sz="2400" dirty="0" err="1">
                <a:latin typeface="+mn-lt"/>
              </a:rPr>
              <a:t>Iduso</a:t>
            </a:r>
            <a:r>
              <a:rPr lang="pt-BR" sz="2400" dirty="0">
                <a:latin typeface="+mn-lt"/>
              </a:rPr>
              <a:t> 8 – Despesas;</a:t>
            </a:r>
          </a:p>
          <a:p>
            <a:pPr marL="285750" indent="-285750" algn="just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latin typeface="+mn-lt"/>
                <a:ea typeface="+mn-ea"/>
              </a:rPr>
              <a:t>Emendas de </a:t>
            </a:r>
            <a:r>
              <a:rPr lang="pt-BR" sz="2400" dirty="0">
                <a:latin typeface="+mn-lt"/>
              </a:rPr>
              <a:t>Bancada alocadas </a:t>
            </a:r>
            <a:r>
              <a:rPr lang="pt-BR" sz="2400">
                <a:latin typeface="+mn-lt"/>
              </a:rPr>
              <a:t>e canceladas.</a:t>
            </a:r>
            <a:endParaRPr lang="pt-BR" sz="2400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802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05" y="2257600"/>
            <a:ext cx="3712144" cy="825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546984" y="3212976"/>
            <a:ext cx="3985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14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Executiva</a:t>
            </a:r>
            <a:br>
              <a:rPr lang="pt-BR" altLang="pt-BR" sz="14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pt-BR" altLang="pt-BR" sz="1400" b="1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Subsecretaria de Planejamento e Orçamento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723180" y="2883229"/>
            <a:ext cx="3916457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/>
            <a:r>
              <a:rPr lang="pt-BR" altLang="pt-BR" sz="20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Adalton Rocha de Matos</a:t>
            </a:r>
          </a:p>
          <a:p>
            <a:pPr algn="ctr" eaLnBrk="1" hangingPunct="1"/>
            <a:r>
              <a:rPr lang="pt-BR" alt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Coordenador-Geral de Orçamento</a:t>
            </a:r>
            <a:endParaRPr lang="pt-BR" altLang="pt-BR" sz="1800" dirty="0">
              <a:solidFill>
                <a:schemeClr val="tx1"/>
              </a:solidFill>
              <a:latin typeface="+mn-lt"/>
              <a:ea typeface="ＭＳ Ｐゴシック" panose="020B0600070205080204" pitchFamily="34" charset="-128"/>
            </a:endParaRPr>
          </a:p>
          <a:p>
            <a:pPr algn="ctr" eaLnBrk="1" hangingPunct="1"/>
            <a:r>
              <a:rPr lang="pt-BR" altLang="pt-BR" sz="1800" dirty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</a:rPr>
              <a:t>adalton.matos@mec.gov.br</a:t>
            </a:r>
          </a:p>
          <a:p>
            <a:pPr algn="ctr" eaLnBrk="1" hangingPunct="1"/>
            <a:r>
              <a:rPr lang="pt-BR" altLang="pt-BR" sz="1800" dirty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</a:rPr>
              <a:t>(61) 2022-8835 / 8836</a:t>
            </a:r>
          </a:p>
        </p:txBody>
      </p:sp>
      <p:cxnSp>
        <p:nvCxnSpPr>
          <p:cNvPr id="17" name="Conector reto 16"/>
          <p:cNvCxnSpPr/>
          <p:nvPr/>
        </p:nvCxnSpPr>
        <p:spPr bwMode="auto">
          <a:xfrm>
            <a:off x="4671429" y="1484784"/>
            <a:ext cx="0" cy="309634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97163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ítulo 1"/>
          <p:cNvSpPr txBox="1">
            <a:spLocks/>
          </p:cNvSpPr>
          <p:nvPr/>
        </p:nvSpPr>
        <p:spPr>
          <a:xfrm>
            <a:off x="1175835" y="1052736"/>
            <a:ext cx="7080361" cy="504056"/>
          </a:xfrm>
          <a:prstGeom prst="rect">
            <a:avLst/>
          </a:prstGeom>
        </p:spPr>
        <p:txBody>
          <a:bodyPr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solidFill>
                  <a:prstClr val="black"/>
                </a:solidFill>
                <a:latin typeface="Calibri" panose="020F0502020204030204" pitchFamily="34" charset="0"/>
              </a:rPr>
              <a:t>Orçamento 2018</a:t>
            </a:r>
          </a:p>
        </p:txBody>
      </p:sp>
      <p:cxnSp>
        <p:nvCxnSpPr>
          <p:cNvPr id="40" name="Conector reto 39"/>
          <p:cNvCxnSpPr/>
          <p:nvPr/>
        </p:nvCxnSpPr>
        <p:spPr>
          <a:xfrm flipV="1">
            <a:off x="1151754" y="1532766"/>
            <a:ext cx="6792331" cy="24026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81241"/>
              </p:ext>
            </p:extLst>
          </p:nvPr>
        </p:nvGraphicFramePr>
        <p:xfrm>
          <a:off x="443463" y="1412777"/>
          <a:ext cx="8208912" cy="3744564"/>
        </p:xfrm>
        <a:graphic>
          <a:graphicData uri="http://schemas.openxmlformats.org/drawingml/2006/table">
            <a:tbl>
              <a:tblPr/>
              <a:tblGrid>
                <a:gridCol w="6889105">
                  <a:extLst>
                    <a:ext uri="{9D8B030D-6E8A-4147-A177-3AD203B41FA5}">
                      <a16:colId xmlns:a16="http://schemas.microsoft.com/office/drawing/2014/main" val="629040788"/>
                    </a:ext>
                  </a:extLst>
                </a:gridCol>
                <a:gridCol w="1319807">
                  <a:extLst>
                    <a:ext uri="{9D8B030D-6E8A-4147-A177-3AD203B41FA5}">
                      <a16:colId xmlns:a16="http://schemas.microsoft.com/office/drawing/2014/main" val="3752977583"/>
                    </a:ext>
                  </a:extLst>
                </a:gridCol>
              </a:tblGrid>
              <a:tr h="244095"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Milhão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7726994"/>
                  </a:ext>
                </a:extLst>
              </a:tr>
              <a:tr h="1305909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3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Universidades Federais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LOA 2018</a:t>
                      </a:r>
                      <a:b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*Sem Emendas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482663"/>
                  </a:ext>
                </a:extLst>
              </a:tr>
              <a:tr h="34173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6.425,2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755622"/>
                  </a:ext>
                </a:extLst>
              </a:tr>
              <a:tr h="34173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CUSTEIO *Exceto Fonte Própria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5.238,4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433378"/>
                  </a:ext>
                </a:extLst>
              </a:tr>
              <a:tr h="34173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INVESTIMENTO *Exceto Fonte Própria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361,6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443597"/>
                  </a:ext>
                </a:extLst>
              </a:tr>
              <a:tr h="34173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Própria -  CUSTEIO</a:t>
                      </a:r>
                    </a:p>
                  </a:txBody>
                  <a:tcPr marL="22860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644,6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5778549"/>
                  </a:ext>
                </a:extLst>
              </a:tr>
              <a:tr h="34173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Própria - INVESTIMENTO</a:t>
                      </a:r>
                    </a:p>
                  </a:txBody>
                  <a:tcPr marL="22860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114,7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5773079"/>
                  </a:ext>
                </a:extLst>
              </a:tr>
              <a:tr h="34173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Convênios e Doações</a:t>
                      </a:r>
                    </a:p>
                  </a:txBody>
                  <a:tcPr marL="22860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6031660"/>
                  </a:ext>
                </a:extLst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422079" y="5285076"/>
            <a:ext cx="84249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*</a:t>
            </a:r>
            <a:r>
              <a:rPr lang="pt-BR" sz="1600" dirty="0"/>
              <a:t>Convênios e Doações no presente exercício consomem limites e serão liberados com a Receita Própria</a:t>
            </a:r>
          </a:p>
          <a:p>
            <a:r>
              <a:rPr lang="pt-BR" sz="1600" dirty="0" err="1"/>
              <a:t>OBS</a:t>
            </a:r>
            <a:r>
              <a:rPr lang="pt-BR" sz="1600" dirty="0"/>
              <a:t>: </a:t>
            </a:r>
            <a:r>
              <a:rPr lang="pt-BR" sz="1600" u="sng" dirty="0"/>
              <a:t>Há necessidade de regularização nas contas contábeis para liberação de limite de empenho das fontes próprias, convênios e doações.</a:t>
            </a:r>
          </a:p>
        </p:txBody>
      </p:sp>
    </p:spTree>
    <p:extLst>
      <p:ext uri="{BB962C8B-B14F-4D97-AF65-F5344CB8AC3E}">
        <p14:creationId xmlns:p14="http://schemas.microsoft.com/office/powerpoint/2010/main" val="276175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ítulo 1"/>
          <p:cNvSpPr txBox="1">
            <a:spLocks/>
          </p:cNvSpPr>
          <p:nvPr/>
        </p:nvSpPr>
        <p:spPr>
          <a:xfrm>
            <a:off x="1175835" y="1052736"/>
            <a:ext cx="7080361" cy="504056"/>
          </a:xfrm>
          <a:prstGeom prst="rect">
            <a:avLst/>
          </a:prstGeom>
        </p:spPr>
        <p:txBody>
          <a:bodyPr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solidFill>
                  <a:prstClr val="black"/>
                </a:solidFill>
                <a:latin typeface="Calibri" panose="020F0502020204030204" pitchFamily="34" charset="0"/>
              </a:rPr>
              <a:t>Emendas 2018</a:t>
            </a:r>
          </a:p>
        </p:txBody>
      </p:sp>
      <p:cxnSp>
        <p:nvCxnSpPr>
          <p:cNvPr id="40" name="Conector reto 39"/>
          <p:cNvCxnSpPr/>
          <p:nvPr/>
        </p:nvCxnSpPr>
        <p:spPr>
          <a:xfrm flipV="1">
            <a:off x="1151754" y="1532766"/>
            <a:ext cx="6792331" cy="24026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6" name="CaixaDeTexto 5"/>
          <p:cNvSpPr txBox="1"/>
          <p:nvPr/>
        </p:nvSpPr>
        <p:spPr>
          <a:xfrm>
            <a:off x="611560" y="4653136"/>
            <a:ext cx="80408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1. Liberação de limite de empenho de emenda individuais e de bancada impositivas (BPM) depende de dois fatores:</a:t>
            </a:r>
          </a:p>
          <a:p>
            <a:r>
              <a:rPr lang="pt-BR" dirty="0"/>
              <a:t>	a. Priorização da emenda na unidade por parte do Parlamentar/Bancada;</a:t>
            </a:r>
          </a:p>
          <a:p>
            <a:r>
              <a:rPr lang="pt-BR" dirty="0"/>
              <a:t>	b. Liberação de limite de empenho por parte da Secretaria de Governo;</a:t>
            </a:r>
          </a:p>
          <a:p>
            <a:r>
              <a:rPr lang="pt-BR" u="sng" dirty="0"/>
              <a:t>2. O MEC não realiza ingerência nos limites de emendas. 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212150"/>
              </p:ext>
            </p:extLst>
          </p:nvPr>
        </p:nvGraphicFramePr>
        <p:xfrm>
          <a:off x="443463" y="1124744"/>
          <a:ext cx="8208912" cy="2998234"/>
        </p:xfrm>
        <a:graphic>
          <a:graphicData uri="http://schemas.openxmlformats.org/drawingml/2006/table">
            <a:tbl>
              <a:tblPr/>
              <a:tblGrid>
                <a:gridCol w="1304486">
                  <a:extLst>
                    <a:ext uri="{9D8B030D-6E8A-4147-A177-3AD203B41FA5}">
                      <a16:colId xmlns:a16="http://schemas.microsoft.com/office/drawing/2014/main" val="425366493"/>
                    </a:ext>
                  </a:extLst>
                </a:gridCol>
                <a:gridCol w="747742">
                  <a:extLst>
                    <a:ext uri="{9D8B030D-6E8A-4147-A177-3AD203B41FA5}">
                      <a16:colId xmlns:a16="http://schemas.microsoft.com/office/drawing/2014/main" val="2345594454"/>
                    </a:ext>
                  </a:extLst>
                </a:gridCol>
                <a:gridCol w="1304486">
                  <a:extLst>
                    <a:ext uri="{9D8B030D-6E8A-4147-A177-3AD203B41FA5}">
                      <a16:colId xmlns:a16="http://schemas.microsoft.com/office/drawing/2014/main" val="1024926941"/>
                    </a:ext>
                  </a:extLst>
                </a:gridCol>
                <a:gridCol w="747742">
                  <a:extLst>
                    <a:ext uri="{9D8B030D-6E8A-4147-A177-3AD203B41FA5}">
                      <a16:colId xmlns:a16="http://schemas.microsoft.com/office/drawing/2014/main" val="3504260888"/>
                    </a:ext>
                  </a:extLst>
                </a:gridCol>
                <a:gridCol w="1304486">
                  <a:extLst>
                    <a:ext uri="{9D8B030D-6E8A-4147-A177-3AD203B41FA5}">
                      <a16:colId xmlns:a16="http://schemas.microsoft.com/office/drawing/2014/main" val="2279450423"/>
                    </a:ext>
                  </a:extLst>
                </a:gridCol>
                <a:gridCol w="747742">
                  <a:extLst>
                    <a:ext uri="{9D8B030D-6E8A-4147-A177-3AD203B41FA5}">
                      <a16:colId xmlns:a16="http://schemas.microsoft.com/office/drawing/2014/main" val="1302775393"/>
                    </a:ext>
                  </a:extLst>
                </a:gridCol>
                <a:gridCol w="1304486">
                  <a:extLst>
                    <a:ext uri="{9D8B030D-6E8A-4147-A177-3AD203B41FA5}">
                      <a16:colId xmlns:a16="http://schemas.microsoft.com/office/drawing/2014/main" val="2051234554"/>
                    </a:ext>
                  </a:extLst>
                </a:gridCol>
                <a:gridCol w="747742">
                  <a:extLst>
                    <a:ext uri="{9D8B030D-6E8A-4147-A177-3AD203B41FA5}">
                      <a16:colId xmlns:a16="http://schemas.microsoft.com/office/drawing/2014/main" val="98199651"/>
                    </a:ext>
                  </a:extLst>
                </a:gridCol>
              </a:tblGrid>
              <a:tr h="601425">
                <a:tc>
                  <a:txBody>
                    <a:bodyPr/>
                    <a:lstStyle/>
                    <a:p>
                      <a:pPr algn="l" fontAlgn="ctr"/>
                      <a:endParaRPr lang="pt-BR" sz="10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 R$</a:t>
                      </a:r>
                      <a:b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12253"/>
                  </a:ext>
                </a:extLst>
              </a:tr>
              <a:tr h="601425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TIPO AUTOR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795103"/>
                  </a:ext>
                </a:extLst>
              </a:tr>
              <a:tr h="51550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BPM-Bancada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43874"/>
                  </a:ext>
                </a:extLst>
              </a:tr>
              <a:tr h="7217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Valor 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Qtde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Valor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Qtde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Valor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Qtde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Valor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Qtde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170902"/>
                  </a:ext>
                </a:extLst>
              </a:tr>
              <a:tr h="553721"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119.029.154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275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183.746.493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47.957.949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15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350.733.596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294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364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54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 txBox="1">
            <a:spLocks/>
          </p:cNvSpPr>
          <p:nvPr/>
        </p:nvSpPr>
        <p:spPr bwMode="auto">
          <a:xfrm>
            <a:off x="467544" y="2420888"/>
            <a:ext cx="8228013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>
              <a:defRPr/>
            </a:pPr>
            <a:r>
              <a:rPr lang="pt-BR" altLang="pt-BR" sz="4400" dirty="0"/>
              <a:t>PRAZOS</a:t>
            </a:r>
            <a:endParaRPr lang="pt-BR" sz="4400" kern="0" dirty="0"/>
          </a:p>
        </p:txBody>
      </p:sp>
    </p:spTree>
    <p:extLst>
      <p:ext uri="{BB962C8B-B14F-4D97-AF65-F5344CB8AC3E}">
        <p14:creationId xmlns:p14="http://schemas.microsoft.com/office/powerpoint/2010/main" val="2461830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ítulo 1"/>
          <p:cNvSpPr txBox="1">
            <a:spLocks/>
          </p:cNvSpPr>
          <p:nvPr/>
        </p:nvSpPr>
        <p:spPr>
          <a:xfrm>
            <a:off x="1151754" y="1018803"/>
            <a:ext cx="7080361" cy="504056"/>
          </a:xfrm>
          <a:prstGeom prst="rect">
            <a:avLst/>
          </a:prstGeom>
        </p:spPr>
        <p:txBody>
          <a:bodyPr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solidFill>
                  <a:prstClr val="black"/>
                </a:solidFill>
                <a:latin typeface="Calibri" panose="020F0502020204030204" pitchFamily="34" charset="0"/>
              </a:rPr>
              <a:t>Alterações Orçamentárias</a:t>
            </a:r>
          </a:p>
        </p:txBody>
      </p:sp>
      <p:cxnSp>
        <p:nvCxnSpPr>
          <p:cNvPr id="40" name="Conector reto 39"/>
          <p:cNvCxnSpPr/>
          <p:nvPr/>
        </p:nvCxnSpPr>
        <p:spPr>
          <a:xfrm flipV="1">
            <a:off x="1295768" y="1377609"/>
            <a:ext cx="6792331" cy="24026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8" name="CaixaDeTexto 7"/>
          <p:cNvSpPr txBox="1"/>
          <p:nvPr/>
        </p:nvSpPr>
        <p:spPr>
          <a:xfrm>
            <a:off x="331523" y="4272677"/>
            <a:ext cx="842803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pt-BR" sz="1600" b="1" dirty="0">
                <a:latin typeface="+mn-lt"/>
                <a:ea typeface="+mn-ea"/>
              </a:rPr>
              <a:t>Informações Importantes (Ofício-Circular SPO nº 8/2018):</a:t>
            </a: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sz="1600" b="1" dirty="0">
                <a:latin typeface="+mn-lt"/>
                <a:ea typeface="+mn-ea"/>
              </a:rPr>
              <a:t>Alterações balanceadas: </a:t>
            </a:r>
            <a:r>
              <a:rPr lang="pt-BR" sz="1600" dirty="0">
                <a:latin typeface="+mn-lt"/>
                <a:ea typeface="+mn-ea"/>
              </a:rPr>
              <a:t>Todos os créditos tem de constar cancelamentos correspondentes, </a:t>
            </a:r>
            <a:r>
              <a:rPr lang="pt-BR" sz="1600" b="1" dirty="0">
                <a:latin typeface="+mn-lt"/>
                <a:ea typeface="+mn-ea"/>
              </a:rPr>
              <a:t>inclusive superávit e excesso</a:t>
            </a:r>
            <a:r>
              <a:rPr lang="pt-BR" sz="1600" dirty="0">
                <a:latin typeface="+mn-lt"/>
                <a:ea typeface="+mn-ea"/>
              </a:rPr>
              <a:t>;</a:t>
            </a: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sz="1600" b="1" u="sng" dirty="0">
                <a:latin typeface="+mn-lt"/>
                <a:ea typeface="+mn-ea"/>
              </a:rPr>
              <a:t>Não serão aceitos créditos novos após o prazo de solicitação</a:t>
            </a:r>
            <a:r>
              <a:rPr lang="pt-BR" sz="1600" dirty="0">
                <a:latin typeface="+mn-lt"/>
                <a:ea typeface="+mn-ea"/>
              </a:rPr>
              <a:t>. Caso haja solicitação nova, ficará para o próximo momento de crédito;</a:t>
            </a: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sz="1600" dirty="0">
                <a:latin typeface="+mn-lt"/>
                <a:ea typeface="+mn-ea"/>
              </a:rPr>
              <a:t>Atenção especial para o </a:t>
            </a:r>
            <a:r>
              <a:rPr lang="pt-BR" sz="1600" b="1" dirty="0">
                <a:latin typeface="+mn-lt"/>
                <a:ea typeface="+mn-ea"/>
              </a:rPr>
              <a:t>3º Momento </a:t>
            </a:r>
            <a:r>
              <a:rPr lang="pt-BR" sz="1600" dirty="0">
                <a:latin typeface="+mn-lt"/>
                <a:ea typeface="+mn-ea"/>
              </a:rPr>
              <a:t>(</a:t>
            </a:r>
            <a:r>
              <a:rPr lang="pt-BR" sz="1600" b="1" dirty="0">
                <a:latin typeface="+mn-lt"/>
                <a:ea typeface="+mn-ea"/>
              </a:rPr>
              <a:t>apenas créditos de PL</a:t>
            </a:r>
            <a:r>
              <a:rPr lang="pt-BR" sz="1600" dirty="0">
                <a:latin typeface="+mn-lt"/>
                <a:ea typeface="+mn-ea"/>
              </a:rPr>
              <a:t>, especiais) e </a:t>
            </a:r>
            <a:r>
              <a:rPr lang="pt-BR" sz="1600" b="1" dirty="0">
                <a:latin typeface="+mn-lt"/>
                <a:ea typeface="+mn-ea"/>
              </a:rPr>
              <a:t>4º Momento </a:t>
            </a:r>
            <a:r>
              <a:rPr lang="pt-BR" sz="1600" dirty="0">
                <a:latin typeface="+mn-lt"/>
                <a:ea typeface="+mn-ea"/>
              </a:rPr>
              <a:t>(</a:t>
            </a:r>
            <a:r>
              <a:rPr lang="pt-BR" sz="1600" b="1" dirty="0">
                <a:latin typeface="+mn-lt"/>
                <a:ea typeface="+mn-ea"/>
              </a:rPr>
              <a:t>não aceito crédito de PL</a:t>
            </a:r>
            <a:r>
              <a:rPr lang="pt-BR" sz="1600" dirty="0">
                <a:latin typeface="+mn-lt"/>
                <a:ea typeface="+mn-ea"/>
              </a:rPr>
              <a:t>, especiais);</a:t>
            </a: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sz="1600" b="1" dirty="0">
                <a:latin typeface="+mn-lt"/>
                <a:ea typeface="+mn-ea"/>
              </a:rPr>
              <a:t>Obrigatoriedade de bloqueio dos cancelamentos </a:t>
            </a:r>
            <a:r>
              <a:rPr lang="pt-BR" sz="1600" dirty="0">
                <a:latin typeface="+mn-lt"/>
                <a:ea typeface="+mn-ea"/>
              </a:rPr>
              <a:t>ofertados para o prosseguimento da solicitação de crédito. 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805800"/>
              </p:ext>
            </p:extLst>
          </p:nvPr>
        </p:nvGraphicFramePr>
        <p:xfrm>
          <a:off x="561371" y="1451215"/>
          <a:ext cx="8187092" cy="2790825"/>
        </p:xfrm>
        <a:graphic>
          <a:graphicData uri="http://schemas.openxmlformats.org/drawingml/2006/table">
            <a:tbl>
              <a:tblPr/>
              <a:tblGrid>
                <a:gridCol w="1840722">
                  <a:extLst>
                    <a:ext uri="{9D8B030D-6E8A-4147-A177-3AD203B41FA5}">
                      <a16:colId xmlns:a16="http://schemas.microsoft.com/office/drawing/2014/main" val="618725872"/>
                    </a:ext>
                  </a:extLst>
                </a:gridCol>
                <a:gridCol w="1895669">
                  <a:extLst>
                    <a:ext uri="{9D8B030D-6E8A-4147-A177-3AD203B41FA5}">
                      <a16:colId xmlns:a16="http://schemas.microsoft.com/office/drawing/2014/main" val="2088243070"/>
                    </a:ext>
                  </a:extLst>
                </a:gridCol>
                <a:gridCol w="2417665">
                  <a:extLst>
                    <a:ext uri="{9D8B030D-6E8A-4147-A177-3AD203B41FA5}">
                      <a16:colId xmlns:a16="http://schemas.microsoft.com/office/drawing/2014/main" val="2727292757"/>
                    </a:ext>
                  </a:extLst>
                </a:gridCol>
                <a:gridCol w="2033036">
                  <a:extLst>
                    <a:ext uri="{9D8B030D-6E8A-4147-A177-3AD203B41FA5}">
                      <a16:colId xmlns:a16="http://schemas.microsoft.com/office/drawing/2014/main" val="2075505759"/>
                    </a:ext>
                  </a:extLst>
                </a:gridCol>
              </a:tblGrid>
              <a:tr h="70357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MOMENTOS DE CRÉDITOS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PRAZO PARA SOLICITAÇÃO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ANÁLISE E CONSOLIDAÇÃO (SPO)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DOCUMENTOS A SEREM PUBLICADOS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490835"/>
                  </a:ext>
                </a:extLst>
              </a:tr>
              <a:tr h="4717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1°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Até 27/03/2018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28/03/2018 a 05/04/2018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Lei, Decreto e/ou Portaria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347956"/>
                  </a:ext>
                </a:extLst>
              </a:tr>
              <a:tr h="4717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2°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Até 28/05/2018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29/05/2018 a 05/06/2018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Lei, Decreto e/ou Portaria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631215"/>
                  </a:ext>
                </a:extLst>
              </a:tr>
              <a:tr h="2398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3°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Até 31/08/2018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03/09/2018 a 10/09/2018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983936"/>
                  </a:ext>
                </a:extLst>
              </a:tr>
              <a:tr h="4717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4°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Até 22/10/2018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23/10/2018 a 30/10/2018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Decreto e/ou Portaria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847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05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ítulo 1"/>
          <p:cNvSpPr txBox="1">
            <a:spLocks/>
          </p:cNvSpPr>
          <p:nvPr/>
        </p:nvSpPr>
        <p:spPr>
          <a:xfrm>
            <a:off x="1151754" y="1018803"/>
            <a:ext cx="7080361" cy="504056"/>
          </a:xfrm>
          <a:prstGeom prst="rect">
            <a:avLst/>
          </a:prstGeom>
        </p:spPr>
        <p:txBody>
          <a:bodyPr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solidFill>
                  <a:prstClr val="black"/>
                </a:solidFill>
                <a:latin typeface="Calibri" panose="020F0502020204030204" pitchFamily="34" charset="0"/>
              </a:rPr>
              <a:t>Reestimativa Receita</a:t>
            </a:r>
          </a:p>
        </p:txBody>
      </p:sp>
      <p:cxnSp>
        <p:nvCxnSpPr>
          <p:cNvPr id="40" name="Conector reto 39"/>
          <p:cNvCxnSpPr/>
          <p:nvPr/>
        </p:nvCxnSpPr>
        <p:spPr>
          <a:xfrm flipV="1">
            <a:off x="1295768" y="1377609"/>
            <a:ext cx="6792331" cy="24026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08515"/>
              </p:ext>
            </p:extLst>
          </p:nvPr>
        </p:nvGraphicFramePr>
        <p:xfrm>
          <a:off x="395536" y="1628800"/>
          <a:ext cx="8381528" cy="1596552"/>
        </p:xfrm>
        <a:graphic>
          <a:graphicData uri="http://schemas.openxmlformats.org/drawingml/2006/table">
            <a:tbl>
              <a:tblPr firstRow="1" firstCol="1" bandRow="1"/>
              <a:tblGrid>
                <a:gridCol w="1884438">
                  <a:extLst>
                    <a:ext uri="{9D8B030D-6E8A-4147-A177-3AD203B41FA5}">
                      <a16:colId xmlns:a16="http://schemas.microsoft.com/office/drawing/2014/main" val="748751969"/>
                    </a:ext>
                  </a:extLst>
                </a:gridCol>
                <a:gridCol w="1940689">
                  <a:extLst>
                    <a:ext uri="{9D8B030D-6E8A-4147-A177-3AD203B41FA5}">
                      <a16:colId xmlns:a16="http://schemas.microsoft.com/office/drawing/2014/main" val="2275178964"/>
                    </a:ext>
                  </a:extLst>
                </a:gridCol>
                <a:gridCol w="2475082">
                  <a:extLst>
                    <a:ext uri="{9D8B030D-6E8A-4147-A177-3AD203B41FA5}">
                      <a16:colId xmlns:a16="http://schemas.microsoft.com/office/drawing/2014/main" val="3742508112"/>
                    </a:ext>
                  </a:extLst>
                </a:gridCol>
                <a:gridCol w="2081319">
                  <a:extLst>
                    <a:ext uri="{9D8B030D-6E8A-4147-A177-3AD203B41FA5}">
                      <a16:colId xmlns:a16="http://schemas.microsoft.com/office/drawing/2014/main" val="489881764"/>
                    </a:ext>
                  </a:extLst>
                </a:gridCol>
              </a:tblGrid>
              <a:tr h="3991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MOMENTO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DURAÇÃO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INICIO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TÉRMINO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469430"/>
                  </a:ext>
                </a:extLst>
              </a:tr>
              <a:tr h="3991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1ª Reavaliação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16/02/2018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26/02/2018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866106"/>
                  </a:ext>
                </a:extLst>
              </a:tr>
              <a:tr h="3991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2ª Reavaliação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12/03/2018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27/04/2018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7079948"/>
                  </a:ext>
                </a:extLst>
              </a:tr>
              <a:tr h="3991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3ª Reavaliação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17/07/2018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31/08/2018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8301349"/>
                  </a:ext>
                </a:extLst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95537" y="3676191"/>
            <a:ext cx="838152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pt-BR" sz="2000" b="1" dirty="0">
                <a:latin typeface="+mn-lt"/>
                <a:ea typeface="+mn-ea"/>
              </a:rPr>
              <a:t>Informações Importantes (Ofício-Circular SPO nº 6/2018):</a:t>
            </a:r>
            <a:endParaRPr lang="pt-BR" sz="2000" dirty="0">
              <a:latin typeface="+mn-lt"/>
              <a:ea typeface="+mn-ea"/>
            </a:endParaRP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sz="2000" dirty="0">
                <a:latin typeface="+mn-lt"/>
                <a:ea typeface="+mn-ea"/>
              </a:rPr>
              <a:t>Preencher as justificativas no </a:t>
            </a:r>
            <a:r>
              <a:rPr lang="pt-BR" sz="2000" dirty="0" err="1">
                <a:latin typeface="+mn-lt"/>
                <a:ea typeface="+mn-ea"/>
              </a:rPr>
              <a:t>SIMEC</a:t>
            </a:r>
            <a:r>
              <a:rPr lang="pt-BR" sz="2000" dirty="0">
                <a:latin typeface="+mn-lt"/>
                <a:ea typeface="+mn-ea"/>
              </a:rPr>
              <a:t> de forma detalhada;</a:t>
            </a: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sz="2000" dirty="0">
                <a:latin typeface="+mn-lt"/>
                <a:ea typeface="+mn-ea"/>
              </a:rPr>
              <a:t>Metodologia e memória de cálculo devem ser acompanhadas quando necessário, conforme informações detalhadas no Ofício;</a:t>
            </a: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sz="2000" dirty="0">
                <a:latin typeface="+mn-lt"/>
                <a:ea typeface="+mn-ea"/>
              </a:rPr>
              <a:t>Haverá uma planilha auxiliar disponibilizada no </a:t>
            </a:r>
            <a:r>
              <a:rPr lang="pt-BR" sz="2000" dirty="0" err="1">
                <a:latin typeface="+mn-lt"/>
                <a:ea typeface="+mn-ea"/>
              </a:rPr>
              <a:t>SIMEC</a:t>
            </a:r>
            <a:r>
              <a:rPr lang="pt-BR" sz="2000" dirty="0">
                <a:latin typeface="+mn-lt"/>
                <a:ea typeface="+mn-ea"/>
              </a:rPr>
              <a:t> com a arrecadação mensal dos últimos dois anos para ajudar as unidades em suas reestimativas. </a:t>
            </a:r>
            <a:r>
              <a:rPr lang="pt-BR" sz="2000" b="1" u="sng" dirty="0">
                <a:latin typeface="+mn-lt"/>
                <a:ea typeface="+mn-ea"/>
              </a:rPr>
              <a:t>Mas a reestimativa deve ser solicitada no </a:t>
            </a:r>
            <a:r>
              <a:rPr lang="pt-BR" sz="2000" b="1" u="sng" dirty="0" err="1">
                <a:latin typeface="+mn-lt"/>
                <a:ea typeface="+mn-ea"/>
              </a:rPr>
              <a:t>SIMEC</a:t>
            </a:r>
            <a:r>
              <a:rPr lang="pt-BR" sz="2000" b="1" u="sng" dirty="0">
                <a:latin typeface="+mn-lt"/>
                <a:ea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367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ítulo 1"/>
          <p:cNvSpPr txBox="1">
            <a:spLocks/>
          </p:cNvSpPr>
          <p:nvPr/>
        </p:nvSpPr>
        <p:spPr>
          <a:xfrm>
            <a:off x="1151754" y="1018803"/>
            <a:ext cx="7080361" cy="504056"/>
          </a:xfrm>
          <a:prstGeom prst="rect">
            <a:avLst/>
          </a:prstGeom>
        </p:spPr>
        <p:txBody>
          <a:bodyPr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solidFill>
                  <a:prstClr val="black"/>
                </a:solidFill>
                <a:latin typeface="Calibri" panose="020F0502020204030204" pitchFamily="34" charset="0"/>
              </a:rPr>
              <a:t>Estimativa de Receita </a:t>
            </a:r>
            <a:r>
              <a:rPr lang="pt-BR" b="1" dirty="0" err="1">
                <a:solidFill>
                  <a:prstClr val="black"/>
                </a:solidFill>
                <a:latin typeface="Calibri" panose="020F0502020204030204" pitchFamily="34" charset="0"/>
              </a:rPr>
              <a:t>PLOA</a:t>
            </a:r>
            <a:r>
              <a:rPr lang="pt-BR" b="1" dirty="0">
                <a:solidFill>
                  <a:prstClr val="black"/>
                </a:solidFill>
                <a:latin typeface="Calibri" panose="020F0502020204030204" pitchFamily="34" charset="0"/>
              </a:rPr>
              <a:t> 2019</a:t>
            </a:r>
          </a:p>
        </p:txBody>
      </p:sp>
      <p:cxnSp>
        <p:nvCxnSpPr>
          <p:cNvPr id="40" name="Conector reto 39"/>
          <p:cNvCxnSpPr/>
          <p:nvPr/>
        </p:nvCxnSpPr>
        <p:spPr>
          <a:xfrm flipV="1">
            <a:off x="1295768" y="1497588"/>
            <a:ext cx="6792331" cy="24026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7" name="CaixaDeTexto 6"/>
          <p:cNvSpPr txBox="1"/>
          <p:nvPr/>
        </p:nvSpPr>
        <p:spPr>
          <a:xfrm>
            <a:off x="395536" y="1881665"/>
            <a:ext cx="838152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pt-BR" sz="2400" dirty="0">
                <a:latin typeface="+mn-lt"/>
                <a:ea typeface="+mn-ea"/>
              </a:rPr>
              <a:t>Será aberto o </a:t>
            </a:r>
            <a:r>
              <a:rPr lang="pt-BR" sz="2400" dirty="0" err="1">
                <a:latin typeface="+mn-lt"/>
                <a:ea typeface="+mn-ea"/>
              </a:rPr>
              <a:t>SIMEC</a:t>
            </a:r>
            <a:r>
              <a:rPr lang="pt-BR" sz="2400" dirty="0">
                <a:latin typeface="+mn-lt"/>
                <a:ea typeface="+mn-ea"/>
              </a:rPr>
              <a:t> dia 23/03/2018 para o encaminhamento das Estimativas de Receita que irão compor a </a:t>
            </a:r>
            <a:r>
              <a:rPr lang="pt-BR" sz="2400" dirty="0" err="1">
                <a:latin typeface="+mn-lt"/>
                <a:ea typeface="+mn-ea"/>
              </a:rPr>
              <a:t>PLOA</a:t>
            </a:r>
            <a:r>
              <a:rPr lang="pt-BR" sz="2400" dirty="0">
                <a:latin typeface="+mn-lt"/>
                <a:ea typeface="+mn-ea"/>
              </a:rPr>
              <a:t> 2019.</a:t>
            </a:r>
          </a:p>
          <a:p>
            <a:pPr algn="just">
              <a:spcBef>
                <a:spcPts val="0"/>
              </a:spcBef>
              <a:defRPr/>
            </a:pPr>
            <a:endParaRPr lang="pt-BR" sz="2000" dirty="0">
              <a:latin typeface="+mn-lt"/>
              <a:ea typeface="+mn-ea"/>
            </a:endParaRPr>
          </a:p>
          <a:p>
            <a:pPr algn="just">
              <a:spcBef>
                <a:spcPts val="0"/>
              </a:spcBef>
              <a:defRPr/>
            </a:pPr>
            <a:r>
              <a:rPr lang="pt-BR" sz="2800" b="1" u="sng" dirty="0">
                <a:latin typeface="+mn-lt"/>
              </a:rPr>
              <a:t>Prazo Máximo de Envio: 8/6/2018</a:t>
            </a:r>
            <a:endParaRPr lang="pt-BR" sz="2800" u="sng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0535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ítulo 1"/>
          <p:cNvSpPr txBox="1">
            <a:spLocks/>
          </p:cNvSpPr>
          <p:nvPr/>
        </p:nvSpPr>
        <p:spPr>
          <a:xfrm>
            <a:off x="1151754" y="1018803"/>
            <a:ext cx="7080361" cy="504056"/>
          </a:xfrm>
          <a:prstGeom prst="rect">
            <a:avLst/>
          </a:prstGeom>
        </p:spPr>
        <p:txBody>
          <a:bodyPr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solidFill>
                  <a:prstClr val="black"/>
                </a:solidFill>
                <a:latin typeface="Calibri" panose="020F0502020204030204" pitchFamily="34" charset="0"/>
              </a:rPr>
              <a:t>Emendas</a:t>
            </a:r>
          </a:p>
        </p:txBody>
      </p:sp>
      <p:cxnSp>
        <p:nvCxnSpPr>
          <p:cNvPr id="40" name="Conector reto 39"/>
          <p:cNvCxnSpPr/>
          <p:nvPr/>
        </p:nvCxnSpPr>
        <p:spPr>
          <a:xfrm flipV="1">
            <a:off x="1295768" y="1377609"/>
            <a:ext cx="6792331" cy="24026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364643"/>
              </p:ext>
            </p:extLst>
          </p:nvPr>
        </p:nvGraphicFramePr>
        <p:xfrm>
          <a:off x="413361" y="1410359"/>
          <a:ext cx="8335105" cy="3323528"/>
        </p:xfrm>
        <a:graphic>
          <a:graphicData uri="http://schemas.openxmlformats.org/drawingml/2006/table">
            <a:tbl>
              <a:tblPr firstRow="1" firstCol="1" bandRow="1"/>
              <a:tblGrid>
                <a:gridCol w="4227719">
                  <a:extLst>
                    <a:ext uri="{9D8B030D-6E8A-4147-A177-3AD203B41FA5}">
                      <a16:colId xmlns:a16="http://schemas.microsoft.com/office/drawing/2014/main" val="1634667750"/>
                    </a:ext>
                  </a:extLst>
                </a:gridCol>
                <a:gridCol w="1518876">
                  <a:extLst>
                    <a:ext uri="{9D8B030D-6E8A-4147-A177-3AD203B41FA5}">
                      <a16:colId xmlns:a16="http://schemas.microsoft.com/office/drawing/2014/main" val="2469439693"/>
                    </a:ext>
                  </a:extLst>
                </a:gridCol>
                <a:gridCol w="1294255">
                  <a:extLst>
                    <a:ext uri="{9D8B030D-6E8A-4147-A177-3AD203B41FA5}">
                      <a16:colId xmlns:a16="http://schemas.microsoft.com/office/drawing/2014/main" val="1579433868"/>
                    </a:ext>
                  </a:extLst>
                </a:gridCol>
                <a:gridCol w="1294255">
                  <a:extLst>
                    <a:ext uri="{9D8B030D-6E8A-4147-A177-3AD203B41FA5}">
                      <a16:colId xmlns:a16="http://schemas.microsoft.com/office/drawing/2014/main" val="3837457958"/>
                    </a:ext>
                  </a:extLst>
                </a:gridCol>
              </a:tblGrid>
              <a:tr h="4827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ATIVIDADE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RESPONSÁVEL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INICIO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TÉRMINO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029605"/>
                  </a:ext>
                </a:extLst>
              </a:tr>
              <a:tr h="95862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Disponibilização das emendas no módulo Orçamento Impositivo do Sistema Integrado de Planejamento e Orçamento - </a:t>
                      </a:r>
                      <a:r>
                        <a:rPr lang="pt-BR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SIOP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SOF</a:t>
                      </a: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/MP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19/02/2018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19/02/2018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020357"/>
                  </a:ext>
                </a:extLst>
              </a:tr>
              <a:tr h="7206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Indicação de beneficiários, valores e ordem de prioridade no módulo Orçamento Impositivo do </a:t>
                      </a:r>
                      <a:r>
                        <a:rPr lang="pt-BR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SIOP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Parlamentares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19/02/2018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28/02/2018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9106384"/>
                  </a:ext>
                </a:extLst>
              </a:tr>
              <a:tr h="7206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Análise e inclusão de Plano de Trabalho e, se for o caso, de eventuais impedimentos e justificativas no âmbito do </a:t>
                      </a:r>
                      <a:r>
                        <a:rPr lang="pt-BR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SIMEC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Unidades Orçamentárias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02/03/2018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15/03/2018</a:t>
                      </a:r>
                    </a:p>
                  </a:txBody>
                  <a:tcPr marL="7922" marR="7922" marT="79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944046"/>
                  </a:ext>
                </a:extLst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251520" y="4742611"/>
            <a:ext cx="8640960" cy="1800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pt-BR" sz="1600" b="1" dirty="0">
                <a:latin typeface="+mn-lt"/>
              </a:rPr>
              <a:t>Informações Importantes (Ofício-Circular SPO nº 3/2018):</a:t>
            </a: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sz="1600" dirty="0">
                <a:latin typeface="+mn-lt"/>
              </a:rPr>
              <a:t>Preencher o Plano de Trabalho e/ou os impedimentos no </a:t>
            </a:r>
            <a:r>
              <a:rPr lang="pt-BR" sz="1600" dirty="0" err="1">
                <a:latin typeface="+mn-lt"/>
              </a:rPr>
              <a:t>SIMEC</a:t>
            </a:r>
            <a:r>
              <a:rPr lang="pt-BR" sz="1600" dirty="0">
                <a:latin typeface="+mn-lt"/>
              </a:rPr>
              <a:t>;</a:t>
            </a: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sz="1600" b="1" u="sng" dirty="0">
                <a:latin typeface="+mn-lt"/>
              </a:rPr>
              <a:t>Existem mais tipos de impedimentos este ano. Ver Ofício;</a:t>
            </a: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sz="1600" dirty="0">
                <a:latin typeface="+mn-lt"/>
              </a:rPr>
              <a:t>Caso </a:t>
            </a:r>
            <a:r>
              <a:rPr lang="pt-BR" sz="1600" b="1" dirty="0">
                <a:latin typeface="+mn-lt"/>
              </a:rPr>
              <a:t>não preencha o plano de trabalho</a:t>
            </a:r>
            <a:r>
              <a:rPr lang="pt-BR" sz="1600" dirty="0">
                <a:latin typeface="+mn-lt"/>
              </a:rPr>
              <a:t>, considerar-se-á </a:t>
            </a:r>
            <a:r>
              <a:rPr lang="pt-BR" sz="1600" b="1" dirty="0">
                <a:latin typeface="+mn-lt"/>
              </a:rPr>
              <a:t>impedimento total</a:t>
            </a:r>
            <a:r>
              <a:rPr lang="pt-BR" sz="1600" dirty="0">
                <a:latin typeface="+mn-lt"/>
              </a:rPr>
              <a:t>;</a:t>
            </a: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sz="1600" dirty="0">
                <a:latin typeface="+mn-lt"/>
              </a:rPr>
              <a:t>Caso </a:t>
            </a:r>
            <a:r>
              <a:rPr lang="pt-BR" sz="1600" b="1" dirty="0">
                <a:latin typeface="+mn-lt"/>
              </a:rPr>
              <a:t>não indique percentual ou valor do impedimento </a:t>
            </a:r>
            <a:r>
              <a:rPr lang="pt-BR" sz="1600" dirty="0">
                <a:latin typeface="+mn-lt"/>
              </a:rPr>
              <a:t>(parcial ou total), considerar-se-á a </a:t>
            </a:r>
            <a:r>
              <a:rPr lang="pt-BR" sz="1600" b="1" dirty="0">
                <a:latin typeface="+mn-lt"/>
              </a:rPr>
              <a:t>emenda sem qualquer impedimento</a:t>
            </a:r>
            <a:r>
              <a:rPr lang="pt-BR" sz="1600" dirty="0">
                <a:latin typeface="+mn-lt"/>
              </a:rPr>
              <a:t>;</a:t>
            </a:r>
          </a:p>
          <a:p>
            <a:pPr marL="457200" indent="-457200" algn="just">
              <a:spcBef>
                <a:spcPts val="0"/>
              </a:spcBef>
              <a:buAutoNum type="arabicPeriod"/>
              <a:defRPr/>
            </a:pPr>
            <a:r>
              <a:rPr lang="pt-BR" dirty="0">
                <a:latin typeface="+mn-lt"/>
              </a:rPr>
              <a:t>Obrigatoriedade de declarar motivação do porquê não empenhou a emenda no ano seguinte.</a:t>
            </a:r>
          </a:p>
        </p:txBody>
      </p:sp>
    </p:spTree>
    <p:extLst>
      <p:ext uri="{BB962C8B-B14F-4D97-AF65-F5344CB8AC3E}">
        <p14:creationId xmlns:p14="http://schemas.microsoft.com/office/powerpoint/2010/main" val="729981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 bwMode="auto">
          <a:xfrm>
            <a:off x="539552" y="2996952"/>
            <a:ext cx="8228013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>
              <a:defRPr/>
            </a:pPr>
            <a:r>
              <a:rPr lang="pt-BR" altLang="pt-BR" sz="4400" dirty="0"/>
              <a:t>Limite de Empenho</a:t>
            </a:r>
            <a:endParaRPr lang="pt-BR" sz="4400" kern="0" dirty="0"/>
          </a:p>
        </p:txBody>
      </p:sp>
    </p:spTree>
    <p:extLst>
      <p:ext uri="{BB962C8B-B14F-4D97-AF65-F5344CB8AC3E}">
        <p14:creationId xmlns:p14="http://schemas.microsoft.com/office/powerpoint/2010/main" val="309051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sign padrão">
      <a:majorFont>
        <a:latin typeface="Arial Black"/>
        <a:ea typeface=""/>
        <a:cs typeface="Lucida Sans Unicode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16227</TotalTime>
  <Words>687</Words>
  <Application>Microsoft Office PowerPoint</Application>
  <PresentationFormat>Apresentação na tela (4:3)</PresentationFormat>
  <Paragraphs>148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Arial Unicode MS</vt:lpstr>
      <vt:lpstr>ＭＳ Ｐゴシック</vt:lpstr>
      <vt:lpstr>Arial</vt:lpstr>
      <vt:lpstr>Arial Black</vt:lpstr>
      <vt:lpstr>Calibri</vt:lpstr>
      <vt:lpstr>Lucida Sans Unicode</vt:lpstr>
      <vt:lpstr>Times New Roman</vt:lpstr>
      <vt:lpstr>Design padrão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Bianka Araujo Gomes</dc:creator>
  <cp:lastModifiedBy>Suporte</cp:lastModifiedBy>
  <cp:revision>1457</cp:revision>
  <cp:lastPrinted>2018-03-08T19:45:14Z</cp:lastPrinted>
  <dcterms:modified xsi:type="dcterms:W3CDTF">2018-03-16T11:54:56Z</dcterms:modified>
</cp:coreProperties>
</file>