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3" r:id="rId2"/>
  </p:sldMasterIdLst>
  <p:notesMasterIdLst>
    <p:notesMasterId r:id="rId26"/>
  </p:notesMasterIdLst>
  <p:handoutMasterIdLst>
    <p:handoutMasterId r:id="rId27"/>
  </p:handoutMasterIdLst>
  <p:sldIdLst>
    <p:sldId id="696" r:id="rId3"/>
    <p:sldId id="658" r:id="rId4"/>
    <p:sldId id="717" r:id="rId5"/>
    <p:sldId id="704" r:id="rId6"/>
    <p:sldId id="732" r:id="rId7"/>
    <p:sldId id="721" r:id="rId8"/>
    <p:sldId id="741" r:id="rId9"/>
    <p:sldId id="752" r:id="rId10"/>
    <p:sldId id="733" r:id="rId11"/>
    <p:sldId id="734" r:id="rId12"/>
    <p:sldId id="728" r:id="rId13"/>
    <p:sldId id="749" r:id="rId14"/>
    <p:sldId id="746" r:id="rId15"/>
    <p:sldId id="748" r:id="rId16"/>
    <p:sldId id="754" r:id="rId17"/>
    <p:sldId id="735" r:id="rId18"/>
    <p:sldId id="740" r:id="rId19"/>
    <p:sldId id="724" r:id="rId20"/>
    <p:sldId id="725" r:id="rId21"/>
    <p:sldId id="726" r:id="rId22"/>
    <p:sldId id="743" r:id="rId23"/>
    <p:sldId id="727" r:id="rId24"/>
    <p:sldId id="694" r:id="rId25"/>
  </p:sldIdLst>
  <p:sldSz cx="9144000" cy="6858000" type="screen4x3"/>
  <p:notesSz cx="6888163" cy="100187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1500" kern="1200">
        <a:solidFill>
          <a:srgbClr val="000000"/>
        </a:solidFill>
        <a:latin typeface="Arial Black" panose="020B0A04020102020204" pitchFamily="34" charset="0"/>
        <a:ea typeface="+mn-ea"/>
        <a:cs typeface="Lucida Sans Unicode" panose="020B0602030504020204" pitchFamily="34" charset="0"/>
      </a:defRPr>
    </a:lvl1pPr>
    <a:lvl2pPr marL="457200" algn="l" defTabSz="449263" rtl="0" eaLnBrk="0" fontAlgn="base" hangingPunct="0">
      <a:spcBef>
        <a:spcPct val="0"/>
      </a:spcBef>
      <a:spcAft>
        <a:spcPct val="0"/>
      </a:spcAft>
      <a:defRPr sz="1500" kern="1200">
        <a:solidFill>
          <a:srgbClr val="000000"/>
        </a:solidFill>
        <a:latin typeface="Arial Black" panose="020B0A04020102020204" pitchFamily="34" charset="0"/>
        <a:ea typeface="+mn-ea"/>
        <a:cs typeface="Lucida Sans Unicode" panose="020B0602030504020204" pitchFamily="34" charset="0"/>
      </a:defRPr>
    </a:lvl2pPr>
    <a:lvl3pPr marL="914400" algn="l" defTabSz="449263" rtl="0" eaLnBrk="0" fontAlgn="base" hangingPunct="0">
      <a:spcBef>
        <a:spcPct val="0"/>
      </a:spcBef>
      <a:spcAft>
        <a:spcPct val="0"/>
      </a:spcAft>
      <a:defRPr sz="1500" kern="1200">
        <a:solidFill>
          <a:srgbClr val="000000"/>
        </a:solidFill>
        <a:latin typeface="Arial Black" panose="020B0A04020102020204" pitchFamily="34" charset="0"/>
        <a:ea typeface="+mn-ea"/>
        <a:cs typeface="Lucida Sans Unicode" panose="020B0602030504020204" pitchFamily="34" charset="0"/>
      </a:defRPr>
    </a:lvl3pPr>
    <a:lvl4pPr marL="1371600" algn="l" defTabSz="449263" rtl="0" eaLnBrk="0" fontAlgn="base" hangingPunct="0">
      <a:spcBef>
        <a:spcPct val="0"/>
      </a:spcBef>
      <a:spcAft>
        <a:spcPct val="0"/>
      </a:spcAft>
      <a:defRPr sz="1500" kern="1200">
        <a:solidFill>
          <a:srgbClr val="000000"/>
        </a:solidFill>
        <a:latin typeface="Arial Black" panose="020B0A04020102020204" pitchFamily="34" charset="0"/>
        <a:ea typeface="+mn-ea"/>
        <a:cs typeface="Lucida Sans Unicode" panose="020B0602030504020204" pitchFamily="34" charset="0"/>
      </a:defRPr>
    </a:lvl4pPr>
    <a:lvl5pPr marL="1828800" algn="l" defTabSz="449263" rtl="0" eaLnBrk="0" fontAlgn="base" hangingPunct="0">
      <a:spcBef>
        <a:spcPct val="0"/>
      </a:spcBef>
      <a:spcAft>
        <a:spcPct val="0"/>
      </a:spcAft>
      <a:defRPr sz="1500" kern="1200">
        <a:solidFill>
          <a:srgbClr val="000000"/>
        </a:solidFill>
        <a:latin typeface="Arial Black" panose="020B0A04020102020204" pitchFamily="34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1500" kern="1200">
        <a:solidFill>
          <a:srgbClr val="000000"/>
        </a:solidFill>
        <a:latin typeface="Arial Black" panose="020B0A04020102020204" pitchFamily="34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1500" kern="1200">
        <a:solidFill>
          <a:srgbClr val="000000"/>
        </a:solidFill>
        <a:latin typeface="Arial Black" panose="020B0A04020102020204" pitchFamily="34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1500" kern="1200">
        <a:solidFill>
          <a:srgbClr val="000000"/>
        </a:solidFill>
        <a:latin typeface="Arial Black" panose="020B0A04020102020204" pitchFamily="34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1500" kern="1200">
        <a:solidFill>
          <a:srgbClr val="000000"/>
        </a:solidFill>
        <a:latin typeface="Arial Black" panose="020B0A04020102020204" pitchFamily="34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0" userDrawn="1">
          <p15:clr>
            <a:srgbClr val="A4A3A4"/>
          </p15:clr>
        </p15:guide>
        <p15:guide id="2" pos="22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D672B"/>
    <a:srgbClr val="D8E4BC"/>
    <a:srgbClr val="FFFFCC"/>
    <a:srgbClr val="EF884F"/>
    <a:srgbClr val="F7C000"/>
    <a:srgbClr val="FF3300"/>
    <a:srgbClr val="FF6600"/>
    <a:srgbClr val="3BB8E5"/>
    <a:srgbClr val="345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2" autoAdjust="0"/>
    <p:restoredTop sz="87116" autoAdjust="0"/>
  </p:normalViewPr>
  <p:slideViewPr>
    <p:cSldViewPr>
      <p:cViewPr varScale="1">
        <p:scale>
          <a:sx n="73" d="100"/>
          <a:sy n="73" d="100"/>
        </p:scale>
        <p:origin x="1458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366" y="66"/>
      </p:cViewPr>
      <p:guideLst>
        <p:guide orient="horz" pos="2940"/>
        <p:guide pos="22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57568959311607E-2"/>
          <c:y val="0.14183332863512679"/>
          <c:w val="0.91794714964050894"/>
          <c:h val="0.7399825862589641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'DOT+RAP X LIMITE'!$C$52</c:f>
              <c:strCache>
                <c:ptCount val="1"/>
                <c:pt idx="0">
                  <c:v>LIMITE FINANCEIRO 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'DOT+RAP X LIMITE'!$D$52:$E$52</c:f>
              <c:numCache>
                <c:formatCode>General</c:formatCode>
                <c:ptCount val="2"/>
                <c:pt idx="0" formatCode="_(* #,##0.00_);_(* \(#,##0.00\);_(* &quot;-&quot;??_);_(@_)">
                  <c:v>19886457000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4-4BAB-9E3C-5465A232A653}"/>
            </c:ext>
          </c:extLst>
        </c:ser>
        <c:ser>
          <c:idx val="1"/>
          <c:order val="1"/>
          <c:tx>
            <c:strRef>
              <c:f>'DOT+RAP X LIMITE'!$C$53</c:f>
              <c:strCache>
                <c:ptCount val="1"/>
                <c:pt idx="0">
                  <c:v>DOTACAO ATUALIZADA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'DOT+RAP X LIMITE'!$D$53:$E$53</c:f>
              <c:numCache>
                <c:formatCode>_(* #,##0.00_);_(* \(#,##0.00\);_(* "-"??_);_(@_)</c:formatCode>
                <c:ptCount val="2"/>
                <c:pt idx="1">
                  <c:v>21382673944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4-4BAB-9E3C-5465A232A653}"/>
            </c:ext>
          </c:extLst>
        </c:ser>
        <c:ser>
          <c:idx val="2"/>
          <c:order val="2"/>
          <c:tx>
            <c:strRef>
              <c:f>'DOT+RAP X LIMITE'!$C$54</c:f>
              <c:strCache>
                <c:ptCount val="1"/>
                <c:pt idx="0">
                  <c:v>RESTOS A PAGAR INSCRITOS (PROC E N PROC)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'DOT+RAP X LIMITE'!$D$54:$E$54</c:f>
              <c:numCache>
                <c:formatCode>_(* #,##0.00_);_(* \(#,##0.00\);_(* "-"??_);_(@_)</c:formatCode>
                <c:ptCount val="2"/>
                <c:pt idx="1">
                  <c:v>11339965918.178619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34-4BAB-9E3C-5465A232A65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83083168"/>
        <c:axId val="183083728"/>
      </c:barChart>
      <c:catAx>
        <c:axId val="183083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3083728"/>
        <c:crosses val="autoZero"/>
        <c:auto val="1"/>
        <c:lblAlgn val="ctr"/>
        <c:lblOffset val="100"/>
        <c:noMultiLvlLbl val="0"/>
      </c:catAx>
      <c:valAx>
        <c:axId val="183083728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extTo"/>
        <c:crossAx val="183083168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57505312546E-2"/>
          <c:y val="0.91836979314236067"/>
          <c:w val="0.8999999046302426"/>
          <c:h val="4.76436186169692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pt-BR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119047619047619E-2"/>
          <c:y val="2.5656565656565655E-2"/>
          <c:w val="0.96304232804232803"/>
          <c:h val="0.872465151515151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Resumo!$J$46</c:f>
              <c:strCache>
                <c:ptCount val="1"/>
                <c:pt idx="0">
                  <c:v>TOTAL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Resumo!$K$45:$Q$45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Resumo!$K$46:$Q$46</c:f>
              <c:numCache>
                <c:formatCode>_(* #,##0.00_);_(* \(#,##0.00\);_(* "-"??_);_(@_)</c:formatCode>
                <c:ptCount val="7"/>
                <c:pt idx="0">
                  <c:v>22284199352.709999</c:v>
                </c:pt>
                <c:pt idx="1">
                  <c:v>21613420107.09</c:v>
                </c:pt>
                <c:pt idx="2">
                  <c:v>26671054948.400002</c:v>
                </c:pt>
                <c:pt idx="3">
                  <c:v>22979143367.849998</c:v>
                </c:pt>
                <c:pt idx="4">
                  <c:v>25075567186.16</c:v>
                </c:pt>
                <c:pt idx="5">
                  <c:v>23435163000</c:v>
                </c:pt>
                <c:pt idx="6">
                  <c:v>19886457000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0C-4F34-9B47-3B68BD8681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5237535"/>
        <c:axId val="735238367"/>
      </c:barChart>
      <c:catAx>
        <c:axId val="735237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35238367"/>
        <c:crosses val="autoZero"/>
        <c:auto val="1"/>
        <c:lblAlgn val="ctr"/>
        <c:lblOffset val="100"/>
        <c:noMultiLvlLbl val="0"/>
      </c:catAx>
      <c:valAx>
        <c:axId val="735238367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none"/>
        <c:minorTickMark val="none"/>
        <c:tickLblPos val="nextTo"/>
        <c:crossAx val="735237535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025665799038199E-2"/>
          <c:y val="0.1223167391840333"/>
          <c:w val="0.9067251322751323"/>
          <c:h val="0.75918106060606061"/>
        </c:manualLayout>
      </c:layout>
      <c:lineChart>
        <c:grouping val="standard"/>
        <c:varyColors val="0"/>
        <c:ser>
          <c:idx val="0"/>
          <c:order val="0"/>
          <c:tx>
            <c:strRef>
              <c:f>Resumo!$J$47</c:f>
              <c:strCache>
                <c:ptCount val="1"/>
                <c:pt idx="0">
                  <c:v>Variação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843-4416-A312-27707E4013BD}"/>
                </c:ext>
              </c:extLst>
            </c:dLbl>
            <c:dLbl>
              <c:idx val="3"/>
              <c:layout>
                <c:manualLayout>
                  <c:x val="-3.9204629629629568E-2"/>
                  <c:y val="3.3698232323232324E-2"/>
                </c:manualLayout>
              </c:layout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43-4416-A312-27707E4013BD}"/>
                </c:ext>
              </c:extLst>
            </c:dLbl>
            <c:dLbl>
              <c:idx val="5"/>
              <c:layout>
                <c:manualLayout>
                  <c:x val="-7.5691931216931338E-2"/>
                  <c:y val="2.7284090909090793E-2"/>
                </c:manualLayout>
              </c:layout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43-4416-A312-27707E4013BD}"/>
                </c:ext>
              </c:extLst>
            </c:dLbl>
            <c:dLbl>
              <c:idx val="6"/>
              <c:layout>
                <c:manualLayout>
                  <c:x val="-3.033478835978836E-2"/>
                  <c:y val="-4.0064393939394059E-2"/>
                </c:manualLayout>
              </c:layout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43-4416-A312-27707E4013BD}"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Resumo!$K$45:$Q$45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Resumo!$K$47:$Q$47</c:f>
              <c:numCache>
                <c:formatCode>0.00%</c:formatCode>
                <c:ptCount val="7"/>
                <c:pt idx="0">
                  <c:v>0</c:v>
                </c:pt>
                <c:pt idx="1">
                  <c:v>-3.0101114920174421E-2</c:v>
                </c:pt>
                <c:pt idx="2">
                  <c:v>0.23400437396073692</c:v>
                </c:pt>
                <c:pt idx="3">
                  <c:v>-0.13842390515458336</c:v>
                </c:pt>
                <c:pt idx="4">
                  <c:v>9.1231591393571954E-2</c:v>
                </c:pt>
                <c:pt idx="5">
                  <c:v>-6.5418427985365457E-2</c:v>
                </c:pt>
                <c:pt idx="6">
                  <c:v>-0.15142655504465663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843-4416-A312-27707E4013B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86070959"/>
        <c:axId val="886070127"/>
      </c:lineChart>
      <c:catAx>
        <c:axId val="886070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6070127"/>
        <c:crosses val="autoZero"/>
        <c:auto val="1"/>
        <c:lblAlgn val="ctr"/>
        <c:lblOffset val="100"/>
        <c:noMultiLvlLbl val="0"/>
      </c:catAx>
      <c:valAx>
        <c:axId val="886070127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88607095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'Disc. Fontes Tesouro'!$B$10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'Disc. Fontes Tesouro'!$C$9:$N$9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'Disc. Fontes Tesouro'!$C$10:$N$10</c:f>
              <c:numCache>
                <c:formatCode>_-* #,##0_-;\-* #,##0_-;_-* "-"??_-;_-@_-</c:formatCode>
                <c:ptCount val="12"/>
                <c:pt idx="0">
                  <c:v>1142683.4704400003</c:v>
                </c:pt>
                <c:pt idx="1">
                  <c:v>1767375.3381806915</c:v>
                </c:pt>
                <c:pt idx="2">
                  <c:v>1775072.6678590351</c:v>
                </c:pt>
                <c:pt idx="3">
                  <c:v>1863164.5235202732</c:v>
                </c:pt>
                <c:pt idx="4">
                  <c:v>1775759</c:v>
                </c:pt>
                <c:pt idx="5">
                  <c:v>1783259</c:v>
                </c:pt>
                <c:pt idx="6">
                  <c:v>1775759</c:v>
                </c:pt>
                <c:pt idx="7">
                  <c:v>1655759</c:v>
                </c:pt>
                <c:pt idx="8">
                  <c:v>1675759</c:v>
                </c:pt>
                <c:pt idx="9">
                  <c:v>1905759</c:v>
                </c:pt>
                <c:pt idx="10">
                  <c:v>2366062</c:v>
                </c:pt>
                <c:pt idx="11">
                  <c:v>3948751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51-4E26-8BE5-6DE72429D5CD}"/>
            </c:ext>
          </c:extLst>
        </c:ser>
        <c:ser>
          <c:idx val="1"/>
          <c:order val="1"/>
          <c:tx>
            <c:strRef>
              <c:f>'Disc. Fontes Tesouro'!$B$11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'Disc. Fontes Tesouro'!$C$9:$N$9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'Disc. Fontes Tesouro'!$C$11:$N$11</c:f>
              <c:numCache>
                <c:formatCode>_-* #,##0_-;\-* #,##0_-;_-* "-"??_-;_-@_-</c:formatCode>
                <c:ptCount val="12"/>
                <c:pt idx="0">
                  <c:v>893912</c:v>
                </c:pt>
                <c:pt idx="1">
                  <c:v>1726595</c:v>
                </c:pt>
                <c:pt idx="2">
                  <c:v>1726595</c:v>
                </c:pt>
                <c:pt idx="3">
                  <c:v>1726595</c:v>
                </c:pt>
                <c:pt idx="4">
                  <c:v>1726595</c:v>
                </c:pt>
                <c:pt idx="5">
                  <c:v>1726595</c:v>
                </c:pt>
                <c:pt idx="6">
                  <c:v>1726595</c:v>
                </c:pt>
                <c:pt idx="7">
                  <c:v>1726595</c:v>
                </c:pt>
                <c:pt idx="8">
                  <c:v>1726595</c:v>
                </c:pt>
                <c:pt idx="9">
                  <c:v>1726595</c:v>
                </c:pt>
                <c:pt idx="10">
                  <c:v>1726595</c:v>
                </c:pt>
                <c:pt idx="11">
                  <c:v>1726595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51-4E26-8BE5-6DE72429D5C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40505536"/>
        <c:axId val="440506096"/>
      </c:lineChart>
      <c:catAx>
        <c:axId val="44050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0506096"/>
        <c:crosses val="autoZero"/>
        <c:auto val="1"/>
        <c:lblAlgn val="ctr"/>
        <c:lblOffset val="100"/>
        <c:noMultiLvlLbl val="0"/>
      </c:catAx>
      <c:valAx>
        <c:axId val="440506096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440505536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pt-BR"/>
                    <a:t>Milhões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'DISCRICIONÁRIO POR GRUPO'!$P$11</c:f>
              <c:strCache>
                <c:ptCount val="1"/>
                <c:pt idx="0">
                  <c:v>TOTAL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'DISCRICIONÁRIO POR GRUPO'!$C$15:$C$21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'DISCRICIONÁRIO POR GRUPO'!$P$15:$P$21</c:f>
              <c:numCache>
                <c:formatCode>_-* #,##0_-;\-* #,##0_-;_-* "-"??_-;_-@_-</c:formatCode>
                <c:ptCount val="7"/>
                <c:pt idx="0">
                  <c:v>4955262046.7799997</c:v>
                </c:pt>
                <c:pt idx="1">
                  <c:v>5944210042.1200008</c:v>
                </c:pt>
                <c:pt idx="2">
                  <c:v>6406958201.4000006</c:v>
                </c:pt>
                <c:pt idx="3">
                  <c:v>5501256895.46</c:v>
                </c:pt>
                <c:pt idx="4">
                  <c:v>6094634393.4500008</c:v>
                </c:pt>
                <c:pt idx="5">
                  <c:v>5648935230.2399998</c:v>
                </c:pt>
                <c:pt idx="6">
                  <c:v>776494707.29999995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B-4341-9750-5DAAFF777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40351584"/>
        <c:axId val="240352144"/>
      </c:barChart>
      <c:catAx>
        <c:axId val="24035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40352144"/>
        <c:crosses val="autoZero"/>
        <c:auto val="1"/>
        <c:lblAlgn val="ctr"/>
        <c:lblOffset val="100"/>
        <c:noMultiLvlLbl val="0"/>
      </c:catAx>
      <c:valAx>
        <c:axId val="240352144"/>
        <c:scaling>
          <c:orientation val="minMax"/>
        </c:scaling>
        <c:delete val="1"/>
        <c:axPos val="l"/>
        <c:numFmt formatCode="#,##0.00" sourceLinked="0"/>
        <c:majorTickMark val="none"/>
        <c:minorTickMark val="none"/>
        <c:tickLblPos val="nextTo"/>
        <c:crossAx val="24035158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0.96929894179894183"/>
                <c:y val="3.2070707070707069E-3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1015128485623064E-2"/>
          <c:y val="0.16371203786353353"/>
          <c:w val="0.95796974302875382"/>
          <c:h val="0.76751302102639984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'DISCRICIONÁRIO POR GRUPO'!$D$11:$F$11</c:f>
              <c:strCache>
                <c:ptCount val="3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</c:strCache>
            </c:strRef>
          </c:cat>
          <c:val>
            <c:numRef>
              <c:f>'DISCRICIONÁRIO POR GRUPO'!$D$21:$F$21</c:f>
              <c:numCache>
                <c:formatCode>_-* #,##0_-;\-* #,##0_-;_-* "-"??_-;_-@_-</c:formatCode>
                <c:ptCount val="3"/>
                <c:pt idx="0">
                  <c:v>146136205.83999997</c:v>
                </c:pt>
                <c:pt idx="1">
                  <c:v>301018968.89999992</c:v>
                </c:pt>
                <c:pt idx="2">
                  <c:v>329321867.47999996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46-4112-9A8B-891177A9F4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8787616"/>
        <c:axId val="238788176"/>
      </c:barChart>
      <c:catAx>
        <c:axId val="23878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38788176"/>
        <c:crosses val="autoZero"/>
        <c:auto val="1"/>
        <c:lblAlgn val="ctr"/>
        <c:lblOffset val="100"/>
        <c:noMultiLvlLbl val="0"/>
      </c:catAx>
      <c:valAx>
        <c:axId val="238788176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3878761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B1-49DC-944B-BC3055CCA8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B1-49DC-944B-BC3055CCA8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B1-49DC-944B-BC3055CCA81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B1-49DC-944B-BC3055CCA811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FB1-49DC-944B-BC3055CCA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'Por Grupo'!$F$14:$I$14</c:f>
              <c:strCache>
                <c:ptCount val="4"/>
                <c:pt idx="0">
                  <c:v>RESTOS A PAGAR PROCESSADOS INSCRITOS</c:v>
                </c:pt>
                <c:pt idx="1">
                  <c:v>RESTOS A PAGAR PROCESSADOS REINSCRITOS</c:v>
                </c:pt>
                <c:pt idx="2">
                  <c:v>RESTOS A PAGAR NAO PROCESSADOS INSCRITOS</c:v>
                </c:pt>
                <c:pt idx="3">
                  <c:v>RESTOS A PAGAR NAO PROCESSADOS REINSCRITOS</c:v>
                </c:pt>
              </c:strCache>
            </c:strRef>
          </c:cat>
          <c:val>
            <c:numRef>
              <c:f>'Por Grupo'!$F$22:$I$22</c:f>
              <c:numCache>
                <c:formatCode>_(* #,##0.00_);_(* \(#,##0.00\);_(* "-"??_);_(@_)</c:formatCode>
                <c:ptCount val="4"/>
                <c:pt idx="0">
                  <c:v>0.17506223224999998</c:v>
                </c:pt>
                <c:pt idx="1">
                  <c:v>3.2525430469999998E-2</c:v>
                </c:pt>
                <c:pt idx="2">
                  <c:v>1.6522755186200013</c:v>
                </c:pt>
                <c:pt idx="3">
                  <c:v>1.1686603867499998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B1-49DC-944B-BC3055CCA81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23114849771602"/>
          <c:y val="0.30826601308567109"/>
          <c:w val="0.31899853595218453"/>
          <c:h val="0.383467742215660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643206310409956"/>
          <c:y val="0.16021174749178965"/>
          <c:w val="0.36391928674591711"/>
          <c:h val="0.69348193701224237"/>
        </c:manualLayout>
      </c:layout>
      <c:pieChart>
        <c:varyColors val="1"/>
        <c:ser>
          <c:idx val="0"/>
          <c:order val="0"/>
          <c:tx>
            <c:strRef>
              <c:f>'Por Grupo'!$I$24</c:f>
              <c:strCache>
                <c:ptCount val="1"/>
                <c:pt idx="0">
                  <c:v>RP Inscrito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5E-4D12-B806-E888596A9524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5E-4D12-B806-E888596A95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'Por Grupo'!$H$25:$H$26</c:f>
              <c:strCache>
                <c:ptCount val="2"/>
                <c:pt idx="0">
                  <c:v>SIM</c:v>
                </c:pt>
                <c:pt idx="1">
                  <c:v>NAO</c:v>
                </c:pt>
              </c:strCache>
            </c:strRef>
          </c:cat>
          <c:val>
            <c:numRef>
              <c:f>'Por Grupo'!$I$25:$I$26</c:f>
              <c:numCache>
                <c:formatCode>_(* #,##0.00_);_(* \(#,##0.00\);_(* "-"??_);_(@_)</c:formatCode>
                <c:ptCount val="2"/>
                <c:pt idx="0">
                  <c:v>2805774295.4399986</c:v>
                </c:pt>
                <c:pt idx="1">
                  <c:v>222749272.64999995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5E-4D12-B806-E888596A952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616906202341158"/>
          <c:y val="0.39942102400274837"/>
          <c:w val="0.14395900455504945"/>
          <c:h val="0.228655823477036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0.8381</cdr:x>
      <cdr:y>0.18645</cdr:y>
    </cdr:from>
    <cdr:to>
      <cdr:x>0.85238</cdr:x>
      <cdr:y>0.87955</cdr:y>
    </cdr:to>
    <cdr:sp macro="" textlink="">
      <cdr:nvSpPr>
        <cdr:cNvPr id="3" name="Chave Direita 2"/>
        <cdr:cNvSpPr/>
      </cdr:nvSpPr>
      <cdr:spPr>
        <a:xfrm xmlns:a="http://schemas.openxmlformats.org/drawingml/2006/main">
          <a:off x="5916706" y="919321"/>
          <a:ext cx="100853" cy="3417356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0.85601</cdr:x>
      <cdr:y>0.47059</cdr:y>
    </cdr:from>
    <cdr:to>
      <cdr:x>0.95728</cdr:x>
      <cdr:y>0.57353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6062383" y="2151529"/>
          <a:ext cx="717177" cy="470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100"/>
        </a:p>
      </cdr:txBody>
    </cdr:sp>
  </cdr:relSizeAnchor>
  <cdr:relSizeAnchor xmlns:cdr="http://schemas.openxmlformats.org/drawingml/2006/chartDrawing">
    <cdr:from>
      <cdr:x>0.86032</cdr:x>
      <cdr:y>0.50227</cdr:y>
    </cdr:from>
    <cdr:to>
      <cdr:x>0.95714</cdr:x>
      <cdr:y>0.57273</cdr:y>
    </cdr:to>
    <cdr:sp macro="" textlink="">
      <cdr:nvSpPr>
        <cdr:cNvPr id="5" name="CaixaDeTexto 4"/>
        <cdr:cNvSpPr txBox="1"/>
      </cdr:nvSpPr>
      <cdr:spPr>
        <a:xfrm xmlns:a="http://schemas.openxmlformats.org/drawingml/2006/main">
          <a:off x="6073588" y="2476500"/>
          <a:ext cx="683559" cy="347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1600" b="1"/>
            <a:t>32,84</a:t>
          </a:r>
          <a:endParaRPr lang="pt-BR" sz="1400" b="1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0.85133</cdr:x>
      <cdr:y>0</cdr:y>
    </cdr:from>
    <cdr:to>
      <cdr:x>1</cdr:x>
      <cdr:y>0.08659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6436050" y="0"/>
          <a:ext cx="112395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>
              <a:solidFill>
                <a:schemeClr val="tx1">
                  <a:lumMod val="75000"/>
                  <a:lumOff val="25000"/>
                </a:schemeClr>
              </a:solidFill>
            </a:rPr>
            <a:t>R$ Bilhões</a:t>
          </a:r>
          <a:endParaRPr lang="en-US" sz="1400" baseline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0.84881</cdr:x>
      <cdr:y>0</cdr:y>
    </cdr:from>
    <cdr:to>
      <cdr:x>1</cdr:x>
      <cdr:y>0.06895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6417000" y="0"/>
          <a:ext cx="1143000" cy="273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>
              <a:solidFill>
                <a:schemeClr val="tx1"/>
              </a:solidFill>
            </a:rPr>
            <a:t>R$ Milhões</a:t>
          </a:r>
          <a:endParaRPr lang="en-US" sz="1400" dirty="0">
            <a:solidFill>
              <a:schemeClr val="tx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0.82501</cdr:x>
      <cdr:y>0</cdr:y>
    </cdr:from>
    <cdr:to>
      <cdr:x>1</cdr:x>
      <cdr:y>0.08819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6237083" y="0"/>
          <a:ext cx="1322917" cy="349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400">
              <a:solidFill>
                <a:schemeClr val="tx1"/>
              </a:solidFill>
            </a:rPr>
            <a:t>R$ Milhões</a:t>
          </a:r>
          <a:endParaRPr lang="en-US" sz="140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6339622" y="9552467"/>
            <a:ext cx="546935" cy="392545"/>
          </a:xfrm>
          <a:prstGeom prst="rect">
            <a:avLst/>
          </a:prstGeom>
        </p:spPr>
        <p:txBody>
          <a:bodyPr vert="horz" wrap="square" lIns="90108" tIns="45054" rIns="90108" bIns="45054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ea typeface="Lucida Sans Unicode" panose="020B0602030504020204" pitchFamily="34" charset="0"/>
              </a:defRPr>
            </a:lvl1pPr>
          </a:lstStyle>
          <a:p>
            <a:pPr>
              <a:defRPr/>
            </a:pPr>
            <a:fld id="{76E13FDC-A8D3-41FD-8F0F-4679F671D17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7360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"/>
          <p:cNvSpPr>
            <a:spLocks noChangeArrowheads="1"/>
          </p:cNvSpPr>
          <p:nvPr/>
        </p:nvSpPr>
        <p:spPr bwMode="auto">
          <a:xfrm>
            <a:off x="5" y="1"/>
            <a:ext cx="6888163" cy="100187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685" tIns="45842" rIns="91685" bIns="45842" anchor="ctr"/>
          <a:lstStyle>
            <a:lvl1pPr>
              <a:defRPr sz="15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pt-BR" altLang="pt-BR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1" y="3"/>
            <a:ext cx="2984014" cy="50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685" tIns="45842" rIns="91685" bIns="45842" anchor="ctr"/>
          <a:lstStyle>
            <a:lvl1pPr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pt-BR" sz="18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900938" y="1"/>
            <a:ext cx="2982404" cy="4998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240" tIns="46926" rIns="90240" bIns="469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0" algn="l"/>
                <a:tab pos="916851" algn="l"/>
                <a:tab pos="1833701" algn="l"/>
                <a:tab pos="2750552" algn="l"/>
                <a:tab pos="3667404" algn="l"/>
                <a:tab pos="4584254" algn="l"/>
                <a:tab pos="5501104" algn="l"/>
                <a:tab pos="6417955" algn="l"/>
                <a:tab pos="7334807" algn="l"/>
                <a:tab pos="8251658" algn="l"/>
                <a:tab pos="9168507" algn="l"/>
                <a:tab pos="10085359" algn="l"/>
              </a:tabLst>
              <a:defRPr sz="1100">
                <a:solidFill>
                  <a:srgbClr val="000000"/>
                </a:solidFill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8497" y="4760211"/>
            <a:ext cx="5507957" cy="45070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240" tIns="46926" rIns="90240" bIns="46926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/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" y="9515616"/>
            <a:ext cx="2984014" cy="50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685" tIns="45842" rIns="91685" bIns="45842" anchor="ctr"/>
          <a:lstStyle>
            <a:lvl1pPr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15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pt-BR" sz="18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00938" y="9515615"/>
            <a:ext cx="2982404" cy="4998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240" tIns="46926" rIns="90240" bIns="46926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Calibri" panose="020F0502020204030204" pitchFamily="34" charset="0"/>
              <a:buNone/>
              <a:tabLst>
                <a:tab pos="0" algn="l"/>
                <a:tab pos="916725" algn="l"/>
                <a:tab pos="1833452" algn="l"/>
                <a:tab pos="2750177" algn="l"/>
                <a:tab pos="3666902" algn="l"/>
                <a:tab pos="4583629" algn="l"/>
                <a:tab pos="5500354" algn="l"/>
                <a:tab pos="6417080" algn="l"/>
                <a:tab pos="7333806" algn="l"/>
                <a:tab pos="8250530" algn="l"/>
                <a:tab pos="9167257" algn="l"/>
                <a:tab pos="10083983" algn="l"/>
              </a:tabLst>
              <a:defRPr sz="1100">
                <a:latin typeface="Calibri" panose="020F0502020204030204" pitchFamily="34" charset="0"/>
                <a:ea typeface="Lucida Sans Unicode" panose="020B0602030504020204" pitchFamily="34" charset="0"/>
              </a:defRPr>
            </a:lvl1pPr>
          </a:lstStyle>
          <a:p>
            <a:pPr>
              <a:defRPr/>
            </a:pPr>
            <a:fld id="{7FB0B620-9286-4406-BD56-20C8B13E9F4E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  <p:sp>
        <p:nvSpPr>
          <p:cNvPr id="11" name="Espaço Reservado para Imagem de Slide 10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53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08" tIns="45054" rIns="90108" bIns="45054" rtlCol="0" anchor="ctr"/>
          <a:lstStyle/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489549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6725" algn="l"/>
                <a:tab pos="1833452" algn="l"/>
                <a:tab pos="2750177" algn="l"/>
                <a:tab pos="3666902" algn="l"/>
                <a:tab pos="4583629" algn="l"/>
                <a:tab pos="5500354" algn="l"/>
                <a:tab pos="6417080" algn="l"/>
                <a:tab pos="7333806" algn="l"/>
                <a:tab pos="8250530" algn="l"/>
                <a:tab pos="9167257" algn="l"/>
                <a:tab pos="1008398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32128" indent="-28158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6725" algn="l"/>
                <a:tab pos="1833452" algn="l"/>
                <a:tab pos="2750177" algn="l"/>
                <a:tab pos="3666902" algn="l"/>
                <a:tab pos="4583629" algn="l"/>
                <a:tab pos="5500354" algn="l"/>
                <a:tab pos="6417080" algn="l"/>
                <a:tab pos="7333806" algn="l"/>
                <a:tab pos="8250530" algn="l"/>
                <a:tab pos="9167257" algn="l"/>
                <a:tab pos="1008398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26353" indent="-22527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6725" algn="l"/>
                <a:tab pos="1833452" algn="l"/>
                <a:tab pos="2750177" algn="l"/>
                <a:tab pos="3666902" algn="l"/>
                <a:tab pos="4583629" algn="l"/>
                <a:tab pos="5500354" algn="l"/>
                <a:tab pos="6417080" algn="l"/>
                <a:tab pos="7333806" algn="l"/>
                <a:tab pos="8250530" algn="l"/>
                <a:tab pos="9167257" algn="l"/>
                <a:tab pos="1008398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76894" indent="-22527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6725" algn="l"/>
                <a:tab pos="1833452" algn="l"/>
                <a:tab pos="2750177" algn="l"/>
                <a:tab pos="3666902" algn="l"/>
                <a:tab pos="4583629" algn="l"/>
                <a:tab pos="5500354" algn="l"/>
                <a:tab pos="6417080" algn="l"/>
                <a:tab pos="7333806" algn="l"/>
                <a:tab pos="8250530" algn="l"/>
                <a:tab pos="9167257" algn="l"/>
                <a:tab pos="1008398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27433" indent="-22527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6725" algn="l"/>
                <a:tab pos="1833452" algn="l"/>
                <a:tab pos="2750177" algn="l"/>
                <a:tab pos="3666902" algn="l"/>
                <a:tab pos="4583629" algn="l"/>
                <a:tab pos="5500354" algn="l"/>
                <a:tab pos="6417080" algn="l"/>
                <a:tab pos="7333806" algn="l"/>
                <a:tab pos="8250530" algn="l"/>
                <a:tab pos="9167257" algn="l"/>
                <a:tab pos="1008398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77974" indent="-225270" defTabSz="44271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6725" algn="l"/>
                <a:tab pos="1833452" algn="l"/>
                <a:tab pos="2750177" algn="l"/>
                <a:tab pos="3666902" algn="l"/>
                <a:tab pos="4583629" algn="l"/>
                <a:tab pos="5500354" algn="l"/>
                <a:tab pos="6417080" algn="l"/>
                <a:tab pos="7333806" algn="l"/>
                <a:tab pos="8250530" algn="l"/>
                <a:tab pos="9167257" algn="l"/>
                <a:tab pos="1008398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28516" indent="-225270" defTabSz="44271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6725" algn="l"/>
                <a:tab pos="1833452" algn="l"/>
                <a:tab pos="2750177" algn="l"/>
                <a:tab pos="3666902" algn="l"/>
                <a:tab pos="4583629" algn="l"/>
                <a:tab pos="5500354" algn="l"/>
                <a:tab pos="6417080" algn="l"/>
                <a:tab pos="7333806" algn="l"/>
                <a:tab pos="8250530" algn="l"/>
                <a:tab pos="9167257" algn="l"/>
                <a:tab pos="1008398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79058" indent="-225270" defTabSz="44271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6725" algn="l"/>
                <a:tab pos="1833452" algn="l"/>
                <a:tab pos="2750177" algn="l"/>
                <a:tab pos="3666902" algn="l"/>
                <a:tab pos="4583629" algn="l"/>
                <a:tab pos="5500354" algn="l"/>
                <a:tab pos="6417080" algn="l"/>
                <a:tab pos="7333806" algn="l"/>
                <a:tab pos="8250530" algn="l"/>
                <a:tab pos="9167257" algn="l"/>
                <a:tab pos="1008398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29597" indent="-225270" defTabSz="44271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6725" algn="l"/>
                <a:tab pos="1833452" algn="l"/>
                <a:tab pos="2750177" algn="l"/>
                <a:tab pos="3666902" algn="l"/>
                <a:tab pos="4583629" algn="l"/>
                <a:tab pos="5500354" algn="l"/>
                <a:tab pos="6417080" algn="l"/>
                <a:tab pos="7333806" algn="l"/>
                <a:tab pos="8250530" algn="l"/>
                <a:tab pos="9167257" algn="l"/>
                <a:tab pos="1008398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Calibri" panose="020F0502020204030204" pitchFamily="34" charset="0"/>
              <a:buNone/>
            </a:pPr>
            <a:fld id="{0EB23519-4D0B-48F5-BEE3-A0E4E687AC17}" type="slidenum">
              <a:rPr lang="en-GB" altLang="pt-B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Font typeface="Calibri" panose="020F0502020204030204" pitchFamily="34" charset="0"/>
                <a:buNone/>
              </a:pPr>
              <a:t>1</a:t>
            </a:fld>
            <a:endParaRPr lang="en-GB" altLang="pt-BR" dirty="0">
              <a:latin typeface="Calibri" panose="020F0502020204030204" pitchFamily="34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25" y="747713"/>
            <a:ext cx="5011738" cy="37607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493" y="4760215"/>
            <a:ext cx="5509566" cy="45086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685" tIns="45842" rIns="91685" bIns="45842" anchor="ctr"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084015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/>
              <a:t>\\mec-35-001\CGF-CPAF\</a:t>
            </a:r>
            <a:r>
              <a:rPr lang="pt-BR" dirty="0"/>
              <a:t>PROG. FIN. 2018\RAP\</a:t>
            </a:r>
            <a:r>
              <a:rPr lang="pt-BR" baseline="0" dirty="0"/>
              <a:t>CONSOLIDADO - RAP MEC </a:t>
            </a:r>
          </a:p>
          <a:p>
            <a:r>
              <a:rPr lang="pt-BR" baseline="0" dirty="0" err="1"/>
              <a:t>Sheet</a:t>
            </a:r>
            <a:r>
              <a:rPr lang="pt-BR" baseline="0" dirty="0"/>
              <a:t>: Por Grupo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97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/>
              <a:t>\\mec-35-001\CGF-CPAF\</a:t>
            </a:r>
            <a:r>
              <a:rPr lang="pt-BR" dirty="0"/>
              <a:t>PROG. FIN. 2018\RAP\</a:t>
            </a:r>
            <a:r>
              <a:rPr lang="pt-BR" baseline="0" dirty="0"/>
              <a:t>CONSOLIDADO - RAP MEC </a:t>
            </a:r>
          </a:p>
          <a:p>
            <a:r>
              <a:rPr lang="pt-BR" baseline="0" dirty="0" err="1"/>
              <a:t>Sheet</a:t>
            </a:r>
            <a:r>
              <a:rPr lang="pt-BR" baseline="0" dirty="0"/>
              <a:t>: Por Grupo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454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“\\</a:t>
            </a:r>
            <a:r>
              <a:rPr lang="fr-FR" dirty="0"/>
              <a:t>mec-35-001\CGF-CPAF\PROG. FIN. 2018\Limite de Saque</a:t>
            </a:r>
            <a:r>
              <a:rPr lang="pt-BR" baseline="0" dirty="0"/>
              <a:t>\DEPURAÇÃO FONTES”</a:t>
            </a:r>
          </a:p>
          <a:p>
            <a:r>
              <a:rPr lang="pt-BR" baseline="0" dirty="0" err="1"/>
              <a:t>Sheet</a:t>
            </a:r>
            <a:r>
              <a:rPr lang="pt-BR" baseline="0" dirty="0"/>
              <a:t>: Depura todas </a:t>
            </a:r>
            <a:r>
              <a:rPr lang="pt-BR" baseline="0" dirty="0" err="1"/>
              <a:t>ftes</a:t>
            </a:r>
            <a:endParaRPr lang="pt-BR" dirty="0"/>
          </a:p>
          <a:p>
            <a:pPr defTabSz="465580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888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4136">
              <a:defRPr/>
            </a:pPr>
            <a:r>
              <a:rPr lang="pt-BR" dirty="0"/>
              <a:t>\\mec-35-001\CGF-CPAF\PROG. FIN. 2018\EMENDAS PARLAMENTARES\</a:t>
            </a:r>
            <a:r>
              <a:rPr lang="pt-PT" dirty="0"/>
              <a:t>EMENDAS</a:t>
            </a:r>
            <a:r>
              <a:rPr lang="pt-PT" baseline="0" dirty="0"/>
              <a:t> - Valores Liberados.xlxs</a:t>
            </a:r>
          </a:p>
          <a:p>
            <a:pPr defTabSz="454136">
              <a:defRPr/>
            </a:pPr>
            <a:r>
              <a:rPr lang="pt-PT" baseline="0" dirty="0"/>
              <a:t>Sheet: Liberações UNI+HU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418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4136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375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4136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535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4136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870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4136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54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“\\mec-35-001\CGF-CPAF\PROG. FIN. 2018\Eventos e Apresentações\Ministro\Limite</a:t>
            </a:r>
            <a:r>
              <a:rPr lang="pt-BR" baseline="0" dirty="0"/>
              <a:t> Financeiro mensal - 2017-2018.xlxs”</a:t>
            </a:r>
          </a:p>
          <a:p>
            <a:r>
              <a:rPr lang="pt-BR" baseline="0" dirty="0" err="1"/>
              <a:t>Sheet</a:t>
            </a:r>
            <a:r>
              <a:rPr lang="pt-BR" baseline="0" dirty="0"/>
              <a:t>: DOT+RAP X LIMITE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3A955-B271-0B48-8BBF-CE5C6DE29A0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8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/>
              <a:t>\\mec-35-001\CGF-CPAF\PROG.</a:t>
            </a:r>
            <a:r>
              <a:rPr lang="pt-BR" sz="1200" baseline="0" dirty="0"/>
              <a:t> </a:t>
            </a:r>
            <a:r>
              <a:rPr lang="pt-BR" sz="1200" dirty="0"/>
              <a:t>FIN 2018\Eventos e Apresentações\Ministro\</a:t>
            </a:r>
            <a:r>
              <a:rPr lang="pt-BR" dirty="0"/>
              <a:t>Série Histórica Pagamento - Gráfico 2018 </a:t>
            </a:r>
          </a:p>
          <a:p>
            <a:r>
              <a:rPr lang="pt-BR" dirty="0" err="1"/>
              <a:t>Sheet</a:t>
            </a:r>
            <a:r>
              <a:rPr lang="pt-BR" dirty="0"/>
              <a:t>: Resumo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455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/>
              <a:t>\\mec-35-001\CGF-CPAF\PROG.</a:t>
            </a:r>
            <a:r>
              <a:rPr lang="pt-BR" sz="1200" baseline="0" dirty="0"/>
              <a:t> </a:t>
            </a:r>
            <a:r>
              <a:rPr lang="pt-BR" sz="1200" dirty="0"/>
              <a:t>FIN 2018\Eventos e Apresentações\Ministro\</a:t>
            </a:r>
            <a:r>
              <a:rPr lang="pt-BR" dirty="0"/>
              <a:t>Série Histórica Pagamento - Gráfico 2018 </a:t>
            </a:r>
          </a:p>
          <a:p>
            <a:r>
              <a:rPr lang="pt-BR" dirty="0" err="1"/>
              <a:t>Sheet</a:t>
            </a:r>
            <a:r>
              <a:rPr lang="pt-BR" dirty="0"/>
              <a:t>: Resumo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88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“\\mec-35-001\CGF-CPAF\PROG. FIN. 2018\Eventos e Apresentações\Ministro\Limite</a:t>
            </a:r>
            <a:r>
              <a:rPr lang="pt-BR" baseline="0" dirty="0"/>
              <a:t> Financeiro mensal - 2017-2018.xlxs”</a:t>
            </a:r>
          </a:p>
          <a:p>
            <a:r>
              <a:rPr lang="pt-BR" baseline="0" dirty="0" err="1"/>
              <a:t>Sheet</a:t>
            </a:r>
            <a:r>
              <a:rPr lang="pt-BR" baseline="0" dirty="0"/>
              <a:t>: Disc. Fontes Tesouro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85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4136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51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/>
              <a:t>\\mec-35-001\CGF-CPAF\</a:t>
            </a:r>
            <a:r>
              <a:rPr lang="pt-BR" dirty="0"/>
              <a:t>Histórico de Liberações</a:t>
            </a:r>
          </a:p>
          <a:p>
            <a:r>
              <a:rPr lang="pt-BR" dirty="0"/>
              <a:t>Arquivo: Histórico de Liberações (</a:t>
            </a:r>
            <a:r>
              <a:rPr lang="pt-BR" dirty="0" err="1"/>
              <a:t>Sheet</a:t>
            </a:r>
            <a:r>
              <a:rPr lang="pt-BR" dirty="0"/>
              <a:t>: DISCRICIONÁRIO POR GRUPO)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319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/>
              <a:t>\\mec-35-001\CGF-CPAF\</a:t>
            </a:r>
            <a:r>
              <a:rPr lang="pt-BR" dirty="0"/>
              <a:t>Histórico de Liberações</a:t>
            </a:r>
          </a:p>
          <a:p>
            <a:r>
              <a:rPr lang="pt-BR" dirty="0"/>
              <a:t>Arquivo: Histórico de Liberações (</a:t>
            </a:r>
            <a:r>
              <a:rPr lang="pt-BR" dirty="0" err="1"/>
              <a:t>Sheet</a:t>
            </a:r>
            <a:r>
              <a:rPr lang="pt-BR" dirty="0"/>
              <a:t>: DISCRICIONÁRIO POR GRUPO)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152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/>
              <a:t>\\mec-35-001\CGF-CPAF\</a:t>
            </a:r>
            <a:r>
              <a:rPr lang="pt-BR" dirty="0"/>
              <a:t>PROG. FIN. 2018\RAP\</a:t>
            </a:r>
            <a:r>
              <a:rPr lang="pt-BR" baseline="0" dirty="0"/>
              <a:t>CONSOLIDADO - RAP MEC </a:t>
            </a:r>
          </a:p>
          <a:p>
            <a:r>
              <a:rPr lang="pt-BR" baseline="0" dirty="0" err="1"/>
              <a:t>Sheet</a:t>
            </a:r>
            <a:r>
              <a:rPr lang="pt-BR" baseline="0" dirty="0"/>
              <a:t>: Por Grupo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B0B620-9286-4406-BD56-20C8B13E9F4E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20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591203857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28627" y="1643063"/>
            <a:ext cx="4037013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18039" y="1643063"/>
            <a:ext cx="4038600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85620782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8013" cy="1141412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  <p:pic>
        <p:nvPicPr>
          <p:cNvPr id="3" name="Picture 5" descr="D:\Users\nadiaferreira\Downloads\Página miolo - apresentaçã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onsultor\Downloads\GovFederal+MEC_OrdemEProgresso_horizonta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942420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262812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8013" cy="114141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6" y="1643063"/>
            <a:ext cx="8228013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03300483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Users\nadiaferreira\Downloads\Página miolo - apresentaçã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87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:\Users\nadiaferreira\Downloads\Capa - apresentaçã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62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Users\nadiaferreira\Downloads\Página miolo - apresentaçã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46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0AEBE20-0DD0-254F-A73F-E5D82B6A430F}" type="datetimeFigureOut">
              <a:rPr lang="pt-BR" sz="1800" smtClean="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16/03/2018</a:t>
            </a:fld>
            <a:endParaRPr lang="pt-BR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01F70F1-5260-DD46-ABC1-7C43A7EE7685}" type="slidenum">
              <a:rPr lang="pt-BR" sz="1800" smtClean="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675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 userDrawn="1"/>
        </p:nvSpPr>
        <p:spPr>
          <a:xfrm>
            <a:off x="539552" y="548680"/>
            <a:ext cx="8228013" cy="1141412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r>
              <a:rPr lang="pt-BR" kern="0" dirty="0" err="1"/>
              <a:t>Cliqueparaeditaroestilodotítulomestre</a:t>
            </a:r>
            <a:endParaRPr lang="pt-BR" kern="0" dirty="0"/>
          </a:p>
        </p:txBody>
      </p:sp>
      <p:pic>
        <p:nvPicPr>
          <p:cNvPr id="11" name="Picture 5" descr="D:\Users\nadiaferreira\Downloads\Página miolo - apresentação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Consultor\Downloads\GovFederal+MEC_OrdemEProgresso_horizontal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942420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</p:sldLayoutIdLst>
  <p:transition spd="slow">
    <p:zoom/>
  </p:transition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 Black" panose="020B0A04020102020204" pitchFamily="34" charset="0"/>
        <a:defRPr sz="2800">
          <a:solidFill>
            <a:srgbClr val="000000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 Black" panose="020B0A04020102020204" pitchFamily="34" charset="0"/>
        <a:defRPr sz="2800">
          <a:solidFill>
            <a:srgbClr val="000000"/>
          </a:solidFill>
          <a:latin typeface="Arial Black" pitchFamily="34" charset="0"/>
          <a:ea typeface="Lucida Sans Unicode" pitchFamily="34" charset="0"/>
          <a:cs typeface="Lucida Sans Unicode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 Black" panose="020B0A04020102020204" pitchFamily="34" charset="0"/>
        <a:defRPr sz="2800">
          <a:solidFill>
            <a:srgbClr val="000000"/>
          </a:solidFill>
          <a:latin typeface="Arial Black" pitchFamily="34" charset="0"/>
          <a:ea typeface="Lucida Sans Unicode" pitchFamily="34" charset="0"/>
          <a:cs typeface="Lucida Sans Unicode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 Black" panose="020B0A04020102020204" pitchFamily="34" charset="0"/>
        <a:defRPr sz="2800">
          <a:solidFill>
            <a:srgbClr val="000000"/>
          </a:solidFill>
          <a:latin typeface="Arial Black" pitchFamily="34" charset="0"/>
          <a:ea typeface="Lucida Sans Unicode" pitchFamily="34" charset="0"/>
          <a:cs typeface="Lucida Sans Unicode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 Black" panose="020B0A04020102020204" pitchFamily="34" charset="0"/>
        <a:defRPr sz="2800">
          <a:solidFill>
            <a:srgbClr val="000000"/>
          </a:solidFill>
          <a:latin typeface="Arial Black" pitchFamily="34" charset="0"/>
          <a:ea typeface="Lucida Sans Unicode" pitchFamily="34" charset="0"/>
          <a:cs typeface="Lucida Sans Unicode" pitchFamily="34" charset="0"/>
        </a:defRPr>
      </a:lvl5pPr>
      <a:lvl6pPr marL="4572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 Black" pitchFamily="34" charset="0"/>
        <a:defRPr sz="2800">
          <a:solidFill>
            <a:srgbClr val="000000"/>
          </a:solidFill>
          <a:latin typeface="Arial Black" pitchFamily="34" charset="0"/>
          <a:cs typeface="Lucida Sans Unicode" pitchFamily="34" charset="0"/>
        </a:defRPr>
      </a:lvl6pPr>
      <a:lvl7pPr marL="9144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 Black" pitchFamily="34" charset="0"/>
        <a:defRPr sz="2800">
          <a:solidFill>
            <a:srgbClr val="000000"/>
          </a:solidFill>
          <a:latin typeface="Arial Black" pitchFamily="34" charset="0"/>
          <a:cs typeface="Lucida Sans Unicode" pitchFamily="34" charset="0"/>
        </a:defRPr>
      </a:lvl7pPr>
      <a:lvl8pPr marL="1371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 Black" pitchFamily="34" charset="0"/>
        <a:defRPr sz="2800">
          <a:solidFill>
            <a:srgbClr val="000000"/>
          </a:solidFill>
          <a:latin typeface="Arial Black" pitchFamily="34" charset="0"/>
          <a:cs typeface="Lucida Sans Unicode" pitchFamily="34" charset="0"/>
        </a:defRPr>
      </a:lvl8pPr>
      <a:lvl9pPr marL="18288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 Black" pitchFamily="34" charset="0"/>
        <a:defRPr sz="2800">
          <a:solidFill>
            <a:srgbClr val="000000"/>
          </a:solidFill>
          <a:latin typeface="Arial Black" pitchFamily="34" charset="0"/>
          <a:cs typeface="Lucida Sans Unicode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6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1983930" y="5013176"/>
            <a:ext cx="537499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1800" b="1" dirty="0">
                <a:latin typeface="Arial Black" panose="020B0A04020102020204" pitchFamily="34" charset="0"/>
              </a:rPr>
              <a:t>Arthur Pinto</a:t>
            </a:r>
          </a:p>
          <a:p>
            <a:pPr algn="ctr" eaLnBrk="1" hangingPunct="1"/>
            <a:r>
              <a:rPr lang="pt-BR" altLang="pt-BR" sz="1200" b="1" dirty="0">
                <a:latin typeface="Arial Black" panose="020B0A04020102020204" pitchFamily="34" charset="0"/>
              </a:rPr>
              <a:t>Coordenador de Programação e Acompanhamento Financeiro</a:t>
            </a:r>
          </a:p>
          <a:p>
            <a:pPr algn="ctr" eaLnBrk="1" hangingPunct="1"/>
            <a:endParaRPr lang="pt-BR" altLang="pt-BR" sz="2400" b="1" dirty="0">
              <a:latin typeface="Arial Black" panose="020B0A04020102020204" pitchFamily="34" charset="0"/>
            </a:endParaRPr>
          </a:p>
          <a:p>
            <a:pPr algn="ctr" eaLnBrk="1" hangingPunct="1"/>
            <a:r>
              <a:rPr lang="pt-BR" altLang="pt-BR" sz="1800" dirty="0">
                <a:latin typeface="Arial Black" panose="020B0A04020102020204" pitchFamily="34" charset="0"/>
              </a:rPr>
              <a:t>Natal | Março de 2018</a:t>
            </a:r>
          </a:p>
        </p:txBody>
      </p:sp>
      <p:pic>
        <p:nvPicPr>
          <p:cNvPr id="6" name="Picture 3" descr="C:\Users\Consultor\Downloads\GovFederal+MEC_OrdemEProgresso_horizon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5" y="2257600"/>
            <a:ext cx="3712144" cy="82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43821" y="3083284"/>
            <a:ext cx="35010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sz="14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Secretaria Executiva</a:t>
            </a:r>
            <a:br>
              <a:rPr lang="pt-BR" altLang="pt-BR" sz="14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pt-BR" altLang="pt-BR" sz="14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Subsecretaria de Planejamento e Orçamento</a:t>
            </a:r>
          </a:p>
          <a:p>
            <a:r>
              <a:rPr lang="pt-BR" altLang="pt-BR" sz="14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Coordenação-Geral de Finanças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652120" y="2883229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kern="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FORPLAD</a:t>
            </a:r>
          </a:p>
        </p:txBody>
      </p:sp>
      <p:cxnSp>
        <p:nvCxnSpPr>
          <p:cNvPr id="17" name="Conector reto 16"/>
          <p:cNvCxnSpPr/>
          <p:nvPr/>
        </p:nvCxnSpPr>
        <p:spPr bwMode="auto">
          <a:xfrm>
            <a:off x="4671429" y="1484784"/>
            <a:ext cx="0" cy="309634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38579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331638" y="1484784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" name="CaixaDeTexto 5"/>
          <p:cNvSpPr txBox="1"/>
          <p:nvPr/>
        </p:nvSpPr>
        <p:spPr>
          <a:xfrm>
            <a:off x="6803526" y="616486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Base SIAFI: 06/03/2018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164046" y="1164906"/>
            <a:ext cx="6936346" cy="60791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Valores Liberados em 2018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>
                <a:latin typeface="Calibri" panose="020F0502020204030204" pitchFamily="34" charset="0"/>
              </a:rPr>
              <a:t>Universidades Federais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927329"/>
              </p:ext>
            </p:extLst>
          </p:nvPr>
        </p:nvGraphicFramePr>
        <p:xfrm>
          <a:off x="1164046" y="1974757"/>
          <a:ext cx="6647592" cy="3614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1164046" y="5618928"/>
            <a:ext cx="2844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Obs.: Inclui Hospitais Universitários</a:t>
            </a:r>
          </a:p>
        </p:txBody>
      </p:sp>
    </p:spTree>
    <p:extLst>
      <p:ext uri="{BB962C8B-B14F-4D97-AF65-F5344CB8AC3E}">
        <p14:creationId xmlns:p14="http://schemas.microsoft.com/office/powerpoint/2010/main" val="1701549141"/>
      </p:ext>
    </p:extLst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 idx="4294967295"/>
          </p:nvPr>
        </p:nvSpPr>
        <p:spPr>
          <a:xfrm>
            <a:off x="0" y="2780928"/>
            <a:ext cx="9144000" cy="11414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altLang="pt-BR" sz="2000" b="1" dirty="0">
                <a:latin typeface="Arial Black" panose="020B0A04020102020204" pitchFamily="34" charset="0"/>
                <a:cs typeface="Calibri" panose="020F0502020204030204" pitchFamily="34" charset="0"/>
              </a:rPr>
              <a:t>RESTOS A PAGAR</a:t>
            </a:r>
            <a:br>
              <a:rPr lang="pt-BR" altLang="pt-BR" sz="2000" b="1" dirty="0"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t-BR" altLang="pt-BR" sz="2000" b="1" dirty="0">
                <a:latin typeface="Arial Black" panose="020B0A04020102020204" pitchFamily="34" charset="0"/>
                <a:cs typeface="Calibri" panose="020F0502020204030204" pitchFamily="34" charset="0"/>
              </a:rPr>
              <a:t>Universidades Federais</a:t>
            </a:r>
            <a:endParaRPr lang="pt-BR" altLang="pt-BR" sz="20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00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572099" y="1609281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" name="CaixaDeTexto 5"/>
          <p:cNvSpPr txBox="1"/>
          <p:nvPr/>
        </p:nvSpPr>
        <p:spPr>
          <a:xfrm>
            <a:off x="6803526" y="616486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Base SIAFI: 06/03/2018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296544" y="1268760"/>
            <a:ext cx="6755555" cy="432048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Restos a Pagar Universidades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>
                <a:latin typeface="Calibri" panose="020F0502020204030204" pitchFamily="34" charset="0"/>
              </a:rPr>
              <a:t>Total: R$ 3 Bilhões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1800" b="1" dirty="0">
              <a:latin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53888" y="5857771"/>
            <a:ext cx="2844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Obs.: Inclui Hospitais Universitários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111688"/>
              </p:ext>
            </p:extLst>
          </p:nvPr>
        </p:nvGraphicFramePr>
        <p:xfrm>
          <a:off x="539552" y="1700808"/>
          <a:ext cx="8064896" cy="4317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7231971" y="1971273"/>
            <a:ext cx="9941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Calibri" panose="020F0502020204030204" pitchFamily="34" charset="0"/>
              </a:rPr>
              <a:t>R$ bilhões</a:t>
            </a:r>
          </a:p>
        </p:txBody>
      </p:sp>
    </p:spTree>
    <p:extLst>
      <p:ext uri="{BB962C8B-B14F-4D97-AF65-F5344CB8AC3E}">
        <p14:creationId xmlns:p14="http://schemas.microsoft.com/office/powerpoint/2010/main" val="1234242282"/>
      </p:ext>
    </p:extLst>
  </p:cSld>
  <p:clrMapOvr>
    <a:masterClrMapping/>
  </p:clrMapOvr>
  <p:transition spd="slow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572099" y="1609281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" name="CaixaDeTexto 5"/>
          <p:cNvSpPr txBox="1"/>
          <p:nvPr/>
        </p:nvSpPr>
        <p:spPr>
          <a:xfrm>
            <a:off x="6803526" y="616486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Base SIAFI: 06/03/2018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296544" y="1268760"/>
            <a:ext cx="6755555" cy="129614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Restos a Pagar Universidades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>
                <a:latin typeface="Calibri" panose="020F0502020204030204" pitchFamily="34" charset="0"/>
              </a:rPr>
              <a:t>Manutenção e Desenvolvimento do Ensino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>
                <a:latin typeface="Calibri" panose="020F0502020204030204" pitchFamily="34" charset="0"/>
              </a:rPr>
              <a:t>SIM: R$ 2,8 Bilhões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>
                <a:latin typeface="Calibri" panose="020F0502020204030204" pitchFamily="34" charset="0"/>
              </a:rPr>
              <a:t>NÃO: R$ 0,2 Bilhões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1800" b="1" dirty="0">
              <a:latin typeface="Calibri" panose="020F0502020204030204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34437"/>
              </p:ext>
            </p:extLst>
          </p:nvPr>
        </p:nvGraphicFramePr>
        <p:xfrm>
          <a:off x="683568" y="1991403"/>
          <a:ext cx="7920880" cy="4156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653888" y="5857771"/>
            <a:ext cx="2844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Obs.: Inclui Hospitais Universitários</a:t>
            </a:r>
          </a:p>
        </p:txBody>
      </p:sp>
    </p:spTree>
    <p:extLst>
      <p:ext uri="{BB962C8B-B14F-4D97-AF65-F5344CB8AC3E}">
        <p14:creationId xmlns:p14="http://schemas.microsoft.com/office/powerpoint/2010/main" val="1600660740"/>
      </p:ext>
    </p:extLst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572099" y="1609281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" name="CaixaDeTexto 5"/>
          <p:cNvSpPr txBox="1"/>
          <p:nvPr/>
        </p:nvSpPr>
        <p:spPr>
          <a:xfrm>
            <a:off x="6803526" y="616486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Base SIAFI: 06/03/2018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296544" y="1268760"/>
            <a:ext cx="6816905" cy="765033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Restos a Pagar Universidades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>
                <a:latin typeface="Calibri" panose="020F0502020204030204" pitchFamily="34" charset="0"/>
              </a:rPr>
              <a:t>Por ano de emissão do empenho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1800" b="1" dirty="0">
              <a:latin typeface="Calibri" panose="020F050202020403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560379"/>
              </p:ext>
            </p:extLst>
          </p:nvPr>
        </p:nvGraphicFramePr>
        <p:xfrm>
          <a:off x="899591" y="2374314"/>
          <a:ext cx="7213857" cy="3214929"/>
        </p:xfrm>
        <a:graphic>
          <a:graphicData uri="http://schemas.openxmlformats.org/drawingml/2006/table">
            <a:tbl>
              <a:tblPr/>
              <a:tblGrid>
                <a:gridCol w="1363814">
                  <a:extLst>
                    <a:ext uri="{9D8B030D-6E8A-4147-A177-3AD203B41FA5}">
                      <a16:colId xmlns:a16="http://schemas.microsoft.com/office/drawing/2014/main" val="433492052"/>
                    </a:ext>
                  </a:extLst>
                </a:gridCol>
                <a:gridCol w="3678708">
                  <a:extLst>
                    <a:ext uri="{9D8B030D-6E8A-4147-A177-3AD203B41FA5}">
                      <a16:colId xmlns:a16="http://schemas.microsoft.com/office/drawing/2014/main" val="1645443947"/>
                    </a:ext>
                  </a:extLst>
                </a:gridCol>
                <a:gridCol w="2171335">
                  <a:extLst>
                    <a:ext uri="{9D8B030D-6E8A-4147-A177-3AD203B41FA5}">
                      <a16:colId xmlns:a16="http://schemas.microsoft.com/office/drawing/2014/main" val="282299197"/>
                    </a:ext>
                  </a:extLst>
                </a:gridCol>
              </a:tblGrid>
              <a:tr h="859436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Ano de emissão do empenho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RP Inscrito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238630"/>
                  </a:ext>
                </a:extLst>
              </a:tr>
              <a:tr h="3183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2007 a 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       216.276.489,34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141979"/>
                  </a:ext>
                </a:extLst>
              </a:tr>
              <a:tr h="3183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       193.234.584,79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008621"/>
                  </a:ext>
                </a:extLst>
              </a:tr>
              <a:tr h="3183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       123.637.626,26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335150"/>
                  </a:ext>
                </a:extLst>
              </a:tr>
              <a:tr h="3183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       162.285.497,94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281018"/>
                  </a:ext>
                </a:extLst>
              </a:tr>
              <a:tr h="3183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       524.031.103,64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759372"/>
                  </a:ext>
                </a:extLst>
              </a:tr>
              <a:tr h="3183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     1.809.058.266,12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59,73%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742397"/>
                  </a:ext>
                </a:extLst>
              </a:tr>
              <a:tr h="44563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     3.028.523.568,09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72937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899591" y="5621987"/>
            <a:ext cx="2844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Obs.: Inclui Hospitais Universitários</a:t>
            </a:r>
          </a:p>
        </p:txBody>
      </p:sp>
    </p:spTree>
    <p:extLst>
      <p:ext uri="{BB962C8B-B14F-4D97-AF65-F5344CB8AC3E}">
        <p14:creationId xmlns:p14="http://schemas.microsoft.com/office/powerpoint/2010/main" val="3833604509"/>
      </p:ext>
    </p:extLst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1223268" y="1160749"/>
            <a:ext cx="6840760" cy="57606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RESTOS A PAGAR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1800" b="1" dirty="0">
              <a:latin typeface="Calibri" panose="020F050202020403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1403648" y="1484784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" name="CaixaDeTexto 5"/>
          <p:cNvSpPr txBox="1"/>
          <p:nvPr/>
        </p:nvSpPr>
        <p:spPr>
          <a:xfrm>
            <a:off x="323528" y="2564904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+mn-lt"/>
              </a:rPr>
              <a:t>Com intuito de atender às demandas da </a:t>
            </a:r>
            <a:r>
              <a:rPr lang="pt-BR" sz="1600" b="1" dirty="0">
                <a:latin typeface="+mn-lt"/>
              </a:rPr>
              <a:t>SOF</a:t>
            </a:r>
            <a:r>
              <a:rPr lang="pt-BR" sz="1600" dirty="0">
                <a:latin typeface="+mn-lt"/>
              </a:rPr>
              <a:t>, </a:t>
            </a:r>
            <a:r>
              <a:rPr lang="pt-BR" sz="1600" b="1" dirty="0">
                <a:latin typeface="+mn-lt"/>
              </a:rPr>
              <a:t>STN</a:t>
            </a:r>
            <a:r>
              <a:rPr lang="pt-BR" sz="1600" dirty="0">
                <a:latin typeface="+mn-lt"/>
              </a:rPr>
              <a:t> e </a:t>
            </a:r>
            <a:r>
              <a:rPr lang="pt-BR" sz="1600" b="1" dirty="0">
                <a:latin typeface="+mn-lt"/>
              </a:rPr>
              <a:t>CGU</a:t>
            </a:r>
            <a:r>
              <a:rPr lang="pt-BR" sz="1600" dirty="0">
                <a:latin typeface="+mn-lt"/>
              </a:rPr>
              <a:t>, a SPO/SE/MEC enviou às suas unidades vinculadas o </a:t>
            </a:r>
            <a:r>
              <a:rPr lang="pt-BR" sz="1600" b="1" dirty="0">
                <a:latin typeface="+mn-lt"/>
              </a:rPr>
              <a:t>Ofício-Circular N° 12/2018/GAB/SPO</a:t>
            </a:r>
            <a:r>
              <a:rPr lang="pt-BR" sz="1600" dirty="0">
                <a:latin typeface="+mn-lt"/>
              </a:rPr>
              <a:t>, o qual solicita fornecimento das </a:t>
            </a:r>
            <a:r>
              <a:rPr lang="pt-BR" sz="1600" b="1" dirty="0">
                <a:latin typeface="+mn-lt"/>
              </a:rPr>
              <a:t>justificativas para a manutenção de seu estoque de RAP,</a:t>
            </a:r>
            <a:r>
              <a:rPr lang="pt-BR" sz="1600" dirty="0">
                <a:latin typeface="+mn-lt"/>
              </a:rPr>
              <a:t> até </a:t>
            </a:r>
            <a:r>
              <a:rPr lang="pt-BR" sz="1600" b="1" dirty="0">
                <a:latin typeface="+mn-lt"/>
              </a:rPr>
              <a:t>30/03/2018.</a:t>
            </a:r>
          </a:p>
          <a:p>
            <a:pPr algn="just"/>
            <a:br>
              <a:rPr lang="pt-BR" sz="1600" dirty="0"/>
            </a:br>
            <a:endParaRPr lang="pt-BR" sz="1600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746802465"/>
      </p:ext>
    </p:extLst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 idx="4294967295"/>
          </p:nvPr>
        </p:nvSpPr>
        <p:spPr>
          <a:xfrm>
            <a:off x="0" y="2780928"/>
            <a:ext cx="9144000" cy="11414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altLang="pt-BR" sz="2000" b="1" dirty="0">
                <a:latin typeface="Arial Black" panose="020B0A04020102020204" pitchFamily="34" charset="0"/>
                <a:cs typeface="Calibri" panose="020F0502020204030204" pitchFamily="34" charset="0"/>
              </a:rPr>
              <a:t>EMENDAS PARLAMENTARES</a:t>
            </a:r>
            <a:br>
              <a:rPr lang="pt-BR" altLang="pt-BR" sz="2000" b="1" dirty="0"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t-BR" altLang="pt-BR" sz="2000" dirty="0">
                <a:latin typeface="Arial Black" panose="020B0A04020102020204" pitchFamily="34" charset="0"/>
                <a:cs typeface="Calibri" panose="020F0502020204030204" pitchFamily="34" charset="0"/>
              </a:rPr>
              <a:t>LIBERAÇÕES FINANCEIRAS</a:t>
            </a:r>
          </a:p>
        </p:txBody>
      </p:sp>
    </p:spTree>
    <p:extLst>
      <p:ext uri="{BB962C8B-B14F-4D97-AF65-F5344CB8AC3E}">
        <p14:creationId xmlns:p14="http://schemas.microsoft.com/office/powerpoint/2010/main" val="65041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1259632" y="1196752"/>
            <a:ext cx="6840760" cy="57606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EMENDAS PARLAMENTARES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>
                <a:latin typeface="Calibri" panose="020F0502020204030204" pitchFamily="34" charset="0"/>
              </a:rPr>
              <a:t>LIBERAÇÕES UNIVERSIDADES FEDERAIS 2017/2018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1800" b="1" dirty="0">
              <a:latin typeface="Calibri" panose="020F0502020204030204" pitchFamily="34" charset="0"/>
            </a:endParaRP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1800" b="1" dirty="0">
              <a:latin typeface="Calibri" panose="020F0502020204030204" pitchFamily="34" charset="0"/>
            </a:endParaRP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501882"/>
              </p:ext>
            </p:extLst>
          </p:nvPr>
        </p:nvGraphicFramePr>
        <p:xfrm>
          <a:off x="467544" y="2492896"/>
          <a:ext cx="8242367" cy="201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Planilha" r:id="rId4" imgW="8248521" imgH="2019185" progId="Excel.Sheet.12">
                  <p:embed/>
                </p:oleObj>
              </mc:Choice>
              <mc:Fallback>
                <p:oleObj name="Planilha" r:id="rId4" imgW="8248521" imgH="20191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4" y="2492896"/>
                        <a:ext cx="8242367" cy="201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6803526" y="616486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Base SIAFI: 06/03/2018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95536" y="451065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alibri" panose="020F0502020204030204" pitchFamily="34" charset="0"/>
              </a:rPr>
              <a:t>Obs.: Inclui Hospitais Universitários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1475656" y="1484784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545435691"/>
      </p:ext>
    </p:extLst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 idx="4294967295"/>
          </p:nvPr>
        </p:nvSpPr>
        <p:spPr>
          <a:xfrm>
            <a:off x="0" y="3140968"/>
            <a:ext cx="9144000" cy="1141412"/>
          </a:xfrm>
          <a:prstGeom prst="rect">
            <a:avLst/>
          </a:prstGeom>
        </p:spPr>
        <p:txBody>
          <a:bodyPr/>
          <a:lstStyle/>
          <a:p>
            <a:r>
              <a:rPr lang="pt-BR" altLang="pt-BR" sz="2400" b="1" dirty="0">
                <a:latin typeface="Arial Black" panose="020B0A04020102020204" pitchFamily="34" charset="0"/>
                <a:cs typeface="Calibri" panose="020F0502020204030204" pitchFamily="34" charset="0"/>
              </a:rPr>
              <a:t>PORTARIA MPDG N° 17/2018</a:t>
            </a:r>
            <a:endParaRPr lang="pt-BR" altLang="pt-BR" sz="24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2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988840"/>
            <a:ext cx="8280920" cy="3096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n-lt"/>
              </a:rPr>
              <a:t>	Como medida de racionalização do gasto público nas contratações para aquisição de bens e prestação de serviços, a Portaria MPDG n° 17, </a:t>
            </a:r>
            <a:r>
              <a:rPr lang="pt-BR" b="1" dirty="0">
                <a:latin typeface="+mn-lt"/>
              </a:rPr>
              <a:t>suspende a realização de novas contratações</a:t>
            </a:r>
            <a:r>
              <a:rPr lang="pt-BR" dirty="0">
                <a:latin typeface="+mn-lt"/>
              </a:rPr>
              <a:t> relacionadas a:</a:t>
            </a:r>
          </a:p>
          <a:p>
            <a:pPr>
              <a:lnSpc>
                <a:spcPct val="200000"/>
              </a:lnSpc>
            </a:pPr>
            <a:r>
              <a:rPr lang="pt-BR" dirty="0">
                <a:latin typeface="+mn-lt"/>
              </a:rPr>
              <a:t>	</a:t>
            </a:r>
            <a:r>
              <a:rPr lang="pt-BR" b="1" dirty="0">
                <a:latin typeface="+mn-lt"/>
              </a:rPr>
              <a:t>Aquisições: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Imóveis;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Veículos de representação, de transporte institucional e de serviços comuns;</a:t>
            </a:r>
          </a:p>
          <a:p>
            <a:pPr>
              <a:lnSpc>
                <a:spcPct val="200000"/>
              </a:lnSpc>
            </a:pPr>
            <a:r>
              <a:rPr lang="pt-BR" dirty="0">
                <a:latin typeface="+mn-lt"/>
              </a:rPr>
              <a:t>	</a:t>
            </a:r>
            <a:r>
              <a:rPr lang="pt-BR" b="1" dirty="0">
                <a:latin typeface="+mn-lt"/>
              </a:rPr>
              <a:t>Locações: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Imóveis;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Veículos;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Máquinas e equipamentos;</a:t>
            </a:r>
          </a:p>
          <a:p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259632" y="1196752"/>
            <a:ext cx="6840760" cy="57606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2000" b="1" dirty="0">
                <a:latin typeface="Calibri" panose="020F0502020204030204" pitchFamily="34" charset="0"/>
              </a:rPr>
              <a:t>REGRA GERAL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2000" b="1" dirty="0">
              <a:latin typeface="Calibri" panose="020F050202020403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1403648" y="1556792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904523230"/>
      </p:ext>
    </p:extLst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 idx="4294967295"/>
          </p:nvPr>
        </p:nvSpPr>
        <p:spPr>
          <a:xfrm>
            <a:off x="0" y="2924944"/>
            <a:ext cx="9144000" cy="1141412"/>
          </a:xfrm>
          <a:prstGeom prst="rect">
            <a:avLst/>
          </a:prstGeom>
        </p:spPr>
        <p:txBody>
          <a:bodyPr/>
          <a:lstStyle/>
          <a:p>
            <a:r>
              <a:rPr lang="pt-BR" altLang="pt-BR" sz="2800" b="1" dirty="0">
                <a:latin typeface="Arial Black" panose="020B0A04020102020204" pitchFamily="34" charset="0"/>
                <a:cs typeface="Calibri" panose="020F0502020204030204" pitchFamily="34" charset="0"/>
              </a:rPr>
              <a:t>LIMITE FINANCEIRO 2018</a:t>
            </a:r>
            <a:endParaRPr lang="pt-BR" altLang="pt-BR" sz="28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56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2060848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+mn-lt"/>
              </a:rPr>
              <a:t>Prorrogação e/ou substituição</a:t>
            </a:r>
            <a:r>
              <a:rPr lang="pt-BR" dirty="0">
                <a:latin typeface="+mn-lt"/>
              </a:rPr>
              <a:t> de contratos de </a:t>
            </a:r>
            <a:r>
              <a:rPr lang="pt-BR" b="1" dirty="0">
                <a:latin typeface="+mn-lt"/>
              </a:rPr>
              <a:t>locação.</a:t>
            </a:r>
            <a:endParaRPr lang="pt-BR" dirty="0">
              <a:latin typeface="+mn-lt"/>
            </a:endParaRPr>
          </a:p>
          <a:p>
            <a:r>
              <a:rPr lang="pt-BR" b="1" dirty="0">
                <a:latin typeface="+mn-lt"/>
              </a:rPr>
              <a:t> </a:t>
            </a:r>
            <a:endParaRPr lang="pt-BR" dirty="0">
              <a:latin typeface="+mn-lt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latin typeface="+mn-lt"/>
              </a:rPr>
              <a:t>Novas locações de veículos/ máquinas e equipamentos:</a:t>
            </a:r>
            <a:r>
              <a:rPr lang="pt-BR" dirty="0">
                <a:latin typeface="+mn-lt"/>
              </a:rPr>
              <a:t> Considerando aspectos de </a:t>
            </a:r>
            <a:r>
              <a:rPr lang="pt-BR" b="1" dirty="0">
                <a:latin typeface="+mn-lt"/>
              </a:rPr>
              <a:t>relevância, urgência e excepcionalidades pontuais, </a:t>
            </a:r>
            <a:r>
              <a:rPr lang="pt-BR" dirty="0">
                <a:latin typeface="+mn-lt"/>
              </a:rPr>
              <a:t>poderão ser autorizadas por ato fundamentado da autoridade máxima do órgão (Ministro), permitida subdelegação. (Minuta de portaria em análise).</a:t>
            </a:r>
          </a:p>
          <a:p>
            <a:pPr algn="just"/>
            <a:r>
              <a:rPr lang="pt-BR" b="1" dirty="0">
                <a:latin typeface="+mn-lt"/>
              </a:rPr>
              <a:t> </a:t>
            </a:r>
            <a:endParaRPr lang="pt-BR" dirty="0">
              <a:latin typeface="+mn-lt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latin typeface="+mn-lt"/>
              </a:rPr>
              <a:t>Aquisição e Locação de imóveis/Aquisição de veículos: </a:t>
            </a:r>
            <a:r>
              <a:rPr lang="pt-BR" dirty="0">
                <a:latin typeface="+mn-lt"/>
              </a:rPr>
              <a:t>Os pleitos deverão ser enviados pela </a:t>
            </a:r>
            <a:r>
              <a:rPr lang="pt-BR" b="1" dirty="0">
                <a:latin typeface="+mn-lt"/>
              </a:rPr>
              <a:t>SE/MEC</a:t>
            </a:r>
            <a:r>
              <a:rPr lang="pt-BR" dirty="0">
                <a:latin typeface="+mn-lt"/>
              </a:rPr>
              <a:t> à </a:t>
            </a:r>
            <a:r>
              <a:rPr lang="pt-BR" b="1" dirty="0">
                <a:latin typeface="+mn-lt"/>
              </a:rPr>
              <a:t>SE/MPDG </a:t>
            </a:r>
            <a:r>
              <a:rPr lang="pt-BR" dirty="0">
                <a:latin typeface="+mn-lt"/>
              </a:rPr>
              <a:t>até o dia </a:t>
            </a:r>
            <a:r>
              <a:rPr lang="pt-BR" b="1" dirty="0">
                <a:latin typeface="+mn-lt"/>
              </a:rPr>
              <a:t>30 de novembro</a:t>
            </a:r>
            <a:r>
              <a:rPr lang="pt-BR" dirty="0">
                <a:latin typeface="+mn-lt"/>
              </a:rPr>
              <a:t> de cada ano, acompanhados de:</a:t>
            </a:r>
          </a:p>
          <a:p>
            <a:r>
              <a:rPr lang="pt-BR" b="1" dirty="0">
                <a:latin typeface="+mn-lt"/>
              </a:rPr>
              <a:t> </a:t>
            </a:r>
            <a:endParaRPr lang="pt-BR" dirty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Justificativas fundamentadas quanto à projeção de gasto até o término do exercício e;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Aspectos de economicidade, relevância e urgência.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Manifestação da unidade de assessoramento jurídico do órgão ou entidade solicitante,</a:t>
            </a:r>
            <a:r>
              <a:rPr lang="pt-BR" b="1" dirty="0">
                <a:latin typeface="+mn-lt"/>
              </a:rPr>
              <a:t> em caso dúvidas de natureza jurídica.</a:t>
            </a:r>
            <a:endParaRPr lang="pt-BR" dirty="0">
              <a:latin typeface="+mn-lt"/>
            </a:endParaRPr>
          </a:p>
          <a:p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259632" y="1196752"/>
            <a:ext cx="6840760" cy="432048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2000" b="1" dirty="0">
                <a:latin typeface="Calibri" panose="020F0502020204030204" pitchFamily="34" charset="0"/>
              </a:rPr>
              <a:t>EXCEÇÕES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2000" b="1" dirty="0">
              <a:latin typeface="Calibri" panose="020F050202020403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1403648" y="1573602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768413319"/>
      </p:ext>
    </p:extLst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184" y="1556792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b="1" dirty="0">
                <a:latin typeface="+mn-lt"/>
              </a:rPr>
              <a:t>	</a:t>
            </a:r>
            <a:r>
              <a:rPr lang="pt-BR" dirty="0">
                <a:latin typeface="+mn-lt"/>
              </a:rPr>
              <a:t>O Ministério do Planejamento orienta que além dos requisitos apresentados na </a:t>
            </a:r>
            <a:r>
              <a:rPr lang="pt-BR" b="1" dirty="0">
                <a:latin typeface="+mn-lt"/>
              </a:rPr>
              <a:t>Portaria n° 17/2018</a:t>
            </a:r>
            <a:r>
              <a:rPr lang="pt-BR" dirty="0">
                <a:latin typeface="+mn-lt"/>
              </a:rPr>
              <a:t>, os pleitos deverão estar instruídos com:</a:t>
            </a:r>
          </a:p>
          <a:p>
            <a:pPr lvl="0"/>
            <a:endParaRPr lang="pt-BR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+mn-lt"/>
              </a:rPr>
              <a:t>Aquisição de Veículos </a:t>
            </a:r>
            <a:r>
              <a:rPr lang="pt-BR" dirty="0">
                <a:latin typeface="+mn-lt"/>
              </a:rPr>
              <a:t>(não possui normativa específica): </a:t>
            </a:r>
          </a:p>
          <a:p>
            <a:r>
              <a:rPr lang="pt-BR" dirty="0">
                <a:latin typeface="+mn-lt"/>
              </a:rPr>
              <a:t> 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Documentos referentes à situação da frota do órgão;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Relatório de custos de manutenção dos anos anteriores;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Valor e especificação do(s) veículo(s) que se pretende adquirir; 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Classificação do(s) veículos (serviço comum, representação ou de uso institucional).</a:t>
            </a:r>
          </a:p>
          <a:p>
            <a:r>
              <a:rPr lang="pt-BR" b="1" dirty="0">
                <a:latin typeface="+mn-lt"/>
              </a:rPr>
              <a:t>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latin typeface="+mn-lt"/>
              </a:rPr>
              <a:t>Aquisição/locação de Imóveis</a:t>
            </a:r>
            <a:r>
              <a:rPr lang="pt-BR" dirty="0">
                <a:latin typeface="+mn-lt"/>
              </a:rPr>
              <a:t> (INSTRUÇÃO NORMATIVA Nº 22, que estabelece os procedimentos operacionais para a aquisição, incorporação e regularização patrimonial de bens imóveis em nome da União):</a:t>
            </a:r>
          </a:p>
          <a:p>
            <a:r>
              <a:rPr lang="pt-BR" dirty="0">
                <a:latin typeface="+mn-lt"/>
              </a:rPr>
              <a:t> 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Declaração de Indisponibilidade de imóvel da União;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Interesse público;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Dotação orçamentária;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Alienabilidade e disponibilidade do bem;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Capacidade plena do transmitente.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223268" y="1124744"/>
            <a:ext cx="6840760" cy="432048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2000" b="1" dirty="0">
                <a:latin typeface="Calibri" panose="020F0502020204030204" pitchFamily="34" charset="0"/>
              </a:rPr>
              <a:t>EXCEÇÕES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2000" b="1" dirty="0">
              <a:latin typeface="Calibri" panose="020F050202020403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1403648" y="1484784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281564891"/>
      </p:ext>
    </p:extLst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1259632" y="1196752"/>
            <a:ext cx="6840760" cy="57606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INSTÂNCIAS PARA AUTORIZAÇÃO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1800" b="1" dirty="0"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9552" y="1988840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tx1"/>
                </a:solidFill>
                <a:latin typeface="+mn-lt"/>
              </a:rPr>
              <a:t>Aquisição/Locação de imóveis: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SPU/MPDG via Secretaria Executiva do MEC.</a:t>
            </a:r>
          </a:p>
          <a:p>
            <a:pPr>
              <a:lnSpc>
                <a:spcPct val="300000"/>
              </a:lnSpc>
            </a:pPr>
            <a:r>
              <a:rPr lang="pt-BR" sz="1600" b="1" dirty="0">
                <a:solidFill>
                  <a:schemeClr val="tx1"/>
                </a:solidFill>
                <a:latin typeface="+mn-lt"/>
              </a:rPr>
              <a:t>Aquisição de veículos: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Secretaria de Gestão do MPDG via Secretaria Executiva do MEC.</a:t>
            </a:r>
            <a:endParaRPr lang="pt-B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552" y="4365104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+mn-lt"/>
              </a:rPr>
              <a:t>Obs.: </a:t>
            </a:r>
            <a:r>
              <a:rPr lang="pt-BR" sz="1600" dirty="0">
                <a:latin typeface="+mn-lt"/>
              </a:rPr>
              <a:t>Os pleitos serão autorizados mediante </a:t>
            </a:r>
            <a:r>
              <a:rPr lang="pt-BR" sz="1600" b="1" dirty="0">
                <a:latin typeface="+mn-lt"/>
              </a:rPr>
              <a:t>portaria.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1403648" y="1556792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813017033"/>
      </p:ext>
    </p:extLst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87624" y="2060848"/>
            <a:ext cx="68407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300000"/>
              </a:lnSpc>
            </a:pPr>
            <a:r>
              <a:rPr lang="pt-BR" sz="18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ARTHUR PINTO</a:t>
            </a:r>
          </a:p>
          <a:p>
            <a:pPr>
              <a:lnSpc>
                <a:spcPct val="300000"/>
              </a:lnSpc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Correio </a:t>
            </a:r>
            <a:r>
              <a:rPr lang="pt-BR" sz="1600" dirty="0" err="1">
                <a:solidFill>
                  <a:schemeClr val="tx1"/>
                </a:solidFill>
                <a:latin typeface="+mn-lt"/>
              </a:rPr>
              <a:t>Eletrônico:</a:t>
            </a:r>
            <a:r>
              <a:rPr lang="pt-BR" sz="1600" dirty="0" err="1">
                <a:solidFill>
                  <a:srgbClr val="0000FF"/>
                </a:solidFill>
                <a:latin typeface="+mn-lt"/>
              </a:rPr>
              <a:t>arthurpinto@mec.gov.br</a:t>
            </a:r>
            <a:r>
              <a:rPr lang="pt-BR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pt-BR" sz="1600" dirty="0">
                <a:solidFill>
                  <a:schemeClr val="tx1"/>
                </a:solidFill>
                <a:latin typeface="+mn-lt"/>
              </a:rPr>
              <a:t>ou  </a:t>
            </a:r>
            <a:r>
              <a:rPr lang="pt-BR" sz="1600" dirty="0">
                <a:solidFill>
                  <a:srgbClr val="0000FF"/>
                </a:solidFill>
                <a:latin typeface="+mn-lt"/>
              </a:rPr>
              <a:t>spofinanceiro@mec.gov.br</a:t>
            </a:r>
          </a:p>
          <a:p>
            <a:pPr>
              <a:lnSpc>
                <a:spcPct val="300000"/>
              </a:lnSpc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Telefone: (61) 2022-8896</a:t>
            </a:r>
          </a:p>
          <a:p>
            <a:pPr>
              <a:lnSpc>
                <a:spcPct val="300000"/>
              </a:lnSpc>
            </a:pPr>
            <a:endParaRPr lang="pt-BR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259632" y="1196752"/>
            <a:ext cx="6840760" cy="57606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2000" b="1" dirty="0">
                <a:latin typeface="Calibri" panose="020F0502020204030204" pitchFamily="34" charset="0"/>
              </a:rPr>
              <a:t>CONTATO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2000" b="1" dirty="0">
              <a:latin typeface="Calibri" panose="020F050202020403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1403648" y="1573602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467624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/>
          <p:cNvSpPr txBox="1"/>
          <p:nvPr/>
        </p:nvSpPr>
        <p:spPr>
          <a:xfrm>
            <a:off x="3786798" y="2003167"/>
            <a:ext cx="4218009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b="1" u="sng" dirty="0">
                <a:solidFill>
                  <a:prstClr val="black"/>
                </a:solidFill>
                <a:latin typeface="Calibri"/>
              </a:rPr>
              <a:t>DESPESAS SUJEITAS A CONTROLE FINANCEIRO</a:t>
            </a:r>
            <a:endParaRPr lang="en-US" sz="1600" b="1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25383" y="1977041"/>
            <a:ext cx="14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prstClr val="black"/>
                </a:solidFill>
                <a:latin typeface="Calibri"/>
              </a:rPr>
              <a:t>Em R$ Bilhões</a:t>
            </a:r>
            <a:endParaRPr lang="pt-BR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ítulo 1"/>
          <p:cNvSpPr txBox="1">
            <a:spLocks/>
          </p:cNvSpPr>
          <p:nvPr/>
        </p:nvSpPr>
        <p:spPr>
          <a:xfrm>
            <a:off x="971600" y="883759"/>
            <a:ext cx="7080361" cy="57606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0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 sz="1800" b="1" dirty="0">
              <a:latin typeface="Calibri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solidFill>
                  <a:prstClr val="black"/>
                </a:solidFill>
                <a:latin typeface="Calibri" panose="020F0502020204030204" pitchFamily="34" charset="0"/>
              </a:rPr>
              <a:t>Limite Financeiro Discricionário – 2018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prstClr val="black"/>
                </a:solidFill>
                <a:latin typeface="Calibri" panose="020F0502020204030204" pitchFamily="34" charset="0"/>
              </a:rPr>
              <a:t>Decreto n° 9.276/2018 (Fontes Tesouro)</a:t>
            </a:r>
          </a:p>
        </p:txBody>
      </p:sp>
      <p:cxnSp>
        <p:nvCxnSpPr>
          <p:cNvPr id="40" name="Conector reto 39"/>
          <p:cNvCxnSpPr/>
          <p:nvPr/>
        </p:nvCxnSpPr>
        <p:spPr>
          <a:xfrm flipV="1">
            <a:off x="1115616" y="1772816"/>
            <a:ext cx="6792331" cy="2402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3753654"/>
              </p:ext>
            </p:extLst>
          </p:nvPr>
        </p:nvGraphicFramePr>
        <p:xfrm>
          <a:off x="791579" y="1628800"/>
          <a:ext cx="744040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6899835" y="616483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Base SIAFI: 06/03/2018</a:t>
            </a:r>
          </a:p>
        </p:txBody>
      </p:sp>
    </p:spTree>
    <p:extLst>
      <p:ext uri="{BB962C8B-B14F-4D97-AF65-F5344CB8AC3E}">
        <p14:creationId xmlns:p14="http://schemas.microsoft.com/office/powerpoint/2010/main" val="27617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175474" y="1238763"/>
            <a:ext cx="6792329" cy="636058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Série Histórica - Limites de Pagamento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>
                <a:latin typeface="Calibri" panose="020F0502020204030204" pitchFamily="34" charset="0"/>
              </a:rPr>
              <a:t>Discricionárias Fontes Tesouro</a:t>
            </a:r>
            <a:endParaRPr lang="pt-BR" sz="1800" b="1" dirty="0">
              <a:latin typeface="Calibri" panose="020F0502020204030204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331640" y="1556792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647516"/>
              </p:ext>
            </p:extLst>
          </p:nvPr>
        </p:nvGraphicFramePr>
        <p:xfrm>
          <a:off x="572562" y="1874820"/>
          <a:ext cx="8031885" cy="4290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9878196"/>
      </p:ext>
    </p:extLst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151260" y="1196752"/>
            <a:ext cx="6840760" cy="57606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Série Histórica - Limites de Pagamento (Variação)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>
                <a:latin typeface="Calibri" panose="020F0502020204030204" pitchFamily="34" charset="0"/>
              </a:rPr>
              <a:t>Discricionárias Fontes Tesouro</a:t>
            </a:r>
            <a:endParaRPr lang="pt-BR" sz="1800" b="1" dirty="0">
              <a:latin typeface="Calibri" panose="020F0502020204030204" pitchFamily="34" charset="0"/>
            </a:endParaRP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1800" b="1" dirty="0">
              <a:latin typeface="Calibri" panose="020F0502020204030204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331640" y="1484784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272744"/>
              </p:ext>
            </p:extLst>
          </p:nvPr>
        </p:nvGraphicFramePr>
        <p:xfrm>
          <a:off x="539552" y="1799136"/>
          <a:ext cx="8064896" cy="451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1915971"/>
      </p:ext>
    </p:extLst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200021" y="1124964"/>
            <a:ext cx="6840760" cy="57606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Limites de Pagamento Mensal (Despesas Discricionárias)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2017: R$ 23,4 bi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2018: R$ 19,8 bi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1800" b="1" dirty="0">
              <a:latin typeface="Calibri" panose="020F0502020204030204" pitchFamily="34" charset="0"/>
            </a:endParaRPr>
          </a:p>
        </p:txBody>
      </p:sp>
      <p:sp>
        <p:nvSpPr>
          <p:cNvPr id="10" name="CaixaDeTexto 1"/>
          <p:cNvSpPr txBox="1"/>
          <p:nvPr/>
        </p:nvSpPr>
        <p:spPr>
          <a:xfrm>
            <a:off x="7524328" y="1844824"/>
            <a:ext cx="1032906" cy="30367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R$ </a:t>
            </a:r>
            <a:r>
              <a:rPr lang="en-US" sz="1200" dirty="0" err="1"/>
              <a:t>Milhões</a:t>
            </a:r>
            <a:endParaRPr lang="en-US" sz="1200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1295996" y="1458934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523537"/>
              </p:ext>
            </p:extLst>
          </p:nvPr>
        </p:nvGraphicFramePr>
        <p:xfrm>
          <a:off x="467544" y="2154840"/>
          <a:ext cx="8208912" cy="4010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0594085"/>
      </p:ext>
    </p:extLst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 idx="4294967295"/>
          </p:nvPr>
        </p:nvSpPr>
        <p:spPr>
          <a:xfrm>
            <a:off x="0" y="2996952"/>
            <a:ext cx="9144000" cy="11414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altLang="pt-BR" sz="2000" b="1" dirty="0">
                <a:latin typeface="Arial Black" panose="020B0A04020102020204" pitchFamily="34" charset="0"/>
                <a:cs typeface="Calibri" panose="020F0502020204030204" pitchFamily="34" charset="0"/>
              </a:rPr>
              <a:t>LIBERAÇÕES FINANCEIRAS</a:t>
            </a:r>
            <a:endParaRPr lang="pt-BR" altLang="pt-BR" sz="20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96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1223268" y="1255696"/>
            <a:ext cx="6840760" cy="576064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LIBERAÇÕES FINANCEIRAS À REDEFEDERAL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>
                <a:latin typeface="Calibri" panose="020F0502020204030204" pitchFamily="34" charset="0"/>
              </a:rPr>
              <a:t>CUSTEIO E CAPITAL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1800" b="1" dirty="0">
              <a:latin typeface="Calibri" panose="020F0502020204030204" pitchFamily="34" charset="0"/>
            </a:endParaRP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 sz="1800" b="1" dirty="0">
              <a:latin typeface="Calibri" panose="020F050202020403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1403648" y="1556792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" name="Retângulo 2"/>
          <p:cNvSpPr/>
          <p:nvPr/>
        </p:nvSpPr>
        <p:spPr bwMode="auto">
          <a:xfrm>
            <a:off x="2720157" y="2098347"/>
            <a:ext cx="3846982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Lucida Sans Unicode" pitchFamily="34" charset="0"/>
              </a:rPr>
              <a:t>Despesas liquidadas</a:t>
            </a:r>
            <a:r>
              <a:rPr kumimoji="0" lang="pt-BR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Lucida Sans Unicode" pitchFamily="34" charset="0"/>
              </a:rPr>
              <a:t> (Por UO)</a:t>
            </a: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pitchFamily="34" charset="0"/>
            </a:endParaRP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pt-BR" sz="1800" dirty="0">
                <a:solidFill>
                  <a:schemeClr val="bg1"/>
                </a:solidFill>
                <a:latin typeface="Arial" charset="0"/>
              </a:rPr>
              <a:t>(Exercício e RP – exceto emendas)</a:t>
            </a: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pitchFamily="34" charset="0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2720157" y="3654899"/>
            <a:ext cx="3846982" cy="6712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Lucida Sans Unicode" pitchFamily="34" charset="0"/>
              </a:rPr>
              <a:t>Disponibilidade Financeira 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Lucida Sans Unicode" pitchFamily="34" charset="0"/>
              </a:rPr>
              <a:t>(Por Gestão)</a:t>
            </a:r>
          </a:p>
        </p:txBody>
      </p:sp>
      <p:sp>
        <p:nvSpPr>
          <p:cNvPr id="4" name="Menos 3"/>
          <p:cNvSpPr/>
          <p:nvPr/>
        </p:nvSpPr>
        <p:spPr bwMode="auto">
          <a:xfrm>
            <a:off x="4211960" y="3027402"/>
            <a:ext cx="792893" cy="436356"/>
          </a:xfrm>
          <a:prstGeom prst="mathMinus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pitchFamily="34" charset="0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2720157" y="5240770"/>
            <a:ext cx="3846981" cy="42047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Lucida Sans Unicode" pitchFamily="34" charset="0"/>
              </a:rPr>
              <a:t>Valor a receber</a:t>
            </a:r>
          </a:p>
        </p:txBody>
      </p:sp>
      <p:sp>
        <p:nvSpPr>
          <p:cNvPr id="7" name="Igual 6"/>
          <p:cNvSpPr/>
          <p:nvPr/>
        </p:nvSpPr>
        <p:spPr bwMode="auto">
          <a:xfrm>
            <a:off x="4158064" y="4531412"/>
            <a:ext cx="900683" cy="504056"/>
          </a:xfrm>
          <a:prstGeom prst="mathEqual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67659"/>
      </p:ext>
    </p:extLst>
  </p:cSld>
  <p:clrMapOvr>
    <a:masterClrMapping/>
  </p:clrMapOvr>
  <p:transition spd="slow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331640" y="1484784"/>
            <a:ext cx="64800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" name="CaixaDeTexto 5"/>
          <p:cNvSpPr txBox="1"/>
          <p:nvPr/>
        </p:nvSpPr>
        <p:spPr>
          <a:xfrm>
            <a:off x="6803526" y="616486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Base SIAFI: 06/03/2018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050083"/>
              </p:ext>
            </p:extLst>
          </p:nvPr>
        </p:nvGraphicFramePr>
        <p:xfrm>
          <a:off x="791638" y="1842399"/>
          <a:ext cx="756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ítulo 1"/>
          <p:cNvSpPr txBox="1">
            <a:spLocks/>
          </p:cNvSpPr>
          <p:nvPr/>
        </p:nvSpPr>
        <p:spPr>
          <a:xfrm>
            <a:off x="1187624" y="1158227"/>
            <a:ext cx="6768752" cy="684171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defRPr sz="2800">
                <a:solidFill>
                  <a:srgbClr val="000000"/>
                </a:solidFill>
                <a:latin typeface="Arial Black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4572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6pPr>
            <a:lvl7pPr marL="9144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7pPr>
            <a:lvl8pPr marL="1371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8pPr>
            <a:lvl9pPr marL="18288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itchFamily="34" charset="0"/>
              <a:defRPr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defRPr>
            </a:lvl9pPr>
          </a:lstStyle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latin typeface="Calibri" panose="020F0502020204030204" pitchFamily="34" charset="0"/>
              </a:rPr>
              <a:t>Histórico – Valores Liberados 2012 a 2018</a:t>
            </a:r>
          </a:p>
          <a:p>
            <a:pPr>
              <a:defRPr sz="1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>
                <a:latin typeface="Calibri" panose="020F0502020204030204" pitchFamily="34" charset="0"/>
              </a:rPr>
              <a:t>Universidades Federais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91638" y="5802399"/>
            <a:ext cx="2844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</a:rPr>
              <a:t>Obs.: Inclui Hospitais Universitários</a:t>
            </a:r>
          </a:p>
        </p:txBody>
      </p:sp>
    </p:spTree>
    <p:extLst>
      <p:ext uri="{BB962C8B-B14F-4D97-AF65-F5344CB8AC3E}">
        <p14:creationId xmlns:p14="http://schemas.microsoft.com/office/powerpoint/2010/main" val="1714339646"/>
      </p:ext>
    </p:extLst>
  </p:cSld>
  <p:clrMapOvr>
    <a:masterClrMapping/>
  </p:clrMapOvr>
  <p:transition spd="slow">
    <p:zoom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 Black"/>
        <a:ea typeface=""/>
        <a:cs typeface="Lucida Sans Unicode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16063</TotalTime>
  <Words>732</Words>
  <Application>Microsoft Office PowerPoint</Application>
  <PresentationFormat>Apresentação na tela (4:3)</PresentationFormat>
  <Paragraphs>181</Paragraphs>
  <Slides>23</Slides>
  <Notes>17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4" baseType="lpstr">
      <vt:lpstr>Arial Unicode MS</vt:lpstr>
      <vt:lpstr>ＭＳ Ｐゴシック</vt:lpstr>
      <vt:lpstr>Arial</vt:lpstr>
      <vt:lpstr>Arial Black</vt:lpstr>
      <vt:lpstr>Calibri</vt:lpstr>
      <vt:lpstr>Lucida Sans Unicode</vt:lpstr>
      <vt:lpstr>Times New Roman</vt:lpstr>
      <vt:lpstr>Wingdings</vt:lpstr>
      <vt:lpstr>Design padrão</vt:lpstr>
      <vt:lpstr>Tema do Office</vt:lpstr>
      <vt:lpstr>Planilha</vt:lpstr>
      <vt:lpstr>Apresentação do PowerPoint</vt:lpstr>
      <vt:lpstr>LIMITE FINANCEIRO 2018</vt:lpstr>
      <vt:lpstr>Apresentação do PowerPoint</vt:lpstr>
      <vt:lpstr>Apresentação do PowerPoint</vt:lpstr>
      <vt:lpstr>Apresentação do PowerPoint</vt:lpstr>
      <vt:lpstr>Apresentação do PowerPoint</vt:lpstr>
      <vt:lpstr>LIBERAÇÕES FINANCEIRAS</vt:lpstr>
      <vt:lpstr>Apresentação do PowerPoint</vt:lpstr>
      <vt:lpstr>Apresentação do PowerPoint</vt:lpstr>
      <vt:lpstr>Apresentação do PowerPoint</vt:lpstr>
      <vt:lpstr>RESTOS A PAGAR Universidades Federais</vt:lpstr>
      <vt:lpstr>Apresentação do PowerPoint</vt:lpstr>
      <vt:lpstr>Apresentação do PowerPoint</vt:lpstr>
      <vt:lpstr>Apresentação do PowerPoint</vt:lpstr>
      <vt:lpstr>Apresentação do PowerPoint</vt:lpstr>
      <vt:lpstr>EMENDAS PARLAMENTARES LIBERAÇÕES FINANCEIRAS</vt:lpstr>
      <vt:lpstr>Apresentação do PowerPoint</vt:lpstr>
      <vt:lpstr>PORTARIA MPDG N° 17/2018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Bianka Araujo Gomes</dc:creator>
  <cp:lastModifiedBy>Suporte</cp:lastModifiedBy>
  <cp:revision>1464</cp:revision>
  <cp:lastPrinted>2018-03-08T19:45:14Z</cp:lastPrinted>
  <dcterms:modified xsi:type="dcterms:W3CDTF">2018-03-16T11:49:33Z</dcterms:modified>
</cp:coreProperties>
</file>