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3" r:id="rId2"/>
  </p:sldMasterIdLst>
  <p:notesMasterIdLst>
    <p:notesMasterId r:id="rId9"/>
  </p:notesMasterIdLst>
  <p:handoutMasterIdLst>
    <p:handoutMasterId r:id="rId10"/>
  </p:handoutMasterIdLst>
  <p:sldIdLst>
    <p:sldId id="696" r:id="rId3"/>
    <p:sldId id="728" r:id="rId4"/>
    <p:sldId id="729" r:id="rId5"/>
    <p:sldId id="731" r:id="rId6"/>
    <p:sldId id="733" r:id="rId7"/>
    <p:sldId id="726" r:id="rId8"/>
  </p:sldIdLst>
  <p:sldSz cx="9144000" cy="6858000" type="screen4x3"/>
  <p:notesSz cx="6888163" cy="100187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0" userDrawn="1">
          <p15:clr>
            <a:srgbClr val="A4A3A4"/>
          </p15:clr>
        </p15:guide>
        <p15:guide id="2" pos="22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D672B"/>
    <a:srgbClr val="D8E4BC"/>
    <a:srgbClr val="FFFFCC"/>
    <a:srgbClr val="EF884F"/>
    <a:srgbClr val="F7C000"/>
    <a:srgbClr val="FF3300"/>
    <a:srgbClr val="FF6600"/>
    <a:srgbClr val="3BB8E5"/>
    <a:srgbClr val="345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2" autoAdjust="0"/>
    <p:restoredTop sz="87116" autoAdjust="0"/>
  </p:normalViewPr>
  <p:slideViewPr>
    <p:cSldViewPr>
      <p:cViewPr>
        <p:scale>
          <a:sx n="70" d="100"/>
          <a:sy n="70" d="100"/>
        </p:scale>
        <p:origin x="-1536" y="15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366" y="66"/>
      </p:cViewPr>
      <p:guideLst>
        <p:guide orient="horz" pos="2940"/>
        <p:guide pos="22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6339622" y="9552467"/>
            <a:ext cx="546935" cy="392545"/>
          </a:xfrm>
          <a:prstGeom prst="rect">
            <a:avLst/>
          </a:prstGeom>
        </p:spPr>
        <p:txBody>
          <a:bodyPr vert="horz" wrap="square" lIns="90108" tIns="45054" rIns="90108" bIns="450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6E13FDC-A8D3-41FD-8F0F-4679F671D17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7360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"/>
          <p:cNvSpPr>
            <a:spLocks noChangeArrowheads="1"/>
          </p:cNvSpPr>
          <p:nvPr/>
        </p:nvSpPr>
        <p:spPr bwMode="auto">
          <a:xfrm>
            <a:off x="5" y="1"/>
            <a:ext cx="6888163" cy="100187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altLang="pt-BR" sz="1800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1" y="3"/>
            <a:ext cx="2984014" cy="50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00938" y="1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itchFamily="34" charset="0"/>
              <a:buNone/>
              <a:tabLst>
                <a:tab pos="0" algn="l"/>
                <a:tab pos="916851" algn="l"/>
                <a:tab pos="1833701" algn="l"/>
                <a:tab pos="2750552" algn="l"/>
                <a:tab pos="3667404" algn="l"/>
                <a:tab pos="4584254" algn="l"/>
                <a:tab pos="5501104" algn="l"/>
                <a:tab pos="6417955" algn="l"/>
                <a:tab pos="7334807" algn="l"/>
                <a:tab pos="8251658" algn="l"/>
                <a:tab pos="9168507" algn="l"/>
                <a:tab pos="10085359" algn="l"/>
              </a:tabLst>
              <a:defRPr sz="1100">
                <a:solidFill>
                  <a:srgbClr val="000000"/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497" y="4760211"/>
            <a:ext cx="5507957" cy="45070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" y="9515616"/>
            <a:ext cx="2984014" cy="50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00938" y="9515615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latin typeface="Calibri" panose="020F050202020403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FB0B620-9286-4406-BD56-20C8B13E9F4E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1" name="Espaço Reservado para Imagem de Slide 10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08" tIns="45054" rIns="90108" bIns="45054" rtlCol="0" anchor="ctr"/>
          <a:lstStyle/>
          <a:p>
            <a:pPr lv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0489549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408401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19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19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19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19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6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914095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20385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28627" y="1643063"/>
            <a:ext cx="4037013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8039" y="1643063"/>
            <a:ext cx="4038600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62078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pic>
        <p:nvPicPr>
          <p:cNvPr id="3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26281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6" y="1643063"/>
            <a:ext cx="8228013" cy="452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30048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00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:\Users\nadiaferreira\Downloads\Capa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62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4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70AEBE20-0DD0-254F-A73F-E5D82B6A430F}" type="datetimeFigureOut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16/03/2018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101F70F1-5260-DD46-ABC1-7C43A7EE7685}" type="slidenum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767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 userDrawn="1"/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r>
              <a:rPr lang="pt-BR" kern="0" dirty="0" err="1" smtClean="0"/>
              <a:t>Cliqueparaeditaroestilodotítulomestre</a:t>
            </a:r>
            <a:endParaRPr lang="pt-BR" kern="0" dirty="0"/>
          </a:p>
        </p:txBody>
      </p:sp>
      <p:pic>
        <p:nvPicPr>
          <p:cNvPr id="11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</p:sldLayoutIdLst>
  <p:transition spd="slow"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526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"/>
          <p:cNvSpPr txBox="1">
            <a:spLocks noChangeArrowheads="1"/>
          </p:cNvSpPr>
          <p:nvPr/>
        </p:nvSpPr>
        <p:spPr bwMode="auto">
          <a:xfrm>
            <a:off x="939483" y="5013176"/>
            <a:ext cx="746390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Coordenação-Geral de Planejamento e Orçamento das IFES</a:t>
            </a:r>
            <a:endParaRPr lang="pt-BR" alt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Natal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16 de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março de 2018</a:t>
            </a:r>
          </a:p>
        </p:txBody>
      </p:sp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05" y="2257600"/>
            <a:ext cx="3712144" cy="82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413168" y="3212976"/>
            <a:ext cx="42530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600" b="1" dirty="0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pt-BR" altLang="pt-BR" sz="1600" b="1" dirty="0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Diretoria de Desenvolvimento da Rede de IFES</a:t>
            </a:r>
          </a:p>
          <a:p>
            <a:pPr algn="ctr"/>
            <a:endParaRPr lang="pt-BR" altLang="pt-BR" sz="1600" b="1" dirty="0" smtClean="0">
              <a:solidFill>
                <a:schemeClr val="tx1"/>
              </a:solidFill>
              <a:latin typeface="+mn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652120" y="2883229"/>
            <a:ext cx="2058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FORPLAD</a:t>
            </a:r>
            <a:endParaRPr lang="pt-BR" sz="2400" b="1" kern="0" dirty="0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4671429" y="1484784"/>
            <a:ext cx="0" cy="309634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385797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69027" y="2420888"/>
            <a:ext cx="8353425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Composição do orçamento de investimento de 2018 das IFES</a:t>
            </a: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Parte dos recursos ‘ordinários’ de investimento de 14 IFES alocados na LOA/2018 como emendas </a:t>
            </a:r>
            <a:endParaRPr lang="pt-BR" sz="2400" dirty="0">
              <a:latin typeface="+mn-lt"/>
            </a:endParaRPr>
          </a:p>
          <a:p>
            <a:r>
              <a:rPr lang="pt-BR" sz="2400" dirty="0">
                <a:latin typeface="+mn-lt"/>
              </a:rPr>
              <a:t>- </a:t>
            </a:r>
            <a:r>
              <a:rPr lang="pt-BR" sz="2400" dirty="0" smtClean="0">
                <a:latin typeface="+mn-lt"/>
              </a:rPr>
              <a:t>  Critérios </a:t>
            </a:r>
            <a:r>
              <a:rPr lang="pt-BR" sz="2400" dirty="0">
                <a:latin typeface="+mn-lt"/>
              </a:rPr>
              <a:t>para </a:t>
            </a:r>
            <a:r>
              <a:rPr lang="pt-BR" sz="2400" dirty="0" smtClean="0">
                <a:latin typeface="+mn-lt"/>
              </a:rPr>
              <a:t>apoio orçamentário do MEC em 2018</a:t>
            </a:r>
            <a:endParaRPr lang="pt-BR" sz="2400" dirty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Revisão da Matriz OCC </a:t>
            </a:r>
            <a:r>
              <a:rPr lang="pt-BR" sz="2400" dirty="0">
                <a:latin typeface="+mn-lt"/>
              </a:rPr>
              <a:t>para </a:t>
            </a:r>
            <a:r>
              <a:rPr lang="pt-BR" sz="2400" dirty="0" smtClean="0">
                <a:latin typeface="+mn-lt"/>
              </a:rPr>
              <a:t>2019</a:t>
            </a:r>
          </a:p>
        </p:txBody>
      </p:sp>
      <p:sp>
        <p:nvSpPr>
          <p:cNvPr id="2" name="Retângulo 1"/>
          <p:cNvSpPr/>
          <p:nvPr/>
        </p:nvSpPr>
        <p:spPr>
          <a:xfrm>
            <a:off x="2744605" y="1340768"/>
            <a:ext cx="29803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pt-BR" altLang="pt-BR" sz="3600" dirty="0"/>
              <a:t>Orçamento</a:t>
            </a:r>
            <a:endParaRPr lang="pt-BR" sz="3600" kern="0" dirty="0"/>
          </a:p>
        </p:txBody>
      </p:sp>
    </p:spTree>
    <p:extLst>
      <p:ext uri="{BB962C8B-B14F-4D97-AF65-F5344CB8AC3E}">
        <p14:creationId xmlns:p14="http://schemas.microsoft.com/office/powerpoint/2010/main" val="293766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84373" y="2132856"/>
            <a:ext cx="8353425" cy="40164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Acompanhamento do </a:t>
            </a:r>
            <a:r>
              <a:rPr lang="pt-BR" sz="2400" dirty="0">
                <a:latin typeface="+mn-lt"/>
              </a:rPr>
              <a:t>sistema </a:t>
            </a:r>
            <a:r>
              <a:rPr lang="pt-BR" sz="2400" dirty="0" err="1">
                <a:latin typeface="+mn-lt"/>
              </a:rPr>
              <a:t>Simec</a:t>
            </a:r>
            <a:r>
              <a:rPr lang="pt-BR" sz="2400" dirty="0">
                <a:latin typeface="+mn-lt"/>
              </a:rPr>
              <a:t> </a:t>
            </a:r>
            <a:r>
              <a:rPr lang="pt-BR" sz="2400" dirty="0" smtClean="0">
                <a:latin typeface="+mn-lt"/>
              </a:rPr>
              <a:t>Obras: sistemática e importância</a:t>
            </a:r>
            <a:endParaRPr lang="pt-BR" sz="2400" dirty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Melhorias </a:t>
            </a:r>
            <a:r>
              <a:rPr lang="pt-BR" sz="2400" dirty="0">
                <a:latin typeface="+mn-lt"/>
              </a:rPr>
              <a:t>no sistema </a:t>
            </a:r>
            <a:r>
              <a:rPr lang="pt-BR" sz="2400" dirty="0" err="1">
                <a:latin typeface="+mn-lt"/>
              </a:rPr>
              <a:t>Simec</a:t>
            </a:r>
            <a:r>
              <a:rPr lang="pt-BR" sz="2400" dirty="0">
                <a:latin typeface="+mn-lt"/>
              </a:rPr>
              <a:t> </a:t>
            </a:r>
            <a:r>
              <a:rPr lang="pt-BR" sz="2400" dirty="0" smtClean="0">
                <a:latin typeface="+mn-lt"/>
              </a:rPr>
              <a:t>Obras: extração de dados </a:t>
            </a:r>
            <a:r>
              <a:rPr lang="pt-BR" sz="2400" dirty="0" err="1" smtClean="0">
                <a:latin typeface="+mn-lt"/>
              </a:rPr>
              <a:t>orç</a:t>
            </a:r>
            <a:r>
              <a:rPr lang="pt-BR" sz="2400" dirty="0" smtClean="0">
                <a:latin typeface="+mn-lt"/>
              </a:rPr>
              <a:t>/</a:t>
            </a:r>
            <a:r>
              <a:rPr lang="pt-BR" sz="2400" dirty="0" err="1" smtClean="0">
                <a:latin typeface="+mn-lt"/>
              </a:rPr>
              <a:t>fin</a:t>
            </a:r>
            <a:r>
              <a:rPr lang="pt-BR" sz="2400" dirty="0" smtClean="0">
                <a:latin typeface="+mn-lt"/>
              </a:rPr>
              <a:t> do </a:t>
            </a:r>
            <a:r>
              <a:rPr lang="pt-BR" sz="2400" dirty="0" err="1" smtClean="0">
                <a:latin typeface="+mn-lt"/>
              </a:rPr>
              <a:t>Siafi</a:t>
            </a:r>
            <a:r>
              <a:rPr lang="pt-BR" sz="2400" dirty="0" smtClean="0">
                <a:latin typeface="+mn-lt"/>
              </a:rPr>
              <a:t>; contribuições do </a:t>
            </a:r>
            <a:r>
              <a:rPr lang="pt-BR" sz="2400" dirty="0" err="1" smtClean="0">
                <a:latin typeface="+mn-lt"/>
              </a:rPr>
              <a:t>Forplad</a:t>
            </a:r>
            <a:endParaRPr lang="pt-BR" sz="2400" dirty="0" smtClean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Construção </a:t>
            </a:r>
            <a:r>
              <a:rPr lang="pt-BR" sz="2400" dirty="0">
                <a:latin typeface="+mn-lt"/>
              </a:rPr>
              <a:t>do novo sistema – </a:t>
            </a:r>
            <a:r>
              <a:rPr lang="pt-BR" sz="2400" dirty="0" err="1">
                <a:latin typeface="+mn-lt"/>
              </a:rPr>
              <a:t>Simec</a:t>
            </a:r>
            <a:r>
              <a:rPr lang="pt-BR" sz="2400" dirty="0">
                <a:latin typeface="+mn-lt"/>
              </a:rPr>
              <a:t> Obras </a:t>
            </a:r>
            <a:r>
              <a:rPr lang="pt-BR" sz="2400" dirty="0" smtClean="0">
                <a:latin typeface="+mn-lt"/>
              </a:rPr>
              <a:t>2: estágio </a:t>
            </a:r>
            <a:r>
              <a:rPr lang="pt-BR" sz="2400" dirty="0">
                <a:latin typeface="+mn-lt"/>
              </a:rPr>
              <a:t>de desenvolvimento e </a:t>
            </a:r>
            <a:r>
              <a:rPr lang="pt-BR" sz="2400" dirty="0" smtClean="0">
                <a:latin typeface="+mn-lt"/>
              </a:rPr>
              <a:t>perspectivas</a:t>
            </a:r>
            <a:endParaRPr lang="pt-BR" sz="2400" dirty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Grupo </a:t>
            </a:r>
            <a:r>
              <a:rPr lang="pt-BR" sz="2400" dirty="0">
                <a:latin typeface="+mn-lt"/>
              </a:rPr>
              <a:t>de </a:t>
            </a:r>
            <a:r>
              <a:rPr lang="pt-BR" sz="2400" dirty="0" smtClean="0">
                <a:latin typeface="+mn-lt"/>
              </a:rPr>
              <a:t>trabalho com a Comissão de Obras do </a:t>
            </a:r>
            <a:r>
              <a:rPr lang="pt-BR" sz="2400" dirty="0" err="1" smtClean="0">
                <a:latin typeface="+mn-lt"/>
              </a:rPr>
              <a:t>Forplad</a:t>
            </a:r>
            <a:endParaRPr lang="pt-BR" sz="2400" dirty="0" smtClean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Projeto modelo da </a:t>
            </a:r>
            <a:r>
              <a:rPr lang="pt-BR" sz="2400" dirty="0" err="1" smtClean="0">
                <a:latin typeface="+mn-lt"/>
              </a:rPr>
              <a:t>Sesu</a:t>
            </a:r>
            <a:r>
              <a:rPr lang="pt-BR" sz="2400" dirty="0" smtClean="0">
                <a:latin typeface="+mn-lt"/>
              </a:rPr>
              <a:t> e portfólio de projetos </a:t>
            </a:r>
            <a:r>
              <a:rPr lang="pt-BR" sz="2400" dirty="0" smtClean="0">
                <a:latin typeface="+mn-lt"/>
              </a:rPr>
              <a:t>da Rede de IFES</a:t>
            </a:r>
            <a:endParaRPr lang="pt-BR" sz="2400" dirty="0">
              <a:latin typeface="+mn-lt"/>
            </a:endParaRP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endParaRPr lang="pt-BR" sz="2400" b="1" dirty="0" smtClean="0">
              <a:latin typeface="+mn-lt"/>
              <a:ea typeface="+mn-ea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 bwMode="auto">
          <a:xfrm>
            <a:off x="429210" y="1207539"/>
            <a:ext cx="8228013" cy="709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r>
              <a:rPr lang="pt-BR" altLang="pt-BR" sz="3600" dirty="0" smtClean="0"/>
              <a:t>Obras</a:t>
            </a:r>
            <a:endParaRPr lang="pt-BR" sz="3600" kern="0" dirty="0"/>
          </a:p>
        </p:txBody>
      </p:sp>
    </p:spTree>
    <p:extLst>
      <p:ext uri="{BB962C8B-B14F-4D97-AF65-F5344CB8AC3E}">
        <p14:creationId xmlns:p14="http://schemas.microsoft.com/office/powerpoint/2010/main" val="170399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95536" y="1628800"/>
            <a:ext cx="83534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endParaRPr lang="pt-BR" sz="2400" b="1" u="sng" dirty="0">
              <a:latin typeface="+mn-lt"/>
              <a:ea typeface="+mn-e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99646" y="2564904"/>
            <a:ext cx="7272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+mn-lt"/>
              </a:rPr>
              <a:t>- Contratos com valor superior a R$ 10 milhões podem ser assinados pelas IFES sem prévia autorização do MEC</a:t>
            </a:r>
          </a:p>
          <a:p>
            <a:r>
              <a:rPr lang="pt-BR" sz="2800" dirty="0" smtClean="0">
                <a:latin typeface="+mn-lt"/>
              </a:rPr>
              <a:t>- Contratos que devem ser submetidos à autorização do Ministério do Planejamento: </a:t>
            </a:r>
            <a:r>
              <a:rPr lang="pt-BR" sz="2800" dirty="0">
                <a:latin typeface="+mn-lt"/>
              </a:rPr>
              <a:t>l</a:t>
            </a:r>
            <a:r>
              <a:rPr lang="pt-BR" sz="2800" dirty="0" smtClean="0">
                <a:latin typeface="+mn-lt"/>
              </a:rPr>
              <a:t>ocação </a:t>
            </a:r>
            <a:r>
              <a:rPr lang="pt-BR" sz="2800" dirty="0">
                <a:latin typeface="+mn-lt"/>
              </a:rPr>
              <a:t>de imóveis </a:t>
            </a:r>
            <a:r>
              <a:rPr lang="pt-BR" sz="2800" dirty="0" smtClean="0">
                <a:latin typeface="+mn-lt"/>
              </a:rPr>
              <a:t>com valor mensal acima de R$ </a:t>
            </a:r>
            <a:r>
              <a:rPr lang="pt-BR" sz="2800" dirty="0">
                <a:latin typeface="+mn-lt"/>
              </a:rPr>
              <a:t>10 </a:t>
            </a:r>
            <a:r>
              <a:rPr lang="pt-BR" sz="2800" dirty="0" smtClean="0">
                <a:latin typeface="+mn-lt"/>
              </a:rPr>
              <a:t>mil e aquisição </a:t>
            </a:r>
            <a:r>
              <a:rPr lang="pt-BR" sz="2800" dirty="0">
                <a:latin typeface="+mn-lt"/>
              </a:rPr>
              <a:t>de </a:t>
            </a:r>
            <a:r>
              <a:rPr lang="pt-BR" sz="2800" dirty="0" smtClean="0">
                <a:latin typeface="+mn-lt"/>
              </a:rPr>
              <a:t>veículos.</a:t>
            </a:r>
            <a:endParaRPr lang="pt-BR" sz="2800" dirty="0">
              <a:latin typeface="+mn-lt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539750" y="1288925"/>
            <a:ext cx="822801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r>
              <a:rPr lang="pt-BR" altLang="pt-BR" sz="3600" dirty="0" smtClean="0"/>
              <a:t>Decreto de Governança</a:t>
            </a:r>
            <a:endParaRPr lang="pt-BR" sz="3600" kern="0" dirty="0"/>
          </a:p>
        </p:txBody>
      </p:sp>
    </p:spTree>
    <p:extLst>
      <p:ext uri="{BB962C8B-B14F-4D97-AF65-F5344CB8AC3E}">
        <p14:creationId xmlns:p14="http://schemas.microsoft.com/office/powerpoint/2010/main" val="420575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414338" y="2636912"/>
            <a:ext cx="8353425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pt-BR" sz="2400" dirty="0" smtClean="0">
                <a:latin typeface="+mn-lt"/>
              </a:rPr>
              <a:t>- Sistema </a:t>
            </a:r>
            <a:r>
              <a:rPr lang="pt-BR" sz="2400" dirty="0">
                <a:latin typeface="+mn-lt"/>
              </a:rPr>
              <a:t>de acompanhamento de demandas de auditoria </a:t>
            </a:r>
            <a:r>
              <a:rPr lang="pt-BR" sz="2400" dirty="0" smtClean="0">
                <a:latin typeface="+mn-lt"/>
              </a:rPr>
              <a:t>a ser disponibilizado para as IFES pela AECI/MEC</a:t>
            </a:r>
            <a:endParaRPr lang="pt-BR" sz="2400" dirty="0">
              <a:latin typeface="+mn-lt"/>
            </a:endParaRPr>
          </a:p>
          <a:p>
            <a:r>
              <a:rPr lang="pt-BR" sz="2400" dirty="0">
                <a:latin typeface="+mn-lt"/>
              </a:rPr>
              <a:t>- </a:t>
            </a:r>
            <a:r>
              <a:rPr lang="pt-BR" sz="2400" dirty="0" smtClean="0">
                <a:latin typeface="+mn-lt"/>
              </a:rPr>
              <a:t>Compras governamentais e demais políticas voltadas para a agricultura </a:t>
            </a:r>
            <a:r>
              <a:rPr lang="pt-BR" sz="2400" dirty="0">
                <a:latin typeface="+mn-lt"/>
              </a:rPr>
              <a:t>familiar</a:t>
            </a:r>
          </a:p>
          <a:p>
            <a:r>
              <a:rPr lang="pt-BR" sz="2400" dirty="0">
                <a:latin typeface="+mn-lt"/>
              </a:rPr>
              <a:t>- </a:t>
            </a:r>
            <a:r>
              <a:rPr lang="pt-BR" sz="2400" dirty="0" smtClean="0">
                <a:latin typeface="+mn-lt"/>
              </a:rPr>
              <a:t>Projeto de compras </a:t>
            </a:r>
            <a:r>
              <a:rPr lang="pt-BR" sz="2400" dirty="0">
                <a:latin typeface="+mn-lt"/>
              </a:rPr>
              <a:t>compartilhadas de serviços</a:t>
            </a: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Revisão </a:t>
            </a:r>
            <a:r>
              <a:rPr lang="pt-BR" sz="2400" dirty="0" smtClean="0">
                <a:latin typeface="+mn-lt"/>
              </a:rPr>
              <a:t>dos indicadores de gestão do </a:t>
            </a:r>
            <a:r>
              <a:rPr lang="pt-BR" sz="2400" dirty="0" smtClean="0">
                <a:latin typeface="+mn-lt"/>
              </a:rPr>
              <a:t>TCU</a:t>
            </a:r>
          </a:p>
          <a:p>
            <a:pPr marL="342900" indent="-342900">
              <a:buFontTx/>
              <a:buChar char="-"/>
            </a:pPr>
            <a:r>
              <a:rPr lang="pt-BR" sz="2400" dirty="0" smtClean="0">
                <a:latin typeface="+mn-lt"/>
              </a:rPr>
              <a:t>Novas regras relacionadas à governança de contratações de bens e serviços </a:t>
            </a:r>
            <a:r>
              <a:rPr lang="pt-BR" sz="2400" smtClean="0">
                <a:latin typeface="+mn-lt"/>
              </a:rPr>
              <a:t>(Decreto 7.689/2012)</a:t>
            </a:r>
            <a:endParaRPr lang="pt-BR" sz="2400" dirty="0" smtClean="0">
              <a:latin typeface="+mn-lt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 bwMode="auto">
          <a:xfrm>
            <a:off x="539750" y="1288925"/>
            <a:ext cx="822801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r>
              <a:rPr lang="pt-BR" altLang="pt-BR" sz="3600" dirty="0" smtClean="0"/>
              <a:t>Demais </a:t>
            </a:r>
            <a:r>
              <a:rPr lang="pt-BR" altLang="pt-BR" sz="3600" dirty="0" smtClean="0"/>
              <a:t>assuntos de gestão</a:t>
            </a:r>
            <a:endParaRPr lang="pt-BR" sz="3600" kern="0" dirty="0"/>
          </a:p>
        </p:txBody>
      </p:sp>
    </p:spTree>
    <p:extLst>
      <p:ext uri="{BB962C8B-B14F-4D97-AF65-F5344CB8AC3E}">
        <p14:creationId xmlns:p14="http://schemas.microsoft.com/office/powerpoint/2010/main" val="357847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05" y="2257600"/>
            <a:ext cx="3712144" cy="82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13748" y="3212976"/>
            <a:ext cx="44518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pt-BR" altLang="pt-BR" sz="1400" b="1" dirty="0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Diretoria de Desenvolvimento da Rede de IFES</a:t>
            </a:r>
          </a:p>
          <a:p>
            <a:pPr algn="ctr"/>
            <a:r>
              <a:rPr lang="pt-BR" altLang="pt-BR" sz="1400" b="1" dirty="0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Coordenação Geral de Planejamento e Orçamento</a:t>
            </a:r>
          </a:p>
          <a:p>
            <a:pPr algn="ctr"/>
            <a:r>
              <a:rPr lang="pt-BR" altLang="pt-BR" sz="1400" b="1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  <a:r>
              <a:rPr lang="pt-BR" altLang="pt-BR" sz="1400" b="1" smtClean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as IFES</a:t>
            </a:r>
            <a:endParaRPr lang="pt-BR" altLang="pt-BR" sz="1400" b="1" dirty="0" smtClean="0">
              <a:solidFill>
                <a:schemeClr val="tx1"/>
              </a:solidFill>
              <a:latin typeface="+mn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403397" y="2883229"/>
            <a:ext cx="25560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/>
            <a:r>
              <a:rPr lang="pt-BR" altLang="pt-BR" sz="2000" b="1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Cgpo</a:t>
            </a:r>
            <a:r>
              <a:rPr lang="pt-BR" altLang="pt-BR" sz="2000" b="1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/</a:t>
            </a:r>
            <a:r>
              <a:rPr lang="pt-BR" altLang="pt-BR" sz="2000" b="1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Difes</a:t>
            </a:r>
            <a:r>
              <a:rPr lang="pt-BR" altLang="pt-BR" sz="2000" b="1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/</a:t>
            </a:r>
            <a:r>
              <a:rPr lang="pt-BR" altLang="pt-BR" sz="2000" b="1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Sesu</a:t>
            </a:r>
            <a:endParaRPr lang="pt-BR" altLang="pt-BR" sz="2000" b="1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algn="ctr" eaLnBrk="1" hangingPunct="1"/>
            <a:r>
              <a:rPr lang="pt-BR" altLang="pt-BR" sz="1800" dirty="0" smtClean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cgposesu@mec.gov.br</a:t>
            </a:r>
            <a:endParaRPr lang="pt-BR" altLang="pt-BR" sz="1800" dirty="0">
              <a:solidFill>
                <a:schemeClr val="tx1"/>
              </a:solidFill>
              <a:latin typeface="+mn-lt"/>
              <a:ea typeface="ＭＳ Ｐゴシック" panose="020B0600070205080204" pitchFamily="34" charset="-128"/>
            </a:endParaRPr>
          </a:p>
          <a:p>
            <a:pPr algn="ctr" eaLnBrk="1" hangingPunct="1"/>
            <a:r>
              <a:rPr lang="pt-BR" altLang="pt-BR" sz="18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(61) </a:t>
            </a:r>
            <a:r>
              <a:rPr lang="pt-BR" altLang="pt-BR" sz="1800" dirty="0" smtClean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2022-8167 </a:t>
            </a:r>
            <a:r>
              <a:rPr lang="pt-BR" altLang="pt-BR" sz="18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/ </a:t>
            </a:r>
            <a:r>
              <a:rPr lang="pt-BR" altLang="pt-BR" sz="1800" dirty="0" smtClean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8173</a:t>
            </a:r>
            <a:endParaRPr lang="pt-BR" altLang="pt-BR" sz="1800" dirty="0">
              <a:solidFill>
                <a:schemeClr val="tx1"/>
              </a:solidFill>
              <a:latin typeface="+mn-lt"/>
              <a:ea typeface="ＭＳ Ｐゴシック" panose="020B0600070205080204" pitchFamily="34" charset="-128"/>
            </a:endParaRP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4671429" y="1484784"/>
            <a:ext cx="0" cy="309634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9716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 Black"/>
        <a:ea typeface=""/>
        <a:cs typeface="Lucida Sans Unicode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16107</TotalTime>
  <Words>253</Words>
  <Application>Microsoft Office PowerPoint</Application>
  <PresentationFormat>Apresentação na tela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8" baseType="lpstr">
      <vt:lpstr>Design padrão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Bianka Araujo Gomes</dc:creator>
  <cp:lastModifiedBy>weber gomes</cp:lastModifiedBy>
  <cp:revision>1487</cp:revision>
  <cp:lastPrinted>2018-03-08T19:45:14Z</cp:lastPrinted>
  <dcterms:modified xsi:type="dcterms:W3CDTF">2018-03-16T11:47:49Z</dcterms:modified>
</cp:coreProperties>
</file>