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76" r:id="rId2"/>
    <p:sldId id="377" r:id="rId3"/>
    <p:sldId id="385" r:id="rId4"/>
    <p:sldId id="384" r:id="rId5"/>
    <p:sldId id="386" r:id="rId6"/>
    <p:sldId id="383" r:id="rId7"/>
    <p:sldId id="390" r:id="rId8"/>
    <p:sldId id="391" r:id="rId9"/>
    <p:sldId id="382" r:id="rId10"/>
    <p:sldId id="388" r:id="rId11"/>
    <p:sldId id="389" r:id="rId12"/>
    <p:sldId id="392" r:id="rId13"/>
    <p:sldId id="393" r:id="rId14"/>
    <p:sldId id="381" r:id="rId15"/>
    <p:sldId id="394" r:id="rId16"/>
    <p:sldId id="395" r:id="rId17"/>
    <p:sldId id="387" r:id="rId18"/>
    <p:sldId id="396" r:id="rId19"/>
    <p:sldId id="378" r:id="rId20"/>
    <p:sldId id="380" r:id="rId21"/>
    <p:sldId id="379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04" r:id="rId35"/>
    <p:sldId id="305" r:id="rId36"/>
    <p:sldId id="306" r:id="rId37"/>
    <p:sldId id="307" r:id="rId38"/>
    <p:sldId id="308" r:id="rId39"/>
    <p:sldId id="309" r:id="rId40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effner\Desktop\Brasil%2020%20anos%20MC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na\Desktop\Brasil%2020%20anos%20MC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na\Desktop\Brasil%2020%20anos%20MC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na\Desktop\Brasil%2020%20anos%20MC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na\Desktop\Brasil%2020%20anos%20MC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na\Desktop\Brasil%2020%20anos%20MC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effner\Desktop\Brasil%2020%20anos%20MC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na\Desktop\Brasil%2020%20anos%20MC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na\Desktop\Brasi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na\Desktop\Brasi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na\Desktop\Brasil%2020%20anos%20MC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effner\Desktop\Brasil%2020%20anos%20MC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effner\Meus%20documentos\Downloads\National%20Summary%20--%205%20Yea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9200668098329"/>
          <c:y val="4.8263585920070302E-2"/>
          <c:w val="0.78229187858694693"/>
          <c:h val="0.80865157032911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Brasil!$B$3</c:f>
              <c:strCache>
                <c:ptCount val="1"/>
                <c:pt idx="0">
                  <c:v>Número de Documentos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Brasil!$A$4:$A$9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Brasil!$B$4:$B$9</c:f>
              <c:numCache>
                <c:formatCode>#,##0</c:formatCode>
                <c:ptCount val="6"/>
                <c:pt idx="0">
                  <c:v>14152</c:v>
                </c:pt>
                <c:pt idx="1">
                  <c:v>21987</c:v>
                </c:pt>
                <c:pt idx="2">
                  <c:v>39021</c:v>
                </c:pt>
                <c:pt idx="3">
                  <c:v>66071</c:v>
                </c:pt>
                <c:pt idx="4">
                  <c:v>122052</c:v>
                </c:pt>
                <c:pt idx="5">
                  <c:v>187936</c:v>
                </c:pt>
              </c:numCache>
            </c:numRef>
          </c:val>
        </c:ser>
        <c:ser>
          <c:idx val="1"/>
          <c:order val="1"/>
          <c:tx>
            <c:strRef>
              <c:f>Brasil!$C$3</c:f>
              <c:strCache>
                <c:ptCount val="1"/>
                <c:pt idx="0">
                  <c:v>Número de Citações</c:v>
                </c:pt>
              </c:strCache>
            </c:strRef>
          </c:tx>
          <c:invertIfNegative val="0"/>
          <c:cat>
            <c:strRef>
              <c:f>Brasil!$A$4:$A$9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Brasil!$C$4:$C$9</c:f>
              <c:numCache>
                <c:formatCode>#,##0</c:formatCode>
                <c:ptCount val="6"/>
                <c:pt idx="0">
                  <c:v>17680</c:v>
                </c:pt>
                <c:pt idx="1">
                  <c:v>34884</c:v>
                </c:pt>
                <c:pt idx="2">
                  <c:v>81127</c:v>
                </c:pt>
                <c:pt idx="3">
                  <c:v>173804</c:v>
                </c:pt>
                <c:pt idx="4">
                  <c:v>379226</c:v>
                </c:pt>
                <c:pt idx="5">
                  <c:v>678520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771056"/>
        <c:axId val="474771448"/>
      </c:barChart>
      <c:lineChart>
        <c:grouping val="standard"/>
        <c:varyColors val="0"/>
        <c:ser>
          <c:idx val="2"/>
          <c:order val="2"/>
          <c:tx>
            <c:strRef>
              <c:f>Brasil!$D$3</c:f>
              <c:strCache>
                <c:ptCount val="1"/>
                <c:pt idx="0">
                  <c:v>Impacto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Brasil!$A$4:$A$9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Brasil!$D$4:$D$9</c:f>
              <c:numCache>
                <c:formatCode>#0.00</c:formatCode>
                <c:ptCount val="6"/>
                <c:pt idx="0">
                  <c:v>1.2492933860938398</c:v>
                </c:pt>
                <c:pt idx="1">
                  <c:v>1.5865738845681501</c:v>
                </c:pt>
                <c:pt idx="2">
                  <c:v>2.0790599933369167</c:v>
                </c:pt>
                <c:pt idx="3">
                  <c:v>2.6305640901454499</c:v>
                </c:pt>
                <c:pt idx="4">
                  <c:v>3.1070855045390502</c:v>
                </c:pt>
                <c:pt idx="5">
                  <c:v>3.61037800102162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772232"/>
        <c:axId val="474771840"/>
      </c:lineChart>
      <c:catAx>
        <c:axId val="474771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Quinquênios</a:t>
                </a:r>
              </a:p>
            </c:rich>
          </c:tx>
          <c:layout>
            <c:manualLayout>
              <c:xMode val="edge"/>
              <c:yMode val="edge"/>
              <c:x val="0.44932651161365417"/>
              <c:y val="0.9355876690784354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474771448"/>
        <c:crosses val="autoZero"/>
        <c:auto val="1"/>
        <c:lblAlgn val="ctr"/>
        <c:lblOffset val="100"/>
        <c:noMultiLvlLbl val="0"/>
      </c:catAx>
      <c:valAx>
        <c:axId val="474771448"/>
        <c:scaling>
          <c:orientation val="minMax"/>
          <c:min val="10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Documentos</a:t>
                </a:r>
              </a:p>
            </c:rich>
          </c:tx>
          <c:layout>
            <c:manualLayout>
              <c:xMode val="edge"/>
              <c:yMode val="edge"/>
              <c:x val="2.9143074141187381E-3"/>
              <c:y val="0.2477114088018008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474771056"/>
        <c:crosses val="autoZero"/>
        <c:crossBetween val="between"/>
        <c:majorUnit val="100000"/>
      </c:valAx>
      <c:valAx>
        <c:axId val="474771840"/>
        <c:scaling>
          <c:orientation val="minMax"/>
          <c:min val="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Impacto</a:t>
                </a:r>
              </a:p>
            </c:rich>
          </c:tx>
          <c:layout>
            <c:manualLayout>
              <c:xMode val="edge"/>
              <c:yMode val="edge"/>
              <c:x val="0.96541967080286051"/>
              <c:y val="0.3754137995083883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74772232"/>
        <c:crosses val="max"/>
        <c:crossBetween val="between"/>
      </c:valAx>
      <c:catAx>
        <c:axId val="474772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747718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553246838505547"/>
          <c:y val="4.5716538742072134E-2"/>
          <c:w val="0.30955874534822075"/>
          <c:h val="0.2122951858218442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61263390783906"/>
          <c:y val="4.5759991276516934E-2"/>
          <c:w val="0.84833195055389721"/>
          <c:h val="0.8208980419136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'[Brasil 20 anos MCT.xlsx]areas5'!$A$5</c:f>
              <c:strCache>
                <c:ptCount val="1"/>
                <c:pt idx="0">
                  <c:v>CLINICAL MEDICINE</c:v>
                </c:pt>
              </c:strCache>
            </c:strRef>
          </c:tx>
          <c:invertIfNegative val="0"/>
          <c:cat>
            <c:strRef>
              <c:f>'[Brasil 20 anos MCT.xlsx]areas5'!$B$4:$G$4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MCT.xlsx]areas5'!$B$5:$G$5</c:f>
              <c:numCache>
                <c:formatCode>#,##0</c:formatCode>
                <c:ptCount val="6"/>
                <c:pt idx="0">
                  <c:v>1568</c:v>
                </c:pt>
                <c:pt idx="1">
                  <c:v>3173</c:v>
                </c:pt>
                <c:pt idx="2">
                  <c:v>4780</c:v>
                </c:pt>
                <c:pt idx="3">
                  <c:v>8534</c:v>
                </c:pt>
                <c:pt idx="4">
                  <c:v>21764</c:v>
                </c:pt>
                <c:pt idx="5">
                  <c:v>37566</c:v>
                </c:pt>
              </c:numCache>
            </c:numRef>
          </c:val>
        </c:ser>
        <c:ser>
          <c:idx val="1"/>
          <c:order val="1"/>
          <c:tx>
            <c:strRef>
              <c:f>'[Brasil 20 anos MCT.xlsx]areas5'!$A$6</c:f>
              <c:strCache>
                <c:ptCount val="1"/>
                <c:pt idx="0">
                  <c:v>PLANT &amp; ANIMAL SCIENCE</c:v>
                </c:pt>
              </c:strCache>
            </c:strRef>
          </c:tx>
          <c:invertIfNegative val="0"/>
          <c:cat>
            <c:strRef>
              <c:f>'[Brasil 20 anos MCT.xlsx]areas5'!$B$4:$G$4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MCT.xlsx]areas5'!$B$6:$G$6</c:f>
              <c:numCache>
                <c:formatCode>#,##0</c:formatCode>
                <c:ptCount val="6"/>
                <c:pt idx="0">
                  <c:v>829</c:v>
                </c:pt>
                <c:pt idx="1">
                  <c:v>1383</c:v>
                </c:pt>
                <c:pt idx="2">
                  <c:v>3223</c:v>
                </c:pt>
                <c:pt idx="3">
                  <c:v>5640</c:v>
                </c:pt>
                <c:pt idx="4">
                  <c:v>13931</c:v>
                </c:pt>
                <c:pt idx="5">
                  <c:v>23248</c:v>
                </c:pt>
              </c:numCache>
            </c:numRef>
          </c:val>
        </c:ser>
        <c:ser>
          <c:idx val="2"/>
          <c:order val="2"/>
          <c:tx>
            <c:strRef>
              <c:f>'[Brasil 20 anos MCT.xlsx]areas5'!$A$7</c:f>
              <c:strCache>
                <c:ptCount val="1"/>
                <c:pt idx="0">
                  <c:v>AGRICULTURAL SCIENCES</c:v>
                </c:pt>
              </c:strCache>
            </c:strRef>
          </c:tx>
          <c:invertIfNegative val="0"/>
          <c:cat>
            <c:strRef>
              <c:f>'[Brasil 20 anos MCT.xlsx]areas5'!$B$4:$G$4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MCT.xlsx]areas5'!$B$7:$G$7</c:f>
              <c:numCache>
                <c:formatCode>#,##0</c:formatCode>
                <c:ptCount val="6"/>
                <c:pt idx="0">
                  <c:v>1215</c:v>
                </c:pt>
                <c:pt idx="1">
                  <c:v>1493</c:v>
                </c:pt>
                <c:pt idx="2">
                  <c:v>2251</c:v>
                </c:pt>
                <c:pt idx="3">
                  <c:v>4641</c:v>
                </c:pt>
                <c:pt idx="4">
                  <c:v>12108</c:v>
                </c:pt>
                <c:pt idx="5">
                  <c:v>20509</c:v>
                </c:pt>
              </c:numCache>
            </c:numRef>
          </c:val>
        </c:ser>
        <c:ser>
          <c:idx val="3"/>
          <c:order val="3"/>
          <c:tx>
            <c:strRef>
              <c:f>'[Brasil 20 anos MCT.xlsx]areas5'!$A$8</c:f>
              <c:strCache>
                <c:ptCount val="1"/>
                <c:pt idx="0">
                  <c:v>CHEMISTRY</c:v>
                </c:pt>
              </c:strCache>
            </c:strRef>
          </c:tx>
          <c:invertIfNegative val="0"/>
          <c:cat>
            <c:strRef>
              <c:f>'[Brasil 20 anos MCT.xlsx]areas5'!$B$4:$G$4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MCT.xlsx]areas5'!$B$8:$G$8</c:f>
              <c:numCache>
                <c:formatCode>#,##0</c:formatCode>
                <c:ptCount val="6"/>
                <c:pt idx="0">
                  <c:v>830</c:v>
                </c:pt>
                <c:pt idx="1">
                  <c:v>1505</c:v>
                </c:pt>
                <c:pt idx="2">
                  <c:v>4241</c:v>
                </c:pt>
                <c:pt idx="3">
                  <c:v>8273</c:v>
                </c:pt>
                <c:pt idx="4">
                  <c:v>11721</c:v>
                </c:pt>
                <c:pt idx="5">
                  <c:v>14434</c:v>
                </c:pt>
              </c:numCache>
            </c:numRef>
          </c:val>
        </c:ser>
        <c:ser>
          <c:idx val="4"/>
          <c:order val="4"/>
          <c:tx>
            <c:strRef>
              <c:f>'[Brasil 20 anos MCT.xlsx]areas5'!$A$9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2A2622"/>
            </a:solidFill>
          </c:spPr>
          <c:invertIfNegative val="0"/>
          <c:cat>
            <c:strRef>
              <c:f>'[Brasil 20 anos MCT.xlsx]areas5'!$B$4:$G$4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MCT.xlsx]areas5'!$B$9:$G$9</c:f>
              <c:numCache>
                <c:formatCode>#,##0</c:formatCode>
                <c:ptCount val="6"/>
                <c:pt idx="0">
                  <c:v>1909</c:v>
                </c:pt>
                <c:pt idx="1">
                  <c:v>3540</c:v>
                </c:pt>
                <c:pt idx="2">
                  <c:v>6484</c:v>
                </c:pt>
                <c:pt idx="3">
                  <c:v>9710</c:v>
                </c:pt>
                <c:pt idx="4">
                  <c:v>10862</c:v>
                </c:pt>
                <c:pt idx="5">
                  <c:v>11984</c:v>
                </c:pt>
              </c:numCache>
            </c:numRef>
          </c:val>
        </c:ser>
        <c:ser>
          <c:idx val="5"/>
          <c:order val="5"/>
          <c:tx>
            <c:strRef>
              <c:f>'[Brasil 20 anos MCT.xlsx]areas5'!$A$10</c:f>
              <c:strCache>
                <c:ptCount val="1"/>
                <c:pt idx="0">
                  <c:v>SOCIAL SCIENCES, GENERAL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'[Brasil 20 anos MCT.xlsx]areas5'!$B$4:$G$4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MCT.xlsx]areas5'!$B$10:$G$10</c:f>
              <c:numCache>
                <c:formatCode>#,##0</c:formatCode>
                <c:ptCount val="6"/>
                <c:pt idx="0">
                  <c:v>930</c:v>
                </c:pt>
                <c:pt idx="1">
                  <c:v>1052</c:v>
                </c:pt>
                <c:pt idx="2">
                  <c:v>1155</c:v>
                </c:pt>
                <c:pt idx="3">
                  <c:v>1606</c:v>
                </c:pt>
                <c:pt idx="4">
                  <c:v>4946</c:v>
                </c:pt>
                <c:pt idx="5">
                  <c:v>9487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110800"/>
        <c:axId val="253111192"/>
      </c:barChart>
      <c:catAx>
        <c:axId val="253110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Quinquênio</a:t>
                </a:r>
              </a:p>
            </c:rich>
          </c:tx>
          <c:layout>
            <c:manualLayout>
              <c:xMode val="edge"/>
              <c:yMode val="edge"/>
              <c:x val="0.4872858163567963"/>
              <c:y val="0.941176423231557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53111192"/>
        <c:crosses val="autoZero"/>
        <c:auto val="1"/>
        <c:lblAlgn val="ctr"/>
        <c:lblOffset val="100"/>
        <c:noMultiLvlLbl val="0"/>
      </c:catAx>
      <c:valAx>
        <c:axId val="253111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Documentos</a:t>
                </a:r>
              </a:p>
            </c:rich>
          </c:tx>
          <c:layout>
            <c:manualLayout>
              <c:xMode val="edge"/>
              <c:yMode val="edge"/>
              <c:x val="3.2320567847201492E-3"/>
              <c:y val="0.2712897037205205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53110800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5162916371115459"/>
          <c:y val="4.2376657223271698E-2"/>
          <c:w val="0.34128561961563952"/>
          <c:h val="0.4080769694365333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2523781204516"/>
          <c:y val="5.1400554097404488E-2"/>
          <c:w val="0.83970618577394096"/>
          <c:h val="0.82756626891306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'[Brasil 20 anos MCT.xlsx]areas5'!$A$12</c:f>
              <c:strCache>
                <c:ptCount val="1"/>
                <c:pt idx="0">
                  <c:v>BIOLOGY &amp; BIOCHEMISTRY</c:v>
                </c:pt>
              </c:strCache>
            </c:strRef>
          </c:tx>
          <c:invertIfNegative val="0"/>
          <c:cat>
            <c:strRef>
              <c:f>'[Brasil 20 anos MCT.xlsx]areas5'!$B$11:$G$11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MCT.xlsx]areas5'!$B$12:$G$12</c:f>
              <c:numCache>
                <c:formatCode>#,##0</c:formatCode>
                <c:ptCount val="6"/>
                <c:pt idx="0">
                  <c:v>893</c:v>
                </c:pt>
                <c:pt idx="1">
                  <c:v>1491</c:v>
                </c:pt>
                <c:pt idx="2">
                  <c:v>2456</c:v>
                </c:pt>
                <c:pt idx="3">
                  <c:v>3870</c:v>
                </c:pt>
                <c:pt idx="4">
                  <c:v>6290</c:v>
                </c:pt>
                <c:pt idx="5">
                  <c:v>8808</c:v>
                </c:pt>
              </c:numCache>
            </c:numRef>
          </c:val>
        </c:ser>
        <c:ser>
          <c:idx val="1"/>
          <c:order val="1"/>
          <c:tx>
            <c:strRef>
              <c:f>'[Brasil 20 anos MCT.xlsx]areas5'!$A$13</c:f>
              <c:strCache>
                <c:ptCount val="1"/>
                <c:pt idx="0">
                  <c:v>ENGINEERING</c:v>
                </c:pt>
              </c:strCache>
            </c:strRef>
          </c:tx>
          <c:invertIfNegative val="0"/>
          <c:cat>
            <c:strRef>
              <c:f>'[Brasil 20 anos MCT.xlsx]areas5'!$B$11:$G$11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MCT.xlsx]areas5'!$B$13:$G$13</c:f>
              <c:numCache>
                <c:formatCode>#,##0</c:formatCode>
                <c:ptCount val="6"/>
                <c:pt idx="0">
                  <c:v>402</c:v>
                </c:pt>
                <c:pt idx="1">
                  <c:v>812</c:v>
                </c:pt>
                <c:pt idx="2">
                  <c:v>1676</c:v>
                </c:pt>
                <c:pt idx="3">
                  <c:v>2996</c:v>
                </c:pt>
                <c:pt idx="4">
                  <c:v>5197</c:v>
                </c:pt>
                <c:pt idx="5">
                  <c:v>8390</c:v>
                </c:pt>
              </c:numCache>
            </c:numRef>
          </c:val>
        </c:ser>
        <c:ser>
          <c:idx val="2"/>
          <c:order val="2"/>
          <c:tx>
            <c:strRef>
              <c:f>'[Brasil 20 anos MCT.xlsx]areas5'!$A$14</c:f>
              <c:strCache>
                <c:ptCount val="1"/>
                <c:pt idx="0">
                  <c:v>ENVIRONMENT/ECOLOGY</c:v>
                </c:pt>
              </c:strCache>
            </c:strRef>
          </c:tx>
          <c:invertIfNegative val="0"/>
          <c:cat>
            <c:strRef>
              <c:f>'[Brasil 20 anos MCT.xlsx]areas5'!$B$11:$G$11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MCT.xlsx]areas5'!$B$14:$G$14</c:f>
              <c:numCache>
                <c:formatCode>#,##0</c:formatCode>
                <c:ptCount val="6"/>
                <c:pt idx="0">
                  <c:v>271</c:v>
                </c:pt>
                <c:pt idx="1">
                  <c:v>461</c:v>
                </c:pt>
                <c:pt idx="2">
                  <c:v>730</c:v>
                </c:pt>
                <c:pt idx="3">
                  <c:v>1612</c:v>
                </c:pt>
                <c:pt idx="4">
                  <c:v>3341</c:v>
                </c:pt>
                <c:pt idx="5">
                  <c:v>6834</c:v>
                </c:pt>
              </c:numCache>
            </c:numRef>
          </c:val>
        </c:ser>
        <c:ser>
          <c:idx val="3"/>
          <c:order val="3"/>
          <c:tx>
            <c:strRef>
              <c:f>'[Brasil 20 anos MCT.xlsx]areas5'!$A$15</c:f>
              <c:strCache>
                <c:ptCount val="1"/>
                <c:pt idx="0">
                  <c:v>PHARMACOLOGY &amp; TOXICOLOGY</c:v>
                </c:pt>
              </c:strCache>
            </c:strRef>
          </c:tx>
          <c:invertIfNegative val="0"/>
          <c:cat>
            <c:strRef>
              <c:f>'[Brasil 20 anos MCT.xlsx]areas5'!$B$11:$G$11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MCT.xlsx]areas5'!$B$15:$G$15</c:f>
              <c:numCache>
                <c:formatCode>#,##0</c:formatCode>
                <c:ptCount val="6"/>
                <c:pt idx="0">
                  <c:v>297</c:v>
                </c:pt>
                <c:pt idx="1">
                  <c:v>524</c:v>
                </c:pt>
                <c:pt idx="2">
                  <c:v>992</c:v>
                </c:pt>
                <c:pt idx="3">
                  <c:v>1733</c:v>
                </c:pt>
                <c:pt idx="4">
                  <c:v>3895</c:v>
                </c:pt>
                <c:pt idx="5">
                  <c:v>5706</c:v>
                </c:pt>
              </c:numCache>
            </c:numRef>
          </c:val>
        </c:ser>
        <c:ser>
          <c:idx val="4"/>
          <c:order val="4"/>
          <c:tx>
            <c:strRef>
              <c:f>'[Brasil 20 anos MCT.xlsx]areas5'!$A$16</c:f>
              <c:strCache>
                <c:ptCount val="1"/>
                <c:pt idx="0">
                  <c:v>NEUROSCIENCE &amp; BEHAVIOR</c:v>
                </c:pt>
              </c:strCache>
            </c:strRef>
          </c:tx>
          <c:spPr>
            <a:solidFill>
              <a:srgbClr val="2A2622"/>
            </a:solidFill>
          </c:spPr>
          <c:invertIfNegative val="0"/>
          <c:cat>
            <c:strRef>
              <c:f>'[Brasil 20 anos MCT.xlsx]areas5'!$B$11:$G$11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MCT.xlsx]areas5'!$B$16:$G$16</c:f>
              <c:numCache>
                <c:formatCode>#,##0</c:formatCode>
                <c:ptCount val="6"/>
                <c:pt idx="0">
                  <c:v>238</c:v>
                </c:pt>
                <c:pt idx="1">
                  <c:v>504</c:v>
                </c:pt>
                <c:pt idx="2">
                  <c:v>1540</c:v>
                </c:pt>
                <c:pt idx="3">
                  <c:v>2959</c:v>
                </c:pt>
                <c:pt idx="4">
                  <c:v>4503</c:v>
                </c:pt>
                <c:pt idx="5">
                  <c:v>5548</c:v>
                </c:pt>
              </c:numCache>
            </c:numRef>
          </c:val>
        </c:ser>
        <c:ser>
          <c:idx val="5"/>
          <c:order val="5"/>
          <c:tx>
            <c:strRef>
              <c:f>'[Brasil 20 anos MCT.xlsx]areas5'!$A$17</c:f>
              <c:strCache>
                <c:ptCount val="1"/>
                <c:pt idx="0">
                  <c:v>MATERIALS SCIENCE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'[Brasil 20 anos MCT.xlsx]areas5'!$B$11:$G$11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MCT.xlsx]areas5'!$B$17:$G$17</c:f>
              <c:numCache>
                <c:formatCode>#,##0</c:formatCode>
                <c:ptCount val="6"/>
                <c:pt idx="0">
                  <c:v>99</c:v>
                </c:pt>
                <c:pt idx="1">
                  <c:v>347</c:v>
                </c:pt>
                <c:pt idx="2">
                  <c:v>1249</c:v>
                </c:pt>
                <c:pt idx="3">
                  <c:v>2615</c:v>
                </c:pt>
                <c:pt idx="4">
                  <c:v>3995</c:v>
                </c:pt>
                <c:pt idx="5">
                  <c:v>5311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111976"/>
        <c:axId val="253112368"/>
      </c:barChart>
      <c:catAx>
        <c:axId val="253111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Quinquênios</a:t>
                </a:r>
              </a:p>
            </c:rich>
          </c:tx>
          <c:layout>
            <c:manualLayout>
              <c:xMode val="edge"/>
              <c:yMode val="edge"/>
              <c:x val="0.48794811780950692"/>
              <c:y val="0.9436834345733375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53112368"/>
        <c:crosses val="autoZero"/>
        <c:auto val="1"/>
        <c:lblAlgn val="ctr"/>
        <c:lblOffset val="100"/>
        <c:noMultiLvlLbl val="0"/>
      </c:catAx>
      <c:valAx>
        <c:axId val="2531123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Documentos</a:t>
                </a:r>
              </a:p>
            </c:rich>
          </c:tx>
          <c:layout>
            <c:manualLayout>
              <c:xMode val="edge"/>
              <c:yMode val="edge"/>
              <c:x val="1.1516810923902946E-2"/>
              <c:y val="0.2784587373174767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5311197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4029199475065621"/>
          <c:y val="2.6486921873545601E-2"/>
          <c:w val="0.3715371494670528"/>
          <c:h val="0.5128533015851091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66237461374348"/>
          <c:y val="5.2734290566620524E-2"/>
          <c:w val="0.85909310453264143"/>
          <c:h val="0.83110149596904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'[Brasil 20 anos MCT.xlsx]areas5'!$A$19</c:f>
              <c:strCache>
                <c:ptCount val="1"/>
                <c:pt idx="0">
                  <c:v>MOLECULAR BIOLOGY &amp; GENETICS</c:v>
                </c:pt>
              </c:strCache>
            </c:strRef>
          </c:tx>
          <c:invertIfNegative val="0"/>
          <c:cat>
            <c:strRef>
              <c:f>'[Brasil 20 anos MCT.xlsx]areas5'!$B$18:$G$18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MCT.xlsx]areas5'!$B$19:$G$19</c:f>
              <c:numCache>
                <c:formatCode>#,##0</c:formatCode>
                <c:ptCount val="6"/>
                <c:pt idx="0">
                  <c:v>256</c:v>
                </c:pt>
                <c:pt idx="1">
                  <c:v>381</c:v>
                </c:pt>
                <c:pt idx="2">
                  <c:v>1226</c:v>
                </c:pt>
                <c:pt idx="3">
                  <c:v>1808</c:v>
                </c:pt>
                <c:pt idx="4">
                  <c:v>2953</c:v>
                </c:pt>
                <c:pt idx="5">
                  <c:v>4540</c:v>
                </c:pt>
              </c:numCache>
            </c:numRef>
          </c:val>
        </c:ser>
        <c:ser>
          <c:idx val="1"/>
          <c:order val="1"/>
          <c:tx>
            <c:strRef>
              <c:f>'[Brasil 20 anos MCT.xlsx]areas5'!$A$20</c:f>
              <c:strCache>
                <c:ptCount val="1"/>
                <c:pt idx="0">
                  <c:v>MATHEMATICS</c:v>
                </c:pt>
              </c:strCache>
            </c:strRef>
          </c:tx>
          <c:invertIfNegative val="0"/>
          <c:cat>
            <c:strRef>
              <c:f>'[Brasil 20 anos MCT.xlsx]areas5'!$B$18:$G$18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MCT.xlsx]areas5'!$B$20:$G$20</c:f>
              <c:numCache>
                <c:formatCode>#,##0</c:formatCode>
                <c:ptCount val="6"/>
                <c:pt idx="0">
                  <c:v>506</c:v>
                </c:pt>
                <c:pt idx="1">
                  <c:v>600</c:v>
                </c:pt>
                <c:pt idx="2">
                  <c:v>1067</c:v>
                </c:pt>
                <c:pt idx="3">
                  <c:v>1857</c:v>
                </c:pt>
                <c:pt idx="4">
                  <c:v>2704</c:v>
                </c:pt>
                <c:pt idx="5">
                  <c:v>4093</c:v>
                </c:pt>
              </c:numCache>
            </c:numRef>
          </c:val>
        </c:ser>
        <c:ser>
          <c:idx val="2"/>
          <c:order val="2"/>
          <c:tx>
            <c:strRef>
              <c:f>'[Brasil 20 anos MCT.xlsx]areas5'!$A$21</c:f>
              <c:strCache>
                <c:ptCount val="1"/>
                <c:pt idx="0">
                  <c:v>IMMUNOLOGY</c:v>
                </c:pt>
              </c:strCache>
            </c:strRef>
          </c:tx>
          <c:invertIfNegative val="0"/>
          <c:cat>
            <c:strRef>
              <c:f>'[Brasil 20 anos MCT.xlsx]areas5'!$B$18:$G$18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MCT.xlsx]areas5'!$B$21:$G$21</c:f>
              <c:numCache>
                <c:formatCode>#,##0</c:formatCode>
                <c:ptCount val="6"/>
                <c:pt idx="0">
                  <c:v>186</c:v>
                </c:pt>
                <c:pt idx="1">
                  <c:v>361</c:v>
                </c:pt>
                <c:pt idx="2">
                  <c:v>714</c:v>
                </c:pt>
                <c:pt idx="3">
                  <c:v>1237</c:v>
                </c:pt>
                <c:pt idx="4">
                  <c:v>2450</c:v>
                </c:pt>
                <c:pt idx="5">
                  <c:v>3867</c:v>
                </c:pt>
              </c:numCache>
            </c:numRef>
          </c:val>
        </c:ser>
        <c:ser>
          <c:idx val="3"/>
          <c:order val="3"/>
          <c:tx>
            <c:strRef>
              <c:f>'[Brasil 20 anos MCT.xlsx]areas5'!$A$22</c:f>
              <c:strCache>
                <c:ptCount val="1"/>
                <c:pt idx="0">
                  <c:v>MICROBIOLOGY</c:v>
                </c:pt>
              </c:strCache>
            </c:strRef>
          </c:tx>
          <c:spPr>
            <a:solidFill>
              <a:srgbClr val="2A2622"/>
            </a:solidFill>
          </c:spPr>
          <c:invertIfNegative val="0"/>
          <c:cat>
            <c:strRef>
              <c:f>'[Brasil 20 anos MCT.xlsx]areas5'!$B$18:$G$18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MCT.xlsx]areas5'!$B$22:$G$22</c:f>
              <c:numCache>
                <c:formatCode>#,##0</c:formatCode>
                <c:ptCount val="6"/>
                <c:pt idx="0">
                  <c:v>176</c:v>
                </c:pt>
                <c:pt idx="1">
                  <c:v>408</c:v>
                </c:pt>
                <c:pt idx="2">
                  <c:v>781</c:v>
                </c:pt>
                <c:pt idx="3">
                  <c:v>1652</c:v>
                </c:pt>
                <c:pt idx="4">
                  <c:v>2508</c:v>
                </c:pt>
                <c:pt idx="5">
                  <c:v>3746</c:v>
                </c:pt>
              </c:numCache>
            </c:numRef>
          </c:val>
        </c:ser>
        <c:ser>
          <c:idx val="4"/>
          <c:order val="4"/>
          <c:tx>
            <c:strRef>
              <c:f>'[Brasil 20 anos MCT.xlsx]areas5'!$A$23</c:f>
              <c:strCache>
                <c:ptCount val="1"/>
                <c:pt idx="0">
                  <c:v>GEOSCIENCES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'[Brasil 20 anos MCT.xlsx]areas5'!$B$18:$G$18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MCT.xlsx]areas5'!$B$23:$G$23</c:f>
              <c:numCache>
                <c:formatCode>#,##0</c:formatCode>
                <c:ptCount val="6"/>
                <c:pt idx="0">
                  <c:v>285</c:v>
                </c:pt>
                <c:pt idx="1">
                  <c:v>472</c:v>
                </c:pt>
                <c:pt idx="2">
                  <c:v>867</c:v>
                </c:pt>
                <c:pt idx="3">
                  <c:v>1545</c:v>
                </c:pt>
                <c:pt idx="4">
                  <c:v>2343</c:v>
                </c:pt>
                <c:pt idx="5">
                  <c:v>3569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113152"/>
        <c:axId val="253113544"/>
      </c:barChart>
      <c:catAx>
        <c:axId val="253113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Quinquênios</a:t>
                </a:r>
              </a:p>
            </c:rich>
          </c:tx>
          <c:layout>
            <c:manualLayout>
              <c:xMode val="edge"/>
              <c:yMode val="edge"/>
              <c:x val="0.46616501179718262"/>
              <c:y val="0.9541957093334252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53113544"/>
        <c:crosses val="autoZero"/>
        <c:auto val="1"/>
        <c:lblAlgn val="ctr"/>
        <c:lblOffset val="100"/>
        <c:noMultiLvlLbl val="0"/>
      </c:catAx>
      <c:valAx>
        <c:axId val="253113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/>
                  <a:t>Número de </a:t>
                </a:r>
                <a:r>
                  <a:rPr lang="pt-BR" dirty="0" smtClean="0"/>
                  <a:t>Documentos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8.7272553520418641E-3"/>
              <c:y val="0.2618255781563723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5311315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2643451575060397"/>
          <c:y val="3.0572689990967187E-2"/>
          <c:w val="0.39842995316904761"/>
          <c:h val="0.4182588810583051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05372052677941"/>
          <c:y val="5.6502253717840872E-2"/>
          <c:w val="0.86784932253491576"/>
          <c:h val="0.83030377577094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'[Brasil 20 anos MCT.xlsx]areas5'!$A$25</c:f>
              <c:strCache>
                <c:ptCount val="1"/>
                <c:pt idx="0">
                  <c:v>PSYCHIATRY/PSYCHOLOGY</c:v>
                </c:pt>
              </c:strCache>
            </c:strRef>
          </c:tx>
          <c:invertIfNegative val="0"/>
          <c:cat>
            <c:strRef>
              <c:f>'[Brasil 20 anos MCT.xlsx]areas5'!$B$24:$G$24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MCT.xlsx]areas5'!$B$25:$G$25</c:f>
              <c:numCache>
                <c:formatCode>#,##0</c:formatCode>
                <c:ptCount val="6"/>
                <c:pt idx="0">
                  <c:v>226</c:v>
                </c:pt>
                <c:pt idx="1">
                  <c:v>111</c:v>
                </c:pt>
                <c:pt idx="2">
                  <c:v>180</c:v>
                </c:pt>
                <c:pt idx="3">
                  <c:v>339</c:v>
                </c:pt>
                <c:pt idx="4">
                  <c:v>1457</c:v>
                </c:pt>
                <c:pt idx="5">
                  <c:v>2650</c:v>
                </c:pt>
              </c:numCache>
            </c:numRef>
          </c:val>
        </c:ser>
        <c:ser>
          <c:idx val="1"/>
          <c:order val="1"/>
          <c:tx>
            <c:strRef>
              <c:f>'[Brasil 20 anos MCT.xlsx]areas5'!$A$26</c:f>
              <c:strCache>
                <c:ptCount val="1"/>
                <c:pt idx="0">
                  <c:v>COMPUTER SCIENCE</c:v>
                </c:pt>
              </c:strCache>
            </c:strRef>
          </c:tx>
          <c:invertIfNegative val="0"/>
          <c:cat>
            <c:strRef>
              <c:f>'[Brasil 20 anos MCT.xlsx]areas5'!$B$24:$G$24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MCT.xlsx]areas5'!$B$26:$G$26</c:f>
              <c:numCache>
                <c:formatCode>#,##0</c:formatCode>
                <c:ptCount val="6"/>
                <c:pt idx="0">
                  <c:v>100</c:v>
                </c:pt>
                <c:pt idx="1">
                  <c:v>248</c:v>
                </c:pt>
                <c:pt idx="2">
                  <c:v>460</c:v>
                </c:pt>
                <c:pt idx="3">
                  <c:v>1398</c:v>
                </c:pt>
                <c:pt idx="4">
                  <c:v>1940</c:v>
                </c:pt>
                <c:pt idx="5">
                  <c:v>2410</c:v>
                </c:pt>
              </c:numCache>
            </c:numRef>
          </c:val>
        </c:ser>
        <c:ser>
          <c:idx val="2"/>
          <c:order val="2"/>
          <c:tx>
            <c:strRef>
              <c:f>'[Brasil 20 anos MCT.xlsx]areas5'!$A$27</c:f>
              <c:strCache>
                <c:ptCount val="1"/>
                <c:pt idx="0">
                  <c:v>SPACE SCIENCE</c:v>
                </c:pt>
              </c:strCache>
            </c:strRef>
          </c:tx>
          <c:invertIfNegative val="0"/>
          <c:cat>
            <c:strRef>
              <c:f>'[Brasil 20 anos MCT.xlsx]areas5'!$B$24:$G$24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MCT.xlsx]areas5'!$B$27:$G$27</c:f>
              <c:numCache>
                <c:formatCode>#,##0</c:formatCode>
                <c:ptCount val="6"/>
                <c:pt idx="0">
                  <c:v>373</c:v>
                </c:pt>
                <c:pt idx="1">
                  <c:v>615</c:v>
                </c:pt>
                <c:pt idx="2">
                  <c:v>828</c:v>
                </c:pt>
                <c:pt idx="3">
                  <c:v>1075</c:v>
                </c:pt>
                <c:pt idx="4">
                  <c:v>1249</c:v>
                </c:pt>
                <c:pt idx="5">
                  <c:v>1753</c:v>
                </c:pt>
              </c:numCache>
            </c:numRef>
          </c:val>
        </c:ser>
        <c:ser>
          <c:idx val="3"/>
          <c:order val="3"/>
          <c:tx>
            <c:strRef>
              <c:f>'[Brasil 20 anos MCT.xlsx]areas5'!$A$28</c:f>
              <c:strCache>
                <c:ptCount val="1"/>
                <c:pt idx="0">
                  <c:v>ECONOMICS &amp; BUSINESS</c:v>
                </c:pt>
              </c:strCache>
            </c:strRef>
          </c:tx>
          <c:spPr>
            <a:solidFill>
              <a:srgbClr val="2A2622"/>
            </a:solidFill>
          </c:spPr>
          <c:invertIfNegative val="0"/>
          <c:cat>
            <c:strRef>
              <c:f>'[Brasil 20 anos MCT.xlsx]areas5'!$B$24:$G$24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MCT.xlsx]areas5'!$B$28:$G$28</c:f>
              <c:numCache>
                <c:formatCode>#,##0</c:formatCode>
                <c:ptCount val="6"/>
                <c:pt idx="0">
                  <c:v>51</c:v>
                </c:pt>
                <c:pt idx="1">
                  <c:v>71</c:v>
                </c:pt>
                <c:pt idx="2">
                  <c:v>142</c:v>
                </c:pt>
                <c:pt idx="3">
                  <c:v>188</c:v>
                </c:pt>
                <c:pt idx="4">
                  <c:v>603</c:v>
                </c:pt>
                <c:pt idx="5">
                  <c:v>1355</c:v>
                </c:pt>
              </c:numCache>
            </c:numRef>
          </c:val>
        </c:ser>
        <c:ser>
          <c:idx val="4"/>
          <c:order val="4"/>
          <c:tx>
            <c:strRef>
              <c:f>'[Brasil 20 anos MCT.xlsx]areas5'!$A$29</c:f>
              <c:strCache>
                <c:ptCount val="1"/>
                <c:pt idx="0">
                  <c:v>MULTIDISCIPLINARY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'[Brasil 20 anos MCT.xlsx]areas5'!$B$24:$G$24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MCT.xlsx]areas5'!$B$29:$G$29</c:f>
              <c:numCache>
                <c:formatCode>#,##0</c:formatCode>
                <c:ptCount val="6"/>
                <c:pt idx="0">
                  <c:v>61</c:v>
                </c:pt>
                <c:pt idx="1">
                  <c:v>29</c:v>
                </c:pt>
                <c:pt idx="2">
                  <c:v>33</c:v>
                </c:pt>
                <c:pt idx="3">
                  <c:v>69</c:v>
                </c:pt>
                <c:pt idx="4">
                  <c:v>111</c:v>
                </c:pt>
                <c:pt idx="5">
                  <c:v>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114328"/>
        <c:axId val="253114720"/>
      </c:barChart>
      <c:catAx>
        <c:axId val="253114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Quinquênios</a:t>
                </a:r>
              </a:p>
            </c:rich>
          </c:tx>
          <c:layout>
            <c:manualLayout>
              <c:xMode val="edge"/>
              <c:yMode val="edge"/>
              <c:x val="0.48716203897572635"/>
              <c:y val="0.9565522481629006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53114720"/>
        <c:crosses val="autoZero"/>
        <c:auto val="1"/>
        <c:lblAlgn val="ctr"/>
        <c:lblOffset val="100"/>
        <c:noMultiLvlLbl val="0"/>
      </c:catAx>
      <c:valAx>
        <c:axId val="253114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Documentos</a:t>
                </a:r>
              </a:p>
            </c:rich>
          </c:tx>
          <c:layout>
            <c:manualLayout>
              <c:xMode val="edge"/>
              <c:yMode val="edge"/>
              <c:x val="1.1204714196048501E-2"/>
              <c:y val="0.3109501722030895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5311432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1908695804929557"/>
          <c:y val="3.0550772136429292E-2"/>
          <c:w val="0.31583800755281843"/>
          <c:h val="0.4343941382327208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'C:\Users\Cristina\Desktop\[Brasil.xlsx]%CI'!$B$1</c:f>
              <c:strCache>
                <c:ptCount val="1"/>
                <c:pt idx="0">
                  <c:v> % International Collaborations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'C:\Users\Cristina\Desktop\[Brasil.xlsx]%CI'!$A$2:$A$14</c:f>
              <c:strCache>
                <c:ptCount val="13"/>
                <c:pt idx="0">
                  <c:v>Brasil</c:v>
                </c:pt>
                <c:pt idx="1">
                  <c:v>México</c:v>
                </c:pt>
                <c:pt idx="2">
                  <c:v>Argentina</c:v>
                </c:pt>
                <c:pt idx="3">
                  <c:v>Inglaterra</c:v>
                </c:pt>
                <c:pt idx="4">
                  <c:v>Escócia</c:v>
                </c:pt>
                <c:pt idx="5">
                  <c:v>França</c:v>
                </c:pt>
                <c:pt idx="6">
                  <c:v>Noruega</c:v>
                </c:pt>
                <c:pt idx="7">
                  <c:v>Chile</c:v>
                </c:pt>
                <c:pt idx="8">
                  <c:v>Colômbia</c:v>
                </c:pt>
                <c:pt idx="9">
                  <c:v>Bélgica</c:v>
                </c:pt>
                <c:pt idx="10">
                  <c:v>Suíça</c:v>
                </c:pt>
                <c:pt idx="11">
                  <c:v>Hong Kong</c:v>
                </c:pt>
                <c:pt idx="12">
                  <c:v>Quênia</c:v>
                </c:pt>
              </c:strCache>
            </c:strRef>
          </c:cat>
          <c:val>
            <c:numRef>
              <c:f>'C:\Users\Cristina\Desktop\[Brasil.xlsx]%CI'!$B$2:$B$14</c:f>
              <c:numCache>
                <c:formatCode>General</c:formatCode>
                <c:ptCount val="13"/>
                <c:pt idx="0">
                  <c:v>33.08</c:v>
                </c:pt>
                <c:pt idx="1">
                  <c:v>44.84</c:v>
                </c:pt>
                <c:pt idx="2">
                  <c:v>47.78</c:v>
                </c:pt>
                <c:pt idx="3">
                  <c:v>54.63</c:v>
                </c:pt>
                <c:pt idx="4">
                  <c:v>56.45</c:v>
                </c:pt>
                <c:pt idx="5">
                  <c:v>57.03</c:v>
                </c:pt>
                <c:pt idx="6">
                  <c:v>61.44</c:v>
                </c:pt>
                <c:pt idx="7">
                  <c:v>62.61</c:v>
                </c:pt>
                <c:pt idx="8">
                  <c:v>65.3</c:v>
                </c:pt>
                <c:pt idx="9">
                  <c:v>65.58</c:v>
                </c:pt>
                <c:pt idx="10">
                  <c:v>68.930000000000007</c:v>
                </c:pt>
                <c:pt idx="11">
                  <c:v>69.11999999999999</c:v>
                </c:pt>
                <c:pt idx="12">
                  <c:v>88.179999999999978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773016"/>
        <c:axId val="474773408"/>
      </c:barChart>
      <c:catAx>
        <c:axId val="474773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Países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474773408"/>
        <c:crosses val="autoZero"/>
        <c:auto val="1"/>
        <c:lblAlgn val="ctr"/>
        <c:lblOffset val="100"/>
        <c:noMultiLvlLbl val="0"/>
      </c:catAx>
      <c:valAx>
        <c:axId val="474773408"/>
        <c:scaling>
          <c:orientation val="minMax"/>
          <c:min val="3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 Colaboração Internacional</a:t>
                </a:r>
              </a:p>
            </c:rich>
          </c:tx>
          <c:layout>
            <c:manualLayout>
              <c:xMode val="edge"/>
              <c:yMode val="edge"/>
              <c:x val="6.3331085818050924E-3"/>
              <c:y val="0.1762544241116067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747730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9200668098329"/>
          <c:y val="4.8263585920070302E-2"/>
          <c:w val="0.78229187858694693"/>
          <c:h val="0.80865157032911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Brasil!$B$3</c:f>
              <c:strCache>
                <c:ptCount val="1"/>
                <c:pt idx="0">
                  <c:v>Número de Documentos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Brasil!$A$4:$A$9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Brasil!$B$4:$B$9</c:f>
              <c:numCache>
                <c:formatCode>#,##0</c:formatCode>
                <c:ptCount val="6"/>
                <c:pt idx="0">
                  <c:v>14152</c:v>
                </c:pt>
                <c:pt idx="1">
                  <c:v>21987</c:v>
                </c:pt>
                <c:pt idx="2">
                  <c:v>39021</c:v>
                </c:pt>
                <c:pt idx="3">
                  <c:v>66071</c:v>
                </c:pt>
                <c:pt idx="4">
                  <c:v>122052</c:v>
                </c:pt>
                <c:pt idx="5">
                  <c:v>187936</c:v>
                </c:pt>
              </c:numCache>
            </c:numRef>
          </c:val>
        </c:ser>
        <c:ser>
          <c:idx val="1"/>
          <c:order val="1"/>
          <c:tx>
            <c:strRef>
              <c:f>Brasil!$C$3</c:f>
              <c:strCache>
                <c:ptCount val="1"/>
                <c:pt idx="0">
                  <c:v>Número de Citações</c:v>
                </c:pt>
              </c:strCache>
            </c:strRef>
          </c:tx>
          <c:invertIfNegative val="0"/>
          <c:cat>
            <c:strRef>
              <c:f>Brasil!$A$4:$A$9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Brasil!$C$4:$C$9</c:f>
              <c:numCache>
                <c:formatCode>#,##0</c:formatCode>
                <c:ptCount val="6"/>
                <c:pt idx="0">
                  <c:v>17680</c:v>
                </c:pt>
                <c:pt idx="1">
                  <c:v>34884</c:v>
                </c:pt>
                <c:pt idx="2">
                  <c:v>81127</c:v>
                </c:pt>
                <c:pt idx="3">
                  <c:v>173804</c:v>
                </c:pt>
                <c:pt idx="4">
                  <c:v>379226</c:v>
                </c:pt>
                <c:pt idx="5">
                  <c:v>678520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291344"/>
        <c:axId val="267292128"/>
      </c:barChart>
      <c:lineChart>
        <c:grouping val="standard"/>
        <c:varyColors val="0"/>
        <c:ser>
          <c:idx val="2"/>
          <c:order val="2"/>
          <c:tx>
            <c:strRef>
              <c:f>Brasil!$D$3</c:f>
              <c:strCache>
                <c:ptCount val="1"/>
                <c:pt idx="0">
                  <c:v>Impacto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Brasil!$A$4:$A$9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Brasil!$D$4:$D$9</c:f>
              <c:numCache>
                <c:formatCode>#0.00</c:formatCode>
                <c:ptCount val="6"/>
                <c:pt idx="0">
                  <c:v>1.2492933860938398</c:v>
                </c:pt>
                <c:pt idx="1">
                  <c:v>1.5865738845681501</c:v>
                </c:pt>
                <c:pt idx="2">
                  <c:v>2.0790599933369167</c:v>
                </c:pt>
                <c:pt idx="3">
                  <c:v>2.6305640901454499</c:v>
                </c:pt>
                <c:pt idx="4">
                  <c:v>3.1070855045390502</c:v>
                </c:pt>
                <c:pt idx="5">
                  <c:v>3.61037800102162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292912"/>
        <c:axId val="267292520"/>
      </c:lineChart>
      <c:catAx>
        <c:axId val="267291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Quinquênios</a:t>
                </a:r>
              </a:p>
            </c:rich>
          </c:tx>
          <c:layout>
            <c:manualLayout>
              <c:xMode val="edge"/>
              <c:yMode val="edge"/>
              <c:x val="0.44932651161365394"/>
              <c:y val="0.9355876690784354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67292128"/>
        <c:crosses val="autoZero"/>
        <c:auto val="1"/>
        <c:lblAlgn val="ctr"/>
        <c:lblOffset val="100"/>
        <c:noMultiLvlLbl val="0"/>
      </c:catAx>
      <c:valAx>
        <c:axId val="267292128"/>
        <c:scaling>
          <c:orientation val="minMax"/>
          <c:min val="10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Documentos</a:t>
                </a:r>
              </a:p>
            </c:rich>
          </c:tx>
          <c:layout>
            <c:manualLayout>
              <c:xMode val="edge"/>
              <c:yMode val="edge"/>
              <c:x val="2.9143074141187381E-3"/>
              <c:y val="0.247711408801800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67291344"/>
        <c:crosses val="autoZero"/>
        <c:crossBetween val="between"/>
        <c:majorUnit val="100000"/>
      </c:valAx>
      <c:valAx>
        <c:axId val="267292520"/>
        <c:scaling>
          <c:orientation val="minMax"/>
          <c:min val="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Impacto</a:t>
                </a:r>
              </a:p>
            </c:rich>
          </c:tx>
          <c:layout>
            <c:manualLayout>
              <c:xMode val="edge"/>
              <c:yMode val="edge"/>
              <c:x val="0.96541967080286051"/>
              <c:y val="0.3754137995083883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67292912"/>
        <c:crosses val="max"/>
        <c:crossBetween val="between"/>
      </c:valAx>
      <c:catAx>
        <c:axId val="267292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6729252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553246838505547"/>
          <c:y val="4.5716538742072134E-2"/>
          <c:w val="0.30955874534822053"/>
          <c:h val="0.2122951858218441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58240983765921"/>
          <c:y val="4.2141294838145486E-2"/>
          <c:w val="0.72698466511130555"/>
          <c:h val="0.7416758443908848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'[Brasil 20 anos MCT.xlsx]Plan1'!$C$1</c:f>
              <c:strCache>
                <c:ptCount val="1"/>
                <c:pt idx="0">
                  <c:v>Nº de Documentos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'[Brasil 20 anos MCT.xlsx]Plan1'!$A$2:$A$7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MCT.xlsx]Plan1'!$C$2:$C$7</c:f>
              <c:numCache>
                <c:formatCode>#,##0</c:formatCode>
                <c:ptCount val="6"/>
                <c:pt idx="0">
                  <c:v>14152</c:v>
                </c:pt>
                <c:pt idx="1">
                  <c:v>21987</c:v>
                </c:pt>
                <c:pt idx="2">
                  <c:v>39021</c:v>
                </c:pt>
                <c:pt idx="3">
                  <c:v>66071</c:v>
                </c:pt>
                <c:pt idx="4">
                  <c:v>122052</c:v>
                </c:pt>
                <c:pt idx="5">
                  <c:v>187936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293696"/>
        <c:axId val="267294088"/>
      </c:barChart>
      <c:lineChart>
        <c:grouping val="standard"/>
        <c:varyColors val="0"/>
        <c:ser>
          <c:idx val="0"/>
          <c:order val="0"/>
          <c:tx>
            <c:strRef>
              <c:f>'[Brasil 20 anos MCT.xlsx]Plan1'!$B$1</c:f>
              <c:strCache>
                <c:ptCount val="1"/>
                <c:pt idx="0">
                  <c:v>Artigos de Revisão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'[Brasil 20 anos MCT.xlsx]Plan1'!$A$2:$A$7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'[Brasil 20 anos MCT.xlsx]Plan1'!$B$2:$B$7</c:f>
              <c:numCache>
                <c:formatCode>#,##0</c:formatCode>
                <c:ptCount val="6"/>
                <c:pt idx="0">
                  <c:v>27</c:v>
                </c:pt>
                <c:pt idx="1">
                  <c:v>217</c:v>
                </c:pt>
                <c:pt idx="2">
                  <c:v>572</c:v>
                </c:pt>
                <c:pt idx="3">
                  <c:v>1224</c:v>
                </c:pt>
                <c:pt idx="4">
                  <c:v>4156</c:v>
                </c:pt>
                <c:pt idx="5">
                  <c:v>7455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001480"/>
        <c:axId val="267290952"/>
      </c:lineChart>
      <c:catAx>
        <c:axId val="26729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Quinquênios</a:t>
                </a:r>
              </a:p>
            </c:rich>
          </c:tx>
          <c:layout>
            <c:manualLayout>
              <c:xMode val="edge"/>
              <c:yMode val="edge"/>
              <c:x val="0.41199523670652194"/>
              <c:y val="0.9418088006324586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pt-BR"/>
          </a:p>
        </c:txPr>
        <c:crossAx val="267294088"/>
        <c:crosses val="autoZero"/>
        <c:auto val="1"/>
        <c:lblAlgn val="ctr"/>
        <c:lblOffset val="100"/>
        <c:tickLblSkip val="1"/>
        <c:noMultiLvlLbl val="0"/>
      </c:catAx>
      <c:valAx>
        <c:axId val="267294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/>
                  <a:t>Número de </a:t>
                </a:r>
                <a:r>
                  <a:rPr lang="pt-BR" dirty="0" smtClean="0"/>
                  <a:t>Documentos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2469743365412667E-2"/>
              <c:y val="0.2255037282491961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67293696"/>
        <c:crosses val="autoZero"/>
        <c:crossBetween val="between"/>
      </c:valAx>
      <c:valAx>
        <c:axId val="267290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Artigos de revisão</a:t>
                </a:r>
              </a:p>
            </c:rich>
          </c:tx>
          <c:layout>
            <c:manualLayout>
              <c:xMode val="edge"/>
              <c:yMode val="edge"/>
              <c:x val="0.95531690483133769"/>
              <c:y val="0.2561510878823448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63001480"/>
        <c:crosses val="max"/>
        <c:crossBetween val="between"/>
      </c:valAx>
      <c:catAx>
        <c:axId val="263001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6729095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6547669388548691"/>
          <c:y val="4.1765286948793362E-2"/>
          <c:w val="0.2974862204724425"/>
          <c:h val="0.16743438320210044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[Brasil.xlsx]BR!$B$3</c:f>
              <c:strCache>
                <c:ptCount val="1"/>
                <c:pt idx="0">
                  <c:v>% Documents in World</c:v>
                </c:pt>
              </c:strCache>
            </c:strRef>
          </c:tx>
          <c:spPr>
            <a:ln w="63500"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[Brasil.xlsx]BR!$A$4:$A$33</c:f>
              <c:strCach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strCache>
            </c:strRef>
          </c:cat>
          <c:val>
            <c:numRef>
              <c:f>[Brasil.xlsx]BR!$B$4:$B$33</c:f>
              <c:numCache>
                <c:formatCode>#0.00</c:formatCode>
                <c:ptCount val="30"/>
                <c:pt idx="0">
                  <c:v>0.479715066926928</c:v>
                </c:pt>
                <c:pt idx="1">
                  <c:v>0.49600175103086502</c:v>
                </c:pt>
                <c:pt idx="2">
                  <c:v>0.47989752564114102</c:v>
                </c:pt>
                <c:pt idx="3">
                  <c:v>0.50573985753559747</c:v>
                </c:pt>
                <c:pt idx="4">
                  <c:v>0.57836228558942349</c:v>
                </c:pt>
                <c:pt idx="5">
                  <c:v>0.62150476215778205</c:v>
                </c:pt>
                <c:pt idx="6">
                  <c:v>0.65906279883184449</c:v>
                </c:pt>
                <c:pt idx="7">
                  <c:v>0.72789964169096555</c:v>
                </c:pt>
                <c:pt idx="8">
                  <c:v>0.70469954850821703</c:v>
                </c:pt>
                <c:pt idx="9">
                  <c:v>0.74616910201794651</c:v>
                </c:pt>
                <c:pt idx="10">
                  <c:v>0.82082730789584601</c:v>
                </c:pt>
                <c:pt idx="11">
                  <c:v>0.88028968007844399</c:v>
                </c:pt>
                <c:pt idx="12">
                  <c:v>1.0413041660259699</c:v>
                </c:pt>
                <c:pt idx="13">
                  <c:v>1.18478091008298</c:v>
                </c:pt>
                <c:pt idx="14">
                  <c:v>1.2996158027710201</c:v>
                </c:pt>
                <c:pt idx="15">
                  <c:v>1.39202849436512</c:v>
                </c:pt>
                <c:pt idx="16">
                  <c:v>1.4666242360283861</c:v>
                </c:pt>
                <c:pt idx="17">
                  <c:v>1.6053165215768945</c:v>
                </c:pt>
                <c:pt idx="18">
                  <c:v>1.6454705628760533</c:v>
                </c:pt>
                <c:pt idx="19">
                  <c:v>1.8097482403988598</c:v>
                </c:pt>
                <c:pt idx="20">
                  <c:v>1.8399076867325099</c:v>
                </c:pt>
                <c:pt idx="21">
                  <c:v>1.9474582805529499</c:v>
                </c:pt>
                <c:pt idx="22">
                  <c:v>2.3019808584355181</c:v>
                </c:pt>
                <c:pt idx="23">
                  <c:v>2.6105099025909362</c:v>
                </c:pt>
                <c:pt idx="24">
                  <c:v>2.6729047972114452</c:v>
                </c:pt>
                <c:pt idx="25">
                  <c:v>2.7073299048535699</c:v>
                </c:pt>
                <c:pt idx="26">
                  <c:v>2.7519937046546099</c:v>
                </c:pt>
                <c:pt idx="27">
                  <c:v>2.79693109543856</c:v>
                </c:pt>
                <c:pt idx="28">
                  <c:v>2.7647135535892202</c:v>
                </c:pt>
                <c:pt idx="29">
                  <c:v>2.7676089872248477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209304"/>
        <c:axId val="253105312"/>
      </c:lineChart>
      <c:catAx>
        <c:axId val="105209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Anos</a:t>
                </a:r>
              </a:p>
            </c:rich>
          </c:tx>
          <c:layout>
            <c:manualLayout>
              <c:xMode val="edge"/>
              <c:yMode val="edge"/>
              <c:x val="0.48454291331095212"/>
              <c:y val="0.9381213920934867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pt-BR"/>
          </a:p>
        </c:txPr>
        <c:crossAx val="253105312"/>
        <c:crosses val="autoZero"/>
        <c:auto val="1"/>
        <c:lblAlgn val="ctr"/>
        <c:lblOffset val="100"/>
        <c:noMultiLvlLbl val="0"/>
      </c:catAx>
      <c:valAx>
        <c:axId val="253105312"/>
        <c:scaling>
          <c:orientation val="minMax"/>
          <c:min val="0.30000000000000032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 Documentos no Mundo</a:t>
                </a:r>
              </a:p>
            </c:rich>
          </c:tx>
          <c:layout>
            <c:manualLayout>
              <c:xMode val="edge"/>
              <c:yMode val="edge"/>
              <c:x val="8.2747397181857779E-3"/>
              <c:y val="0.2008475983112129"/>
            </c:manualLayout>
          </c:layout>
          <c:overlay val="0"/>
        </c:title>
        <c:numFmt formatCode="#0.0" sourceLinked="0"/>
        <c:majorTickMark val="out"/>
        <c:minorTickMark val="none"/>
        <c:tickLblPos val="nextTo"/>
        <c:crossAx val="10520930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[Brasil.xlsx]BR!$B$37</c:f>
              <c:strCache>
                <c:ptCount val="1"/>
                <c:pt idx="0">
                  <c:v>% Documents in World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[Brasil.xlsx]BR!$A$38:$A$43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[Brasil.xlsx]BR!$B$38:$B$43</c:f>
              <c:numCache>
                <c:formatCode>#0.00</c:formatCode>
                <c:ptCount val="6"/>
                <c:pt idx="0">
                  <c:v>0.50902318407813496</c:v>
                </c:pt>
                <c:pt idx="1">
                  <c:v>0.69340109975363351</c:v>
                </c:pt>
                <c:pt idx="2">
                  <c:v>1.0511768865541968</c:v>
                </c:pt>
                <c:pt idx="3">
                  <c:v>1.5905541722707601</c:v>
                </c:pt>
                <c:pt idx="4">
                  <c:v>2.3013915601312402</c:v>
                </c:pt>
                <c:pt idx="5">
                  <c:v>2.7590572672918898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106096"/>
        <c:axId val="253106488"/>
      </c:barChart>
      <c:catAx>
        <c:axId val="253106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Quinquênios</a:t>
                </a:r>
              </a:p>
            </c:rich>
          </c:tx>
          <c:layout>
            <c:manualLayout>
              <c:xMode val="edge"/>
              <c:yMode val="edge"/>
              <c:x val="0.46064785072190029"/>
              <c:y val="0.9404409430698176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53106488"/>
        <c:crosses val="autoZero"/>
        <c:auto val="1"/>
        <c:lblAlgn val="ctr"/>
        <c:lblOffset val="100"/>
        <c:noMultiLvlLbl val="0"/>
      </c:catAx>
      <c:valAx>
        <c:axId val="2531064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 Documentos no Mundo</a:t>
                </a:r>
              </a:p>
            </c:rich>
          </c:tx>
          <c:layout>
            <c:manualLayout>
              <c:xMode val="edge"/>
              <c:yMode val="edge"/>
              <c:x val="9.2018761200446334E-3"/>
              <c:y val="0.25865320519942231"/>
            </c:manualLayout>
          </c:layout>
          <c:overlay val="0"/>
        </c:title>
        <c:numFmt formatCode="#0.0" sourceLinked="0"/>
        <c:majorTickMark val="out"/>
        <c:minorTickMark val="none"/>
        <c:tickLblPos val="nextTo"/>
        <c:crossAx val="2531060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'C:\Users\Cristina\Desktop\[Brasil.xlsx]%CI'!$B$1</c:f>
              <c:strCache>
                <c:ptCount val="1"/>
                <c:pt idx="0">
                  <c:v> % International Collaborations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'C:\Users\Cristina\Desktop\[Brasil.xlsx]%CI'!$A$2:$A$14</c:f>
              <c:strCache>
                <c:ptCount val="13"/>
                <c:pt idx="0">
                  <c:v>Brasil</c:v>
                </c:pt>
                <c:pt idx="1">
                  <c:v>México</c:v>
                </c:pt>
                <c:pt idx="2">
                  <c:v>Argentina</c:v>
                </c:pt>
                <c:pt idx="3">
                  <c:v>Inglaterra</c:v>
                </c:pt>
                <c:pt idx="4">
                  <c:v>Escócia</c:v>
                </c:pt>
                <c:pt idx="5">
                  <c:v>França</c:v>
                </c:pt>
                <c:pt idx="6">
                  <c:v>Noruega</c:v>
                </c:pt>
                <c:pt idx="7">
                  <c:v>Chile</c:v>
                </c:pt>
                <c:pt idx="8">
                  <c:v>Colômbia</c:v>
                </c:pt>
                <c:pt idx="9">
                  <c:v>Bélgica</c:v>
                </c:pt>
                <c:pt idx="10">
                  <c:v>Suíça</c:v>
                </c:pt>
                <c:pt idx="11">
                  <c:v>Hong Kong</c:v>
                </c:pt>
                <c:pt idx="12">
                  <c:v>Quênia</c:v>
                </c:pt>
              </c:strCache>
            </c:strRef>
          </c:cat>
          <c:val>
            <c:numRef>
              <c:f>'C:\Users\Cristina\Desktop\[Brasil.xlsx]%CI'!$B$2:$B$14</c:f>
              <c:numCache>
                <c:formatCode>General</c:formatCode>
                <c:ptCount val="13"/>
                <c:pt idx="0">
                  <c:v>33.08</c:v>
                </c:pt>
                <c:pt idx="1">
                  <c:v>44.84</c:v>
                </c:pt>
                <c:pt idx="2">
                  <c:v>47.78</c:v>
                </c:pt>
                <c:pt idx="3">
                  <c:v>54.63</c:v>
                </c:pt>
                <c:pt idx="4">
                  <c:v>56.45</c:v>
                </c:pt>
                <c:pt idx="5">
                  <c:v>57.03</c:v>
                </c:pt>
                <c:pt idx="6">
                  <c:v>61.44</c:v>
                </c:pt>
                <c:pt idx="7">
                  <c:v>62.61</c:v>
                </c:pt>
                <c:pt idx="8">
                  <c:v>65.3</c:v>
                </c:pt>
                <c:pt idx="9">
                  <c:v>65.58</c:v>
                </c:pt>
                <c:pt idx="10">
                  <c:v>68.930000000000007</c:v>
                </c:pt>
                <c:pt idx="11">
                  <c:v>69.11999999999999</c:v>
                </c:pt>
                <c:pt idx="12">
                  <c:v>88.179999999999978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107272"/>
        <c:axId val="253107664"/>
      </c:barChart>
      <c:catAx>
        <c:axId val="253107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Países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53107664"/>
        <c:crosses val="autoZero"/>
        <c:auto val="1"/>
        <c:lblAlgn val="ctr"/>
        <c:lblOffset val="100"/>
        <c:noMultiLvlLbl val="0"/>
      </c:catAx>
      <c:valAx>
        <c:axId val="253107664"/>
        <c:scaling>
          <c:orientation val="minMax"/>
          <c:min val="3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 Colaboração Internacional</a:t>
                </a:r>
              </a:p>
            </c:rich>
          </c:tx>
          <c:layout>
            <c:manualLayout>
              <c:xMode val="edge"/>
              <c:yMode val="edge"/>
              <c:x val="6.3331085818050924E-3"/>
              <c:y val="0.1762544241116067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531072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75371484076298"/>
          <c:y val="3.539014585202168E-2"/>
          <c:w val="0.86095389257445543"/>
          <c:h val="0.81124582212033891"/>
        </c:manualLayout>
      </c:layout>
      <c:lineChart>
        <c:grouping val="standard"/>
        <c:varyColors val="0"/>
        <c:ser>
          <c:idx val="0"/>
          <c:order val="0"/>
          <c:tx>
            <c:strRef>
              <c:f>ano_ano!$B$3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ano_ano!$A$4:$A$33</c:f>
              <c:strCach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strCache>
            </c:strRef>
          </c:cat>
          <c:val>
            <c:numRef>
              <c:f>ano_ano!$B$4:$B$33</c:f>
              <c:numCache>
                <c:formatCode>#,##0</c:formatCode>
                <c:ptCount val="30"/>
                <c:pt idx="0">
                  <c:v>2551</c:v>
                </c:pt>
                <c:pt idx="1">
                  <c:v>2674</c:v>
                </c:pt>
                <c:pt idx="2">
                  <c:v>2660</c:v>
                </c:pt>
                <c:pt idx="3">
                  <c:v>2879</c:v>
                </c:pt>
                <c:pt idx="4">
                  <c:v>3388</c:v>
                </c:pt>
                <c:pt idx="5">
                  <c:v>3743</c:v>
                </c:pt>
                <c:pt idx="6">
                  <c:v>4087</c:v>
                </c:pt>
                <c:pt idx="7">
                  <c:v>4581</c:v>
                </c:pt>
                <c:pt idx="8">
                  <c:v>4542</c:v>
                </c:pt>
                <c:pt idx="9">
                  <c:v>5034</c:v>
                </c:pt>
                <c:pt idx="10">
                  <c:v>5801</c:v>
                </c:pt>
                <c:pt idx="11">
                  <c:v>6401</c:v>
                </c:pt>
                <c:pt idx="12">
                  <c:v>7720</c:v>
                </c:pt>
                <c:pt idx="13">
                  <c:v>9022</c:v>
                </c:pt>
                <c:pt idx="14">
                  <c:v>10077</c:v>
                </c:pt>
                <c:pt idx="15">
                  <c:v>11029</c:v>
                </c:pt>
                <c:pt idx="16">
                  <c:v>11660</c:v>
                </c:pt>
                <c:pt idx="17">
                  <c:v>13078</c:v>
                </c:pt>
                <c:pt idx="18">
                  <c:v>14046</c:v>
                </c:pt>
                <c:pt idx="19">
                  <c:v>16258</c:v>
                </c:pt>
                <c:pt idx="20">
                  <c:v>17364</c:v>
                </c:pt>
                <c:pt idx="21">
                  <c:v>19448</c:v>
                </c:pt>
                <c:pt idx="22">
                  <c:v>24158</c:v>
                </c:pt>
                <c:pt idx="23">
                  <c:v>29466</c:v>
                </c:pt>
                <c:pt idx="24">
                  <c:v>31616</c:v>
                </c:pt>
                <c:pt idx="25">
                  <c:v>33192</c:v>
                </c:pt>
                <c:pt idx="26">
                  <c:v>35951</c:v>
                </c:pt>
                <c:pt idx="27">
                  <c:v>38369</c:v>
                </c:pt>
                <c:pt idx="28">
                  <c:v>39856</c:v>
                </c:pt>
                <c:pt idx="29">
                  <c:v>40568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ano_ano!$C$3</c:f>
              <c:strCache>
                <c:ptCount val="1"/>
                <c:pt idx="0">
                  <c:v>México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ano_ano!$A$4:$A$33</c:f>
              <c:strCach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strCache>
            </c:strRef>
          </c:cat>
          <c:val>
            <c:numRef>
              <c:f>ano_ano!$C$4:$C$33</c:f>
              <c:numCache>
                <c:formatCode>#,##0</c:formatCode>
                <c:ptCount val="30"/>
                <c:pt idx="0">
                  <c:v>1187</c:v>
                </c:pt>
                <c:pt idx="1">
                  <c:v>1256</c:v>
                </c:pt>
                <c:pt idx="2">
                  <c:v>1390</c:v>
                </c:pt>
                <c:pt idx="3">
                  <c:v>1340</c:v>
                </c:pt>
                <c:pt idx="4">
                  <c:v>1502</c:v>
                </c:pt>
                <c:pt idx="5">
                  <c:v>1613</c:v>
                </c:pt>
                <c:pt idx="6">
                  <c:v>1692</c:v>
                </c:pt>
                <c:pt idx="7">
                  <c:v>1980</c:v>
                </c:pt>
                <c:pt idx="8">
                  <c:v>2339</c:v>
                </c:pt>
                <c:pt idx="9">
                  <c:v>2502</c:v>
                </c:pt>
                <c:pt idx="10">
                  <c:v>3075</c:v>
                </c:pt>
                <c:pt idx="11">
                  <c:v>3417</c:v>
                </c:pt>
                <c:pt idx="12">
                  <c:v>3811</c:v>
                </c:pt>
                <c:pt idx="13">
                  <c:v>4392</c:v>
                </c:pt>
                <c:pt idx="14">
                  <c:v>4752</c:v>
                </c:pt>
                <c:pt idx="15">
                  <c:v>4948</c:v>
                </c:pt>
                <c:pt idx="16">
                  <c:v>5370</c:v>
                </c:pt>
                <c:pt idx="17">
                  <c:v>5601</c:v>
                </c:pt>
                <c:pt idx="18">
                  <c:v>6251</c:v>
                </c:pt>
                <c:pt idx="19">
                  <c:v>6769</c:v>
                </c:pt>
                <c:pt idx="20">
                  <c:v>7198</c:v>
                </c:pt>
                <c:pt idx="21">
                  <c:v>7344</c:v>
                </c:pt>
                <c:pt idx="22">
                  <c:v>8345</c:v>
                </c:pt>
                <c:pt idx="23">
                  <c:v>9088</c:v>
                </c:pt>
                <c:pt idx="24">
                  <c:v>9339</c:v>
                </c:pt>
                <c:pt idx="25">
                  <c:v>9683</c:v>
                </c:pt>
                <c:pt idx="26">
                  <c:v>10533</c:v>
                </c:pt>
                <c:pt idx="27">
                  <c:v>11371</c:v>
                </c:pt>
                <c:pt idx="28">
                  <c:v>12101</c:v>
                </c:pt>
                <c:pt idx="29">
                  <c:v>12412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ano_ano!$D$3</c:f>
              <c:strCache>
                <c:ptCount val="1"/>
                <c:pt idx="0">
                  <c:v>Argentina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ano_ano!$A$4:$A$33</c:f>
              <c:strCach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strCache>
            </c:strRef>
          </c:cat>
          <c:val>
            <c:numRef>
              <c:f>ano_ano!$D$4:$D$33</c:f>
              <c:numCache>
                <c:formatCode>#,##0</c:formatCode>
                <c:ptCount val="30"/>
                <c:pt idx="0">
                  <c:v>1588</c:v>
                </c:pt>
                <c:pt idx="1">
                  <c:v>1925</c:v>
                </c:pt>
                <c:pt idx="2">
                  <c:v>1901</c:v>
                </c:pt>
                <c:pt idx="3">
                  <c:v>1890</c:v>
                </c:pt>
                <c:pt idx="4">
                  <c:v>1971</c:v>
                </c:pt>
                <c:pt idx="5">
                  <c:v>2187</c:v>
                </c:pt>
                <c:pt idx="6">
                  <c:v>2109</c:v>
                </c:pt>
                <c:pt idx="7">
                  <c:v>2113</c:v>
                </c:pt>
                <c:pt idx="8">
                  <c:v>2176</c:v>
                </c:pt>
                <c:pt idx="9">
                  <c:v>2422</c:v>
                </c:pt>
                <c:pt idx="10">
                  <c:v>2750</c:v>
                </c:pt>
                <c:pt idx="11">
                  <c:v>3317</c:v>
                </c:pt>
                <c:pt idx="12">
                  <c:v>3594</c:v>
                </c:pt>
                <c:pt idx="13">
                  <c:v>3904</c:v>
                </c:pt>
                <c:pt idx="14">
                  <c:v>4118</c:v>
                </c:pt>
                <c:pt idx="15">
                  <c:v>4486</c:v>
                </c:pt>
                <c:pt idx="16">
                  <c:v>4574</c:v>
                </c:pt>
                <c:pt idx="17">
                  <c:v>4930</c:v>
                </c:pt>
                <c:pt idx="18">
                  <c:v>4795</c:v>
                </c:pt>
                <c:pt idx="19">
                  <c:v>4971</c:v>
                </c:pt>
                <c:pt idx="20">
                  <c:v>5170</c:v>
                </c:pt>
                <c:pt idx="21">
                  <c:v>5559</c:v>
                </c:pt>
                <c:pt idx="22">
                  <c:v>5966</c:v>
                </c:pt>
                <c:pt idx="23">
                  <c:v>6781</c:v>
                </c:pt>
                <c:pt idx="24">
                  <c:v>7145</c:v>
                </c:pt>
                <c:pt idx="25">
                  <c:v>7652</c:v>
                </c:pt>
                <c:pt idx="26">
                  <c:v>8173</c:v>
                </c:pt>
                <c:pt idx="27">
                  <c:v>8507</c:v>
                </c:pt>
                <c:pt idx="28">
                  <c:v>8751</c:v>
                </c:pt>
                <c:pt idx="29">
                  <c:v>8591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ano_ano!$E$3</c:f>
              <c:strCache>
                <c:ptCount val="1"/>
                <c:pt idx="0">
                  <c:v>Chile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ano_ano!$A$4:$A$33</c:f>
              <c:strCach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strCache>
            </c:strRef>
          </c:cat>
          <c:val>
            <c:numRef>
              <c:f>ano_ano!$E$4:$E$33</c:f>
              <c:numCache>
                <c:formatCode>#,##0</c:formatCode>
                <c:ptCount val="30"/>
                <c:pt idx="0">
                  <c:v>800</c:v>
                </c:pt>
                <c:pt idx="1">
                  <c:v>872</c:v>
                </c:pt>
                <c:pt idx="2">
                  <c:v>913</c:v>
                </c:pt>
                <c:pt idx="3">
                  <c:v>985</c:v>
                </c:pt>
                <c:pt idx="4">
                  <c:v>1076</c:v>
                </c:pt>
                <c:pt idx="5">
                  <c:v>1121</c:v>
                </c:pt>
                <c:pt idx="6">
                  <c:v>1134</c:v>
                </c:pt>
                <c:pt idx="7">
                  <c:v>1215</c:v>
                </c:pt>
                <c:pt idx="8">
                  <c:v>1292</c:v>
                </c:pt>
                <c:pt idx="9">
                  <c:v>1289</c:v>
                </c:pt>
                <c:pt idx="10">
                  <c:v>1436</c:v>
                </c:pt>
                <c:pt idx="11">
                  <c:v>1524</c:v>
                </c:pt>
                <c:pt idx="12">
                  <c:v>1573</c:v>
                </c:pt>
                <c:pt idx="13">
                  <c:v>1690</c:v>
                </c:pt>
                <c:pt idx="14">
                  <c:v>1850</c:v>
                </c:pt>
                <c:pt idx="15">
                  <c:v>1941</c:v>
                </c:pt>
                <c:pt idx="16">
                  <c:v>2103</c:v>
                </c:pt>
                <c:pt idx="17">
                  <c:v>2404</c:v>
                </c:pt>
                <c:pt idx="18">
                  <c:v>2656</c:v>
                </c:pt>
                <c:pt idx="19">
                  <c:v>2761</c:v>
                </c:pt>
                <c:pt idx="20">
                  <c:v>3062</c:v>
                </c:pt>
                <c:pt idx="21">
                  <c:v>3296</c:v>
                </c:pt>
                <c:pt idx="22">
                  <c:v>3800</c:v>
                </c:pt>
                <c:pt idx="23">
                  <c:v>4272</c:v>
                </c:pt>
                <c:pt idx="24">
                  <c:v>4829</c:v>
                </c:pt>
                <c:pt idx="25">
                  <c:v>5112</c:v>
                </c:pt>
                <c:pt idx="26">
                  <c:v>5817</c:v>
                </c:pt>
                <c:pt idx="27">
                  <c:v>6431</c:v>
                </c:pt>
                <c:pt idx="28">
                  <c:v>6637</c:v>
                </c:pt>
                <c:pt idx="29">
                  <c:v>7426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ano_ano!$F$3</c:f>
              <c:strCache>
                <c:ptCount val="1"/>
                <c:pt idx="0">
                  <c:v>Colômbia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ano_ano!$A$4:$A$33</c:f>
              <c:strCach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strCache>
            </c:strRef>
          </c:cat>
          <c:val>
            <c:numRef>
              <c:f>ano_ano!$F$4:$F$33</c:f>
              <c:numCache>
                <c:formatCode>#,##0</c:formatCode>
                <c:ptCount val="30"/>
                <c:pt idx="0">
                  <c:v>133</c:v>
                </c:pt>
                <c:pt idx="1">
                  <c:v>156</c:v>
                </c:pt>
                <c:pt idx="2">
                  <c:v>138</c:v>
                </c:pt>
                <c:pt idx="3">
                  <c:v>155</c:v>
                </c:pt>
                <c:pt idx="4">
                  <c:v>166</c:v>
                </c:pt>
                <c:pt idx="5">
                  <c:v>203</c:v>
                </c:pt>
                <c:pt idx="6">
                  <c:v>181</c:v>
                </c:pt>
                <c:pt idx="7">
                  <c:v>211</c:v>
                </c:pt>
                <c:pt idx="8">
                  <c:v>221</c:v>
                </c:pt>
                <c:pt idx="9">
                  <c:v>263</c:v>
                </c:pt>
                <c:pt idx="10">
                  <c:v>306</c:v>
                </c:pt>
                <c:pt idx="11">
                  <c:v>370</c:v>
                </c:pt>
                <c:pt idx="12">
                  <c:v>467</c:v>
                </c:pt>
                <c:pt idx="13">
                  <c:v>500</c:v>
                </c:pt>
                <c:pt idx="14">
                  <c:v>542</c:v>
                </c:pt>
                <c:pt idx="15">
                  <c:v>677</c:v>
                </c:pt>
                <c:pt idx="16">
                  <c:v>654</c:v>
                </c:pt>
                <c:pt idx="17">
                  <c:v>750</c:v>
                </c:pt>
                <c:pt idx="18">
                  <c:v>740</c:v>
                </c:pt>
                <c:pt idx="19">
                  <c:v>828</c:v>
                </c:pt>
                <c:pt idx="20">
                  <c:v>920</c:v>
                </c:pt>
                <c:pt idx="21">
                  <c:v>1095</c:v>
                </c:pt>
                <c:pt idx="22">
                  <c:v>1443</c:v>
                </c:pt>
                <c:pt idx="23">
                  <c:v>2106</c:v>
                </c:pt>
                <c:pt idx="24">
                  <c:v>2348</c:v>
                </c:pt>
                <c:pt idx="25">
                  <c:v>2713</c:v>
                </c:pt>
                <c:pt idx="26">
                  <c:v>3051</c:v>
                </c:pt>
                <c:pt idx="27">
                  <c:v>3406</c:v>
                </c:pt>
                <c:pt idx="28">
                  <c:v>3529</c:v>
                </c:pt>
                <c:pt idx="29">
                  <c:v>3441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108448"/>
        <c:axId val="253108840"/>
      </c:lineChart>
      <c:catAx>
        <c:axId val="253108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Anos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0.48485027164559236"/>
              <c:y val="0.9431116450024071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pt-BR"/>
          </a:p>
        </c:txPr>
        <c:crossAx val="253108840"/>
        <c:crosses val="autoZero"/>
        <c:auto val="1"/>
        <c:lblAlgn val="ctr"/>
        <c:lblOffset val="100"/>
        <c:tickLblSkip val="1"/>
        <c:noMultiLvlLbl val="0"/>
      </c:catAx>
      <c:valAx>
        <c:axId val="253108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Número de Documentos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3.2816253567454412E-3"/>
              <c:y val="0.2613490476366822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5310844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4861045494313221"/>
          <c:y val="5.9225357247010807E-2"/>
          <c:w val="0.17747688420036584"/>
          <c:h val="0.2954670769425448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01904410274449"/>
          <c:y val="4.4285520563074686E-2"/>
          <c:w val="0.83171683411096509"/>
          <c:h val="0.773673431710202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</c:spPr>
          </c:marker>
          <c:cat>
            <c:strRef>
              <c:f>Sheet1!$A$5:$A$10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Sheet1!$B$5:$B$10</c:f>
              <c:numCache>
                <c:formatCode>#,##0</c:formatCode>
                <c:ptCount val="6"/>
                <c:pt idx="0">
                  <c:v>14152</c:v>
                </c:pt>
                <c:pt idx="1">
                  <c:v>21987</c:v>
                </c:pt>
                <c:pt idx="2">
                  <c:v>39021</c:v>
                </c:pt>
                <c:pt idx="3">
                  <c:v>66071</c:v>
                </c:pt>
                <c:pt idx="4">
                  <c:v>122052</c:v>
                </c:pt>
                <c:pt idx="5">
                  <c:v>187936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México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strRef>
              <c:f>Sheet1!$A$5:$A$10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Sheet1!$C$5:$C$10</c:f>
              <c:numCache>
                <c:formatCode>#,##0</c:formatCode>
                <c:ptCount val="6"/>
                <c:pt idx="0">
                  <c:v>6675</c:v>
                </c:pt>
                <c:pt idx="1">
                  <c:v>10126</c:v>
                </c:pt>
                <c:pt idx="2">
                  <c:v>19447</c:v>
                </c:pt>
                <c:pt idx="3">
                  <c:v>28939</c:v>
                </c:pt>
                <c:pt idx="4">
                  <c:v>41314</c:v>
                </c:pt>
                <c:pt idx="5">
                  <c:v>56100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Argentina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Sheet1!$A$5:$A$10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Sheet1!$D$5:$D$10</c:f>
              <c:numCache>
                <c:formatCode>#,##0</c:formatCode>
                <c:ptCount val="6"/>
                <c:pt idx="0">
                  <c:v>9275</c:v>
                </c:pt>
                <c:pt idx="1">
                  <c:v>11007</c:v>
                </c:pt>
                <c:pt idx="2">
                  <c:v>17683</c:v>
                </c:pt>
                <c:pt idx="3">
                  <c:v>23756</c:v>
                </c:pt>
                <c:pt idx="4">
                  <c:v>30621</c:v>
                </c:pt>
                <c:pt idx="5">
                  <c:v>41674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Chile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ln>
                <a:solidFill>
                  <a:srgbClr val="9BBB59">
                    <a:lumMod val="50000"/>
                  </a:srgbClr>
                </a:solidFill>
              </a:ln>
            </c:spPr>
          </c:marker>
          <c:cat>
            <c:strRef>
              <c:f>Sheet1!$A$5:$A$10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Sheet1!$E$5:$E$10</c:f>
              <c:numCache>
                <c:formatCode>#,##0</c:formatCode>
                <c:ptCount val="6"/>
                <c:pt idx="0">
                  <c:v>4646</c:v>
                </c:pt>
                <c:pt idx="1">
                  <c:v>6051</c:v>
                </c:pt>
                <c:pt idx="2">
                  <c:v>8073</c:v>
                </c:pt>
                <c:pt idx="3">
                  <c:v>11865</c:v>
                </c:pt>
                <c:pt idx="4">
                  <c:v>19259</c:v>
                </c:pt>
                <c:pt idx="5">
                  <c:v>31423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Sheet1!$F$4</c:f>
              <c:strCache>
                <c:ptCount val="1"/>
                <c:pt idx="0">
                  <c:v>Colômbia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cat>
            <c:strRef>
              <c:f>Sheet1!$A$5:$A$10</c:f>
              <c:strCache>
                <c:ptCount val="6"/>
                <c:pt idx="0">
                  <c:v>1985-1989</c:v>
                </c:pt>
                <c:pt idx="1">
                  <c:v>1990-1994</c:v>
                </c:pt>
                <c:pt idx="2">
                  <c:v>1995-1999</c:v>
                </c:pt>
                <c:pt idx="3">
                  <c:v>2000-2004</c:v>
                </c:pt>
                <c:pt idx="4">
                  <c:v>2005-2009</c:v>
                </c:pt>
                <c:pt idx="5">
                  <c:v>2010-2014</c:v>
                </c:pt>
              </c:strCache>
            </c:strRef>
          </c:cat>
          <c:val>
            <c:numRef>
              <c:f>Sheet1!$F$5:$F$10</c:f>
              <c:numCache>
                <c:formatCode>#,##0</c:formatCode>
                <c:ptCount val="6"/>
                <c:pt idx="0">
                  <c:v>748</c:v>
                </c:pt>
                <c:pt idx="1">
                  <c:v>1079</c:v>
                </c:pt>
                <c:pt idx="2">
                  <c:v>2185</c:v>
                </c:pt>
                <c:pt idx="3">
                  <c:v>3649</c:v>
                </c:pt>
                <c:pt idx="4">
                  <c:v>7912</c:v>
                </c:pt>
                <c:pt idx="5">
                  <c:v>16140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109624"/>
        <c:axId val="253110016"/>
      </c:lineChart>
      <c:catAx>
        <c:axId val="253109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Quinquênios</a:t>
                </a:r>
              </a:p>
            </c:rich>
          </c:tx>
          <c:layout>
            <c:manualLayout>
              <c:xMode val="edge"/>
              <c:yMode val="edge"/>
              <c:x val="0.48141515524203998"/>
              <c:y val="0.92467969281617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53110016"/>
        <c:crosses val="autoZero"/>
        <c:auto val="1"/>
        <c:lblAlgn val="ctr"/>
        <c:lblOffset val="100"/>
        <c:noMultiLvlLbl val="0"/>
      </c:catAx>
      <c:valAx>
        <c:axId val="2531100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Número de Documentos</a:t>
                </a:r>
              </a:p>
            </c:rich>
          </c:tx>
          <c:layout>
            <c:manualLayout>
              <c:xMode val="edge"/>
              <c:yMode val="edge"/>
              <c:x val="4.5021344015097895E-3"/>
              <c:y val="0.2398469206035930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53109624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5290335736675081"/>
          <c:y val="4.188327068597316E-2"/>
          <c:w val="0.18554159186116206"/>
          <c:h val="0.4218836071417012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3DBE01-9407-4F3E-AD02-F8A16D75AB0E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07457D-BE33-4546-9B94-93EF97A692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578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4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A67D8E-2D66-46F1-87E6-E3E1FC02E593}" type="slidenum">
              <a:rPr lang="pt-BR" sz="1200">
                <a:latin typeface="Calibri" pitchFamily="34" charset="0"/>
              </a:rPr>
              <a:pPr algn="r"/>
              <a:t>4</a:t>
            </a:fld>
            <a:endParaRPr lang="pt-B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0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AA09C2-DF46-489A-8B88-E96F00417D6E}" type="slidenum">
              <a:rPr lang="pt-BR" altLang="pt-BR" sz="1200">
                <a:latin typeface="Times New Roman" pitchFamily="18" charset="0"/>
                <a:cs typeface="Times New Roman" pitchFamily="18" charset="0"/>
              </a:rPr>
              <a:pPr algn="r"/>
              <a:t>37</a:t>
            </a:fld>
            <a:endParaRPr lang="pt-BR" altLang="pt-BR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F16077-7445-4005-99A7-82B3CF84E8D3}" type="slidenum">
              <a:rPr lang="pt-BR" altLang="pt-BR" sz="1300" b="1">
                <a:solidFill>
                  <a:srgbClr val="000066"/>
                </a:solidFill>
                <a:latin typeface="Calibri" pitchFamily="34" charset="0"/>
              </a:rPr>
              <a:pPr algn="r"/>
              <a:t>37</a:t>
            </a:fld>
            <a:endParaRPr lang="pt-BR" altLang="pt-BR" sz="1300" b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11971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16" tIns="49508" rIns="99016" bIns="49508" anchor="b"/>
          <a:lstStyle/>
          <a:p>
            <a:pPr algn="r" defTabSz="887413"/>
            <a:fld id="{0B99511A-8210-4986-B157-1F4DAC6E4EC9}" type="slidenum">
              <a:rPr lang="pt-BR" altLang="pt-BR" sz="1300">
                <a:latin typeface="Times New Roman" pitchFamily="18" charset="0"/>
              </a:rPr>
              <a:pPr algn="r" defTabSz="887413"/>
              <a:t>37</a:t>
            </a:fld>
            <a:endParaRPr lang="pt-BR" altLang="pt-BR" sz="1300">
              <a:latin typeface="Times New Roman" pitchFamily="18" charset="0"/>
            </a:endParaRPr>
          </a:p>
        </p:txBody>
      </p:sp>
      <p:sp>
        <p:nvSpPr>
          <p:cNvPr id="211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pt-BR" smtClean="0"/>
          </a:p>
        </p:txBody>
      </p:sp>
    </p:spTree>
    <p:extLst>
      <p:ext uri="{BB962C8B-B14F-4D97-AF65-F5344CB8AC3E}">
        <p14:creationId xmlns:p14="http://schemas.microsoft.com/office/powerpoint/2010/main" val="700580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046DCD-4272-4058-BB6B-CA173630DFA9}" type="slidenum">
              <a:rPr lang="pt-BR" sz="12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/>
              <a:t>38</a:t>
            </a:fld>
            <a:endParaRPr lang="pt-BR" sz="12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31271E-E72B-458D-9AED-982027178AA9}" type="slidenum">
              <a:rPr lang="pt-BR" sz="1300" b="1">
                <a:solidFill>
                  <a:srgbClr val="000066"/>
                </a:solidFill>
                <a:latin typeface="Calibri" pitchFamily="34" charset="0"/>
                <a:ea typeface="MS PGothic" pitchFamily="34" charset="-128"/>
              </a:rPr>
              <a:pPr algn="r"/>
              <a:t>38</a:t>
            </a:fld>
            <a:endParaRPr lang="pt-BR" sz="1300" b="1">
              <a:solidFill>
                <a:srgbClr val="00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150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MS PGothic" pitchFamily="34" charset="-128"/>
            </a:endParaRPr>
          </a:p>
        </p:txBody>
      </p:sp>
      <p:sp>
        <p:nvSpPr>
          <p:cNvPr id="215045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B465B8C5-F513-45AA-BA6B-5B205DCCA009}" type="slidenum">
              <a:rPr lang="pt-BR" sz="13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/>
              <a:t>38</a:t>
            </a:fld>
            <a:endParaRPr lang="pt-BR" sz="13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89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F3089D-EADC-4975-94BC-45800FD6CE7C}" type="slidenum">
              <a:rPr lang="pt-BR" altLang="pt-BR" sz="1200">
                <a:latin typeface="Times New Roman" pitchFamily="18" charset="0"/>
                <a:cs typeface="Times New Roman" pitchFamily="18" charset="0"/>
              </a:rPr>
              <a:pPr algn="r"/>
              <a:t>39</a:t>
            </a:fld>
            <a:endParaRPr lang="pt-BR" altLang="pt-BR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075233-AF1A-4D38-9B05-2A732AA8DE14}" type="slidenum">
              <a:rPr lang="pt-BR" altLang="pt-BR" sz="1200">
                <a:latin typeface="Calibri" pitchFamily="34" charset="0"/>
              </a:rPr>
              <a:pPr algn="r"/>
              <a:t>39</a:t>
            </a:fld>
            <a:endParaRPr lang="pt-BR" altLang="pt-BR" sz="1200">
              <a:latin typeface="Calibri" pitchFamily="34" charset="0"/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pt-BR" smtClean="0"/>
          </a:p>
        </p:txBody>
      </p:sp>
      <p:sp>
        <p:nvSpPr>
          <p:cNvPr id="2170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073AF1-B0D3-4DF5-9A21-9952D120929D}" type="slidenum">
              <a:rPr lang="pt-BR" altLang="pt-BR" sz="1200">
                <a:latin typeface="Times New Roman" pitchFamily="18" charset="0"/>
              </a:rPr>
              <a:pPr algn="r"/>
              <a:t>39</a:t>
            </a:fld>
            <a:endParaRPr lang="pt-BR" altLang="pt-B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304A3E-0C60-4F2E-BE5F-3AF2BAEDFCF6}" type="slidenum">
              <a:rPr lang="pt-BR" sz="1200">
                <a:latin typeface="Calibri" pitchFamily="34" charset="0"/>
              </a:rPr>
              <a:pPr algn="r"/>
              <a:t>6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70" tIns="44586" rIns="89170" bIns="44586" anchor="b"/>
          <a:lstStyle/>
          <a:p>
            <a:pPr algn="r" defTabSz="889000"/>
            <a:fld id="{59CA0877-2D6D-4F03-8460-E94A8DB6BA11}" type="slidenum">
              <a:rPr lang="pt-BR" sz="1200">
                <a:latin typeface="Verdana" pitchFamily="34" charset="0"/>
              </a:rPr>
              <a:pPr algn="r" defTabSz="889000"/>
              <a:t>6</a:t>
            </a:fld>
            <a:endParaRPr lang="pt-BR" sz="1200">
              <a:latin typeface="Verdana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7388"/>
            <a:ext cx="6088062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89170" tIns="44586" rIns="89170" bIns="44586" numCol="1" anchor="t" anchorCtr="0" compatLnSpc="1">
            <a:prstTxWarp prst="textNoShape">
              <a:avLst/>
            </a:prstTxWarp>
          </a:bodyPr>
          <a:lstStyle/>
          <a:p>
            <a:pPr defTabSz="890588"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651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2887" cy="313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5707" tIns="42853" rIns="85707" bIns="42853" anchor="ctr"/>
          <a:lstStyle/>
          <a:p>
            <a:pPr defTabSz="42862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2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125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5725" indent="-85725" defTabSz="457200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/>
              <a:t>Fig. 2. R&amp;D spending by country in 2011 by percent of GDP and percent of population who are scientists and engineers.The size of the circles show the country's total R&amp;D spending.</a:t>
            </a:r>
          </a:p>
        </p:txBody>
      </p:sp>
    </p:spTree>
    <p:extLst>
      <p:ext uri="{BB962C8B-B14F-4D97-AF65-F5344CB8AC3E}">
        <p14:creationId xmlns:p14="http://schemas.microsoft.com/office/powerpoint/2010/main" val="152652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5065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4705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8292" name="Espaço Reservado para Número de Slide 3"/>
          <p:cNvSpPr txBox="1">
            <a:spLocks noGrp="1"/>
          </p:cNvSpPr>
          <p:nvPr/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BF9BBAD-70D3-43D0-863E-328E4AC91253}" type="slidenum">
              <a:rPr lang="pt-BR" altLang="pt-BR" sz="1200"/>
              <a:pPr algn="r" eaLnBrk="1" hangingPunct="1"/>
              <a:t>19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71786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1FB547-715B-4381-943E-6E9426AD4C84}" type="slidenum">
              <a:rPr lang="pt-BR" sz="1200">
                <a:latin typeface="Calibri" pitchFamily="34" charset="0"/>
              </a:rPr>
              <a:pPr algn="r"/>
              <a:t>20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70" tIns="44586" rIns="89170" bIns="44586" anchor="b"/>
          <a:lstStyle/>
          <a:p>
            <a:pPr algn="r" defTabSz="889000"/>
            <a:fld id="{E84BA06E-FDCC-4A53-A1EA-BD4EE2F13261}" type="slidenum">
              <a:rPr lang="pt-BR" sz="1200">
                <a:latin typeface="Verdana" pitchFamily="34" charset="0"/>
              </a:rPr>
              <a:pPr algn="r" defTabSz="889000"/>
              <a:t>20</a:t>
            </a:fld>
            <a:endParaRPr lang="pt-BR" sz="1200">
              <a:latin typeface="Verdana" pitchFamily="34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7388"/>
            <a:ext cx="6088062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89170" tIns="44586" rIns="89170" bIns="44586" numCol="1" anchor="t" anchorCtr="0" compatLnSpc="1">
            <a:prstTxWarp prst="textNoShape">
              <a:avLst/>
            </a:prstTxWarp>
          </a:bodyPr>
          <a:lstStyle/>
          <a:p>
            <a:pPr defTabSz="890588"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04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1763" y="914400"/>
            <a:ext cx="4052887" cy="313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5707" tIns="42853" rIns="85707" bIns="42853" anchor="ctr"/>
          <a:lstStyle>
            <a:lvl1pPr defTabSz="428625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696913" indent="-268288" defTabSz="428625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071563" indent="-214313" defTabSz="428625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00188" indent="-214313" defTabSz="428625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928813" indent="-214313" defTabSz="428625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386013" indent="-214313" defTabSz="428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43213" indent="-214313" defTabSz="428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00413" indent="-214313" defTabSz="428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57613" indent="-214313" defTabSz="428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 sz="2200" smtClean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409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5725" indent="-85725" defTabSz="457200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mtClean="0"/>
              <a:t>Fig. 2. R&amp;D spending by country in 2011 by percent of GDP and percent of population who are scientists and engineers.The size of the circles show the country's total R&amp;D spending.</a:t>
            </a:r>
          </a:p>
        </p:txBody>
      </p:sp>
    </p:spTree>
    <p:extLst>
      <p:ext uri="{BB962C8B-B14F-4D97-AF65-F5344CB8AC3E}">
        <p14:creationId xmlns:p14="http://schemas.microsoft.com/office/powerpoint/2010/main" val="18289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12920A-2DA2-46C8-8D3A-5EE8B2758060}" type="slidenum">
              <a:rPr lang="pt-BR" altLang="pt-BR" sz="1200">
                <a:latin typeface="Times New Roman" pitchFamily="18" charset="0"/>
                <a:cs typeface="Times New Roman" pitchFamily="18" charset="0"/>
              </a:rPr>
              <a:pPr algn="r"/>
              <a:t>34</a:t>
            </a:fld>
            <a:endParaRPr lang="pt-BR" altLang="pt-BR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219569-83FE-48E6-8794-DF17E98E8EE6}" type="slidenum">
              <a:rPr lang="pt-BR" altLang="pt-BR" sz="1300" b="1">
                <a:solidFill>
                  <a:srgbClr val="000066"/>
                </a:solidFill>
                <a:latin typeface="Calibri" pitchFamily="34" charset="0"/>
              </a:rPr>
              <a:pPr algn="r"/>
              <a:t>34</a:t>
            </a:fld>
            <a:endParaRPr lang="pt-BR" altLang="pt-BR" sz="1300" b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058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pt-BR" smtClean="0"/>
          </a:p>
        </p:txBody>
      </p:sp>
      <p:sp>
        <p:nvSpPr>
          <p:cNvPr id="205829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51055677-584C-447D-9898-C9EE419BF84C}" type="slidenum">
              <a:rPr lang="pt-BR" altLang="pt-BR" sz="1300">
                <a:latin typeface="Times New Roman" pitchFamily="18" charset="0"/>
                <a:cs typeface="Times New Roman" pitchFamily="18" charset="0"/>
              </a:rPr>
              <a:pPr algn="r"/>
              <a:t>34</a:t>
            </a:fld>
            <a:endParaRPr lang="pt-BR" altLang="pt-BR" sz="13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8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32D0-08C6-48D9-BB2A-09A85188A4FE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A4B60-9DB2-4B66-AD03-500797A95B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9FA2-054A-46BE-A28F-EF91841DCA7B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A1CE-886B-44B2-9FB1-0B02908B3E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43A5-F10D-4241-B9BC-3EBD34159305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88BE-1040-4581-BDE8-127C18445A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C711-08CC-4EC7-95AE-B843F69A48DD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063D-4311-4B8A-B6DD-8B2BDDB9A2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FA74-9FCD-46E0-8037-3122E8BC8C00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1881-DAC5-4DF5-8A8B-956C77F54B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90AA-D43F-4D62-900B-480A551AB97C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A434-EAE0-4821-BB59-C2130260D6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F0B5-6560-4E00-AF10-3C64062EEEB2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71BD-9CF8-4DDE-8A67-A6F3C58EA8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2C91-3D86-4E21-A6DD-3838281AB6FE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A777-6BBA-4CE4-870D-284A2B7598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6A7E7-39A5-4C70-8040-4063806D80D6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7951-D6B8-446B-B6F2-5EFCC055B9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E7FF-A5D5-4F25-B02F-19F486B87C16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576D-59A0-402B-967F-6C6E69660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BF532-D10B-43C2-AD2C-6A5A8333DCF8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70976-0963-471D-9687-D71977BB0E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48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3B1DDA-54CF-45F7-BD44-14E9CD261EAF}" type="datetimeFigureOut">
              <a:rPr lang="pt-BR"/>
              <a:pPr>
                <a:defRPr/>
              </a:pPr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FE2B0-1825-4C6E-AAAD-00F2D761B5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a.gov/cia/publications/factbook/flags/mx-flag.html" TargetMode="External"/><Relationship Id="rId13" Type="http://schemas.openxmlformats.org/officeDocument/2006/relationships/hyperlink" Target="http://www.cia.gov/cia/publications/factbook/flags/bg-flag.html" TargetMode="External"/><Relationship Id="rId18" Type="http://schemas.openxmlformats.org/officeDocument/2006/relationships/image" Target="../media/image6.png"/><Relationship Id="rId26" Type="http://schemas.openxmlformats.org/officeDocument/2006/relationships/image" Target="../media/image9.png"/><Relationship Id="rId3" Type="http://schemas.openxmlformats.org/officeDocument/2006/relationships/hyperlink" Target="http://www.cia.gov/cia/publications/factbook/flags/ch-flag.html" TargetMode="External"/><Relationship Id="rId21" Type="http://schemas.openxmlformats.org/officeDocument/2006/relationships/hyperlink" Target="http://www.cia.gov/cia/publications/factbook/flags/fr-flag.html" TargetMode="External"/><Relationship Id="rId34" Type="http://schemas.openxmlformats.org/officeDocument/2006/relationships/image" Target="../media/image13.png"/><Relationship Id="rId7" Type="http://schemas.openxmlformats.org/officeDocument/2006/relationships/hyperlink" Target="http://www.cia.gov/cia/publications/factbook/flags/ja-flag.html" TargetMode="External"/><Relationship Id="rId12" Type="http://schemas.openxmlformats.org/officeDocument/2006/relationships/image" Target="../media/image3.png"/><Relationship Id="rId17" Type="http://schemas.openxmlformats.org/officeDocument/2006/relationships/hyperlink" Target="http://www.cia.gov/cia/publications/factbook/flags/ni-flag.html" TargetMode="External"/><Relationship Id="rId25" Type="http://schemas.openxmlformats.org/officeDocument/2006/relationships/hyperlink" Target="http://www.cia.gov/cia/publications/factbook/flags/nl-flag.html" TargetMode="External"/><Relationship Id="rId33" Type="http://schemas.openxmlformats.org/officeDocument/2006/relationships/hyperlink" Target="http://www.cia.gov/cia/publications/factbook/flags/id-flag.html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29" Type="http://schemas.openxmlformats.org/officeDocument/2006/relationships/hyperlink" Target="http://www.cia.gov/cia/publications/factbook/flags/ca-flag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a.gov/cia/publications/factbook/flags/rs-flag.html" TargetMode="External"/><Relationship Id="rId11" Type="http://schemas.openxmlformats.org/officeDocument/2006/relationships/hyperlink" Target="http://www.cia.gov/cia/publications/factbook/flags/it-flag.html" TargetMode="External"/><Relationship Id="rId24" Type="http://schemas.openxmlformats.org/officeDocument/2006/relationships/image" Target="../media/image8.png"/><Relationship Id="rId32" Type="http://schemas.openxmlformats.org/officeDocument/2006/relationships/image" Target="../media/image12.png"/><Relationship Id="rId5" Type="http://schemas.openxmlformats.org/officeDocument/2006/relationships/hyperlink" Target="http://www.cia.gov/cia/publications/factbook/flags/br-flag.html" TargetMode="External"/><Relationship Id="rId15" Type="http://schemas.openxmlformats.org/officeDocument/2006/relationships/hyperlink" Target="http://www.cia.gov/cia/publications/factbook/flags/pk-flag.html" TargetMode="External"/><Relationship Id="rId23" Type="http://schemas.openxmlformats.org/officeDocument/2006/relationships/hyperlink" Target="http://www.cia.gov/cia/publications/factbook/flags/ks-flag.html" TargetMode="External"/><Relationship Id="rId28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hyperlink" Target="http://www.cia.gov/cia/publications/factbook/flags/uk-flag.html" TargetMode="External"/><Relationship Id="rId31" Type="http://schemas.openxmlformats.org/officeDocument/2006/relationships/hyperlink" Target="http://www.cia.gov/cia/publications/factbook/flags/as-flag.html" TargetMode="External"/><Relationship Id="rId4" Type="http://schemas.openxmlformats.org/officeDocument/2006/relationships/hyperlink" Target="http://www.cia.gov/cia/publications/factbook/flags/us-flag.html" TargetMode="External"/><Relationship Id="rId9" Type="http://schemas.openxmlformats.org/officeDocument/2006/relationships/hyperlink" Target="http://www.cia.gov/cia/publications/factbook/flags/in-flag.html" TargetMode="External"/><Relationship Id="rId14" Type="http://schemas.openxmlformats.org/officeDocument/2006/relationships/image" Target="../media/image4.png"/><Relationship Id="rId22" Type="http://schemas.openxmlformats.org/officeDocument/2006/relationships/hyperlink" Target="http://www.cia.gov/cia/publications/factbook/flags/gm-flag.html" TargetMode="External"/><Relationship Id="rId27" Type="http://schemas.openxmlformats.org/officeDocument/2006/relationships/hyperlink" Target="http://www.cia.gov/cia/publications/factbook/flags/sp-flag.html" TargetMode="External"/><Relationship Id="rId30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a.gov/cia/publications/factbook/flags/mx-flag.html" TargetMode="External"/><Relationship Id="rId13" Type="http://schemas.openxmlformats.org/officeDocument/2006/relationships/hyperlink" Target="http://www.cia.gov/cia/publications/factbook/flags/bg-flag.html" TargetMode="External"/><Relationship Id="rId18" Type="http://schemas.openxmlformats.org/officeDocument/2006/relationships/image" Target="../media/image6.png"/><Relationship Id="rId26" Type="http://schemas.openxmlformats.org/officeDocument/2006/relationships/image" Target="../media/image9.png"/><Relationship Id="rId3" Type="http://schemas.openxmlformats.org/officeDocument/2006/relationships/hyperlink" Target="http://www.cia.gov/cia/publications/factbook/flags/ch-flag.html" TargetMode="External"/><Relationship Id="rId21" Type="http://schemas.openxmlformats.org/officeDocument/2006/relationships/hyperlink" Target="http://www.cia.gov/cia/publications/factbook/flags/fr-flag.html" TargetMode="External"/><Relationship Id="rId34" Type="http://schemas.openxmlformats.org/officeDocument/2006/relationships/image" Target="../media/image13.png"/><Relationship Id="rId7" Type="http://schemas.openxmlformats.org/officeDocument/2006/relationships/hyperlink" Target="http://www.cia.gov/cia/publications/factbook/flags/ja-flag.html" TargetMode="External"/><Relationship Id="rId12" Type="http://schemas.openxmlformats.org/officeDocument/2006/relationships/image" Target="../media/image3.png"/><Relationship Id="rId17" Type="http://schemas.openxmlformats.org/officeDocument/2006/relationships/hyperlink" Target="http://www.cia.gov/cia/publications/factbook/flags/ni-flag.html" TargetMode="External"/><Relationship Id="rId25" Type="http://schemas.openxmlformats.org/officeDocument/2006/relationships/hyperlink" Target="http://www.cia.gov/cia/publications/factbook/flags/nl-flag.html" TargetMode="External"/><Relationship Id="rId33" Type="http://schemas.openxmlformats.org/officeDocument/2006/relationships/hyperlink" Target="http://www.cia.gov/cia/publications/factbook/flags/id-flag.html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29" Type="http://schemas.openxmlformats.org/officeDocument/2006/relationships/hyperlink" Target="http://www.cia.gov/cia/publications/factbook/flags/ca-flag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a.gov/cia/publications/factbook/flags/rs-flag.html" TargetMode="External"/><Relationship Id="rId11" Type="http://schemas.openxmlformats.org/officeDocument/2006/relationships/hyperlink" Target="http://www.cia.gov/cia/publications/factbook/flags/it-flag.html" TargetMode="External"/><Relationship Id="rId24" Type="http://schemas.openxmlformats.org/officeDocument/2006/relationships/image" Target="../media/image8.png"/><Relationship Id="rId32" Type="http://schemas.openxmlformats.org/officeDocument/2006/relationships/image" Target="../media/image12.png"/><Relationship Id="rId5" Type="http://schemas.openxmlformats.org/officeDocument/2006/relationships/hyperlink" Target="http://www.cia.gov/cia/publications/factbook/flags/br-flag.html" TargetMode="External"/><Relationship Id="rId15" Type="http://schemas.openxmlformats.org/officeDocument/2006/relationships/hyperlink" Target="http://www.cia.gov/cia/publications/factbook/flags/pk-flag.html" TargetMode="External"/><Relationship Id="rId23" Type="http://schemas.openxmlformats.org/officeDocument/2006/relationships/hyperlink" Target="http://www.cia.gov/cia/publications/factbook/flags/ks-flag.html" TargetMode="External"/><Relationship Id="rId28" Type="http://schemas.openxmlformats.org/officeDocument/2006/relationships/image" Target="../media/image10.png"/><Relationship Id="rId10" Type="http://schemas.openxmlformats.org/officeDocument/2006/relationships/image" Target="../media/image2.png"/><Relationship Id="rId19" Type="http://schemas.openxmlformats.org/officeDocument/2006/relationships/hyperlink" Target="http://www.cia.gov/cia/publications/factbook/flags/uk-flag.html" TargetMode="External"/><Relationship Id="rId31" Type="http://schemas.openxmlformats.org/officeDocument/2006/relationships/hyperlink" Target="http://www.cia.gov/cia/publications/factbook/flags/as-flag.html" TargetMode="External"/><Relationship Id="rId4" Type="http://schemas.openxmlformats.org/officeDocument/2006/relationships/hyperlink" Target="http://www.cia.gov/cia/publications/factbook/flags/us-flag.html" TargetMode="External"/><Relationship Id="rId9" Type="http://schemas.openxmlformats.org/officeDocument/2006/relationships/hyperlink" Target="http://www.cia.gov/cia/publications/factbook/flags/in-flag.html" TargetMode="External"/><Relationship Id="rId14" Type="http://schemas.openxmlformats.org/officeDocument/2006/relationships/image" Target="../media/image4.png"/><Relationship Id="rId22" Type="http://schemas.openxmlformats.org/officeDocument/2006/relationships/hyperlink" Target="http://www.cia.gov/cia/publications/factbook/flags/gm-flag.html" TargetMode="External"/><Relationship Id="rId27" Type="http://schemas.openxmlformats.org/officeDocument/2006/relationships/hyperlink" Target="http://www.cia.gov/cia/publications/factbook/flags/sp-flag.html" TargetMode="External"/><Relationship Id="rId3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ítulo 1"/>
          <p:cNvSpPr>
            <a:spLocks noGrp="1"/>
          </p:cNvSpPr>
          <p:nvPr>
            <p:ph type="ctrTitle" idx="4294967295"/>
          </p:nvPr>
        </p:nvSpPr>
        <p:spPr>
          <a:xfrm>
            <a:off x="2035219" y="551935"/>
            <a:ext cx="8288337" cy="5086438"/>
          </a:xfrm>
        </p:spPr>
        <p:txBody>
          <a:bodyPr/>
          <a:lstStyle/>
          <a:p>
            <a:pPr algn="ctr" eaLnBrk="1" hangingPunct="1"/>
            <a:r>
              <a:rPr lang="pt-BR" sz="3200" dirty="0" smtClean="0">
                <a:solidFill>
                  <a:srgbClr val="FF0000"/>
                </a:solidFill>
              </a:rPr>
              <a:t/>
            </a:r>
            <a:br>
              <a:rPr lang="pt-BR" sz="3200" dirty="0" smtClean="0">
                <a:solidFill>
                  <a:srgbClr val="FF0000"/>
                </a:solidFill>
              </a:rPr>
            </a:br>
            <a:r>
              <a:rPr lang="pt-BR" sz="3200" dirty="0">
                <a:solidFill>
                  <a:srgbClr val="FF0000"/>
                </a:solidFill>
              </a:rPr>
              <a:t/>
            </a:r>
            <a:br>
              <a:rPr lang="pt-BR" sz="3200" dirty="0">
                <a:solidFill>
                  <a:srgbClr val="FF0000"/>
                </a:solidFill>
              </a:rPr>
            </a:br>
            <a:r>
              <a:rPr lang="pt-BR" sz="4000" b="1" dirty="0" smtClean="0">
                <a:solidFill>
                  <a:srgbClr val="FF0000"/>
                </a:solidFill>
              </a:rPr>
              <a:t>Seminário ANDIFES </a:t>
            </a:r>
            <a:r>
              <a:rPr lang="pt-BR" sz="3200" b="1" dirty="0" smtClean="0">
                <a:solidFill>
                  <a:srgbClr val="FF0000"/>
                </a:solidFill>
              </a:rPr>
              <a:t/>
            </a:r>
            <a:br>
              <a:rPr lang="pt-BR" sz="3200" b="1" dirty="0" smtClean="0">
                <a:solidFill>
                  <a:srgbClr val="FF0000"/>
                </a:solidFill>
              </a:rPr>
            </a:br>
            <a:r>
              <a:rPr lang="pt-BR" sz="3600" b="1" dirty="0" smtClean="0">
                <a:solidFill>
                  <a:srgbClr val="FF0000"/>
                </a:solidFill>
              </a:rPr>
              <a:t>Financiamento da Universidade Federal</a:t>
            </a:r>
            <a:br>
              <a:rPr lang="pt-BR" sz="3600" b="1" dirty="0" smtClean="0">
                <a:solidFill>
                  <a:srgbClr val="FF0000"/>
                </a:solidFill>
              </a:rPr>
            </a:br>
            <a:r>
              <a:rPr lang="pt-BR" sz="3600" b="1" dirty="0" smtClean="0">
                <a:solidFill>
                  <a:srgbClr val="FF0000"/>
                </a:solidFill>
              </a:rPr>
              <a:t/>
            </a:r>
            <a:br>
              <a:rPr lang="pt-BR" sz="3600" b="1" dirty="0" smtClean="0">
                <a:solidFill>
                  <a:srgbClr val="FF0000"/>
                </a:solidFill>
              </a:rPr>
            </a:br>
            <a:r>
              <a:rPr lang="pt-BR" sz="3200" b="1" dirty="0" smtClean="0">
                <a:solidFill>
                  <a:srgbClr val="FF0000"/>
                </a:solidFill>
              </a:rPr>
              <a:t>Mesa Redonda: </a:t>
            </a:r>
            <a:r>
              <a:rPr lang="pt-BR" sz="2800" dirty="0" smtClean="0">
                <a:solidFill>
                  <a:srgbClr val="002060"/>
                </a:solidFill>
              </a:rPr>
              <a:t>A universidade do futuro: Manutenção, Expansão, Inclusão e Excelência: Perspectivas e Propostas de Financiamento.</a:t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rgbClr val="00B050"/>
                </a:solidFill>
              </a:rPr>
              <a:t>Jorge A. Guimarães</a:t>
            </a:r>
            <a:br>
              <a:rPr lang="pt-BR" sz="2800" b="1" dirty="0" smtClean="0">
                <a:solidFill>
                  <a:srgbClr val="00B050"/>
                </a:solidFill>
              </a:rPr>
            </a:br>
            <a:r>
              <a:rPr lang="pt-BR" sz="2800" b="1" dirty="0" smtClean="0">
                <a:solidFill>
                  <a:srgbClr val="00B050"/>
                </a:solidFill>
              </a:rPr>
              <a:t>Brasília, 16 de dezembro de 2015</a:t>
            </a:r>
            <a:br>
              <a:rPr lang="pt-BR" sz="2800" b="1" dirty="0" smtClean="0">
                <a:solidFill>
                  <a:srgbClr val="00B050"/>
                </a:solidFill>
              </a:rPr>
            </a:br>
            <a:r>
              <a:rPr lang="pt-BR" sz="4800" b="1" dirty="0" smtClean="0">
                <a:solidFill>
                  <a:srgbClr val="002060"/>
                </a:solidFill>
              </a:rPr>
              <a:t/>
            </a:r>
            <a:br>
              <a:rPr lang="pt-BR" sz="4800" b="1" dirty="0" smtClean="0">
                <a:solidFill>
                  <a:srgbClr val="002060"/>
                </a:solidFill>
              </a:rPr>
            </a:br>
            <a:r>
              <a:rPr lang="pt-BR" sz="4800" dirty="0" smtClean="0">
                <a:solidFill>
                  <a:srgbClr val="FF0000"/>
                </a:solidFill>
              </a:rPr>
              <a:t> </a:t>
            </a:r>
            <a:br>
              <a:rPr lang="pt-BR" sz="4800" dirty="0" smtClean="0">
                <a:solidFill>
                  <a:srgbClr val="FF0000"/>
                </a:solidFill>
              </a:rPr>
            </a:br>
            <a:endParaRPr lang="pt-BR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ext Box 1"/>
          <p:cNvSpPr txBox="1">
            <a:spLocks noChangeArrowheads="1"/>
          </p:cNvSpPr>
          <p:nvPr/>
        </p:nvSpPr>
        <p:spPr bwMode="auto">
          <a:xfrm>
            <a:off x="433388" y="381000"/>
            <a:ext cx="113252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1500" b="1">
                <a:solidFill>
                  <a:srgbClr val="000000"/>
                </a:solidFill>
                <a:ea typeface="ＭＳ Ｐゴシック" pitchFamily="34" charset="-128"/>
              </a:rPr>
              <a:t>Fig. 2. 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6050" y="5943600"/>
            <a:ext cx="16367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5488" y="979488"/>
            <a:ext cx="82042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995488" y="5972175"/>
            <a:ext cx="5226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100" b="1">
                <a:solidFill>
                  <a:srgbClr val="000000"/>
                </a:solidFill>
                <a:ea typeface="ＭＳ Ｐゴシック" pitchFamily="34" charset="-128"/>
              </a:rPr>
              <a:t>From William H. Press 2013, Science 342:817-822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131763" y="6613525"/>
            <a:ext cx="6573837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7788" indent="-77788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r>
              <a:rPr lang="en-GB" sz="900">
                <a:solidFill>
                  <a:srgbClr val="000000"/>
                </a:solidFill>
                <a:ea typeface="ＭＳ Ｐゴシック" pitchFamily="34" charset="-128"/>
              </a:rPr>
              <a:t>Published by AAAS</a:t>
            </a:r>
          </a:p>
        </p:txBody>
      </p:sp>
    </p:spTree>
    <p:extLst>
      <p:ext uri="{BB962C8B-B14F-4D97-AF65-F5344CB8AC3E}">
        <p14:creationId xmlns:p14="http://schemas.microsoft.com/office/powerpoint/2010/main" val="3581162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15888"/>
            <a:ext cx="10828338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54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Brasil: Produção científica, Citações e Impacto - quinquênios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847528" y="1412776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723063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5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% Colaboração internacional países selecionados - 2014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723063"/>
          <a:ext cx="6732588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847528" y="1340768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5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ítulo 1"/>
          <p:cNvSpPr>
            <a:spLocks noGrp="1"/>
          </p:cNvSpPr>
          <p:nvPr>
            <p:ph type="ctrTitle" idx="4294967295"/>
          </p:nvPr>
        </p:nvSpPr>
        <p:spPr>
          <a:xfrm>
            <a:off x="2381208" y="222422"/>
            <a:ext cx="8288337" cy="7101016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0000"/>
                </a:solidFill>
              </a:rPr>
              <a:t>           </a:t>
            </a:r>
            <a:r>
              <a:rPr lang="pt-BR" sz="3600" dirty="0" smtClean="0">
                <a:solidFill>
                  <a:srgbClr val="0070C0"/>
                </a:solidFill>
              </a:rPr>
              <a:t>Ciência no Brasil 1985 – 2015 </a:t>
            </a:r>
            <a:r>
              <a:rPr lang="pt-BR" sz="3600" dirty="0" smtClean="0">
                <a:solidFill>
                  <a:srgbClr val="0070C0"/>
                </a:solidFill>
              </a:rPr>
              <a:t/>
            </a:r>
            <a:br>
              <a:rPr lang="pt-BR" sz="3600" dirty="0" smtClean="0">
                <a:solidFill>
                  <a:srgbClr val="0070C0"/>
                </a:solidFill>
              </a:rPr>
            </a:br>
            <a:r>
              <a:rPr lang="pt-BR" sz="3200" dirty="0" smtClean="0">
                <a:solidFill>
                  <a:srgbClr val="0070C0"/>
                </a:solidFill>
              </a:rPr>
              <a:t>(30 Anos do MCTI) - Desafios que Permanecem:</a:t>
            </a:r>
            <a:r>
              <a:rPr lang="pt-BR" sz="3200" dirty="0" smtClean="0">
                <a:solidFill>
                  <a:srgbClr val="0070C0"/>
                </a:solidFill>
              </a:rPr>
              <a:t/>
            </a:r>
            <a:br>
              <a:rPr lang="pt-BR" sz="3200" dirty="0" smtClean="0">
                <a:solidFill>
                  <a:srgbClr val="0070C0"/>
                </a:solidFill>
              </a:rPr>
            </a:br>
            <a:r>
              <a:rPr lang="pt-BR" sz="3600" dirty="0" smtClean="0">
                <a:solidFill>
                  <a:srgbClr val="FF0000"/>
                </a:solidFill>
              </a:rPr>
              <a:t>1. Atacar desafios de melhoria da educação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 smtClean="0">
                <a:solidFill>
                  <a:srgbClr val="FF0000"/>
                </a:solidFill>
              </a:rPr>
              <a:t>    básica;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 smtClean="0">
                <a:solidFill>
                  <a:srgbClr val="FF0000"/>
                </a:solidFill>
              </a:rPr>
              <a:t>2. Atingir aplicação de 2% do PIB em C,T&amp;I;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 smtClean="0">
                <a:solidFill>
                  <a:srgbClr val="FF0000"/>
                </a:solidFill>
              </a:rPr>
              <a:t>3. Crescer proporção de cientistas e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 smtClean="0">
                <a:solidFill>
                  <a:srgbClr val="FF0000"/>
                </a:solidFill>
              </a:rPr>
              <a:t>   engenheiros de 600/milhão de habitantes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 smtClean="0">
                <a:solidFill>
                  <a:srgbClr val="FF0000"/>
                </a:solidFill>
              </a:rPr>
              <a:t>   para 3.000/milhão de habitantes;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 smtClean="0">
                <a:solidFill>
                  <a:srgbClr val="FF0000"/>
                </a:solidFill>
              </a:rPr>
              <a:t>4. Enfrentar desafios de competição com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 smtClean="0">
                <a:solidFill>
                  <a:srgbClr val="FF0000"/>
                </a:solidFill>
              </a:rPr>
              <a:t>   EUA, China e Rússia, únicos países com</a:t>
            </a:r>
            <a:br>
              <a:rPr lang="pt-BR" sz="3600" dirty="0" smtClean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 smtClean="0">
                <a:solidFill>
                  <a:srgbClr val="FF0000"/>
                </a:solidFill>
              </a:rPr>
              <a:t>   mesmas características de </a:t>
            </a:r>
            <a:r>
              <a:rPr lang="pt-BR" dirty="0" smtClean="0">
                <a:solidFill>
                  <a:srgbClr val="FF0000"/>
                </a:solidFill>
              </a:rPr>
              <a:t>tamanho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r>
              <a:rPr lang="pt-BR" sz="3600" dirty="0" smtClean="0">
                <a:solidFill>
                  <a:srgbClr val="FF0000"/>
                </a:solidFill>
              </a:rPr>
              <a:t>territorial, população e PIB bruto; </a:t>
            </a:r>
            <a:br>
              <a:rPr lang="pt-BR" sz="3600" dirty="0" smtClean="0">
                <a:solidFill>
                  <a:srgbClr val="FF0000"/>
                </a:solidFill>
              </a:rPr>
            </a:br>
            <a:endParaRPr lang="pt-BR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3143250" y="765175"/>
            <a:ext cx="6121400" cy="4424663"/>
          </a:xfrm>
          <a:extLst/>
        </p:spPr>
        <p:txBody>
          <a:bodyPr lIns="90000" tIns="46800" rIns="90000" bIns="46800" rtlCol="0" anchor="t">
            <a:normAutofit/>
          </a:bodyPr>
          <a:lstStyle/>
          <a:p>
            <a:pPr defTabSz="449263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pt-BR" sz="3200" dirty="0" smtClean="0">
                <a:solidFill>
                  <a:srgbClr val="000099"/>
                </a:solidFill>
              </a:rPr>
              <a:t/>
            </a:r>
            <a:br>
              <a:rPr lang="en-US" altLang="pt-BR" sz="3200" dirty="0" smtClean="0">
                <a:solidFill>
                  <a:srgbClr val="000099"/>
                </a:solidFill>
              </a:rPr>
            </a:br>
            <a:r>
              <a:rPr lang="en-US" altLang="pt-BR" sz="3200" dirty="0">
                <a:solidFill>
                  <a:srgbClr val="000099"/>
                </a:solidFill>
              </a:rPr>
              <a:t/>
            </a:r>
            <a:br>
              <a:rPr lang="en-US" altLang="pt-BR" sz="3200" dirty="0">
                <a:solidFill>
                  <a:srgbClr val="000099"/>
                </a:solidFill>
              </a:rPr>
            </a:br>
            <a:r>
              <a:rPr lang="en-US" altLang="pt-BR" sz="3200" dirty="0" smtClean="0">
                <a:solidFill>
                  <a:srgbClr val="000099"/>
                </a:solidFill>
              </a:rPr>
              <a:t/>
            </a:r>
            <a:br>
              <a:rPr lang="en-US" altLang="pt-BR" sz="3200" dirty="0" smtClean="0">
                <a:solidFill>
                  <a:srgbClr val="000099"/>
                </a:solidFill>
              </a:rPr>
            </a:br>
            <a:r>
              <a:rPr lang="en-US" altLang="pt-BR" sz="3200" dirty="0" smtClean="0">
                <a:solidFill>
                  <a:srgbClr val="000099"/>
                </a:solidFill>
              </a:rPr>
              <a:t/>
            </a:r>
            <a:br>
              <a:rPr lang="en-US" altLang="pt-BR" sz="3200" dirty="0" smtClean="0">
                <a:solidFill>
                  <a:srgbClr val="000099"/>
                </a:solidFill>
              </a:rPr>
            </a:br>
            <a:r>
              <a:rPr lang="en-US" altLang="pt-BR" sz="3200" dirty="0" smtClean="0">
                <a:solidFill>
                  <a:srgbClr val="000099"/>
                </a:solidFill>
              </a:rPr>
              <a:t>First </a:t>
            </a:r>
            <a:r>
              <a:rPr lang="en-US" altLang="pt-BR" sz="3200" dirty="0">
                <a:solidFill>
                  <a:srgbClr val="000099"/>
                </a:solidFill>
              </a:rPr>
              <a:t>Grade Challenges for Brazilian Institutions </a:t>
            </a:r>
            <a:r>
              <a:rPr lang="en-US" altLang="pt-BR" sz="3200" dirty="0" smtClean="0">
                <a:solidFill>
                  <a:srgbClr val="000099"/>
                </a:solidFill>
              </a:rPr>
              <a:t>Universities </a:t>
            </a:r>
            <a:r>
              <a:rPr lang="en-US" altLang="pt-BR" sz="4800" dirty="0">
                <a:solidFill>
                  <a:srgbClr val="000099"/>
                </a:solidFill>
              </a:rPr>
              <a:t/>
            </a:r>
            <a:br>
              <a:rPr lang="en-US" altLang="pt-BR" sz="4800" dirty="0">
                <a:solidFill>
                  <a:srgbClr val="000099"/>
                </a:solidFill>
              </a:rPr>
            </a:br>
            <a:endParaRPr lang="en-US" altLang="pt-BR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8962" name="Rectangle 3"/>
          <p:cNvSpPr>
            <a:spLocks noGrp="1"/>
          </p:cNvSpPr>
          <p:nvPr>
            <p:ph type="body" idx="4294967295"/>
          </p:nvPr>
        </p:nvSpPr>
        <p:spPr>
          <a:xfrm>
            <a:off x="2426945" y="1820563"/>
            <a:ext cx="7416800" cy="5925194"/>
          </a:xfrm>
        </p:spPr>
        <p:txBody>
          <a:bodyPr lIns="90000" tIns="46800" rIns="90000" bIns="46800"/>
          <a:lstStyle/>
          <a:p>
            <a:pPr indent="-341313" algn="ctr" defTabSz="449263" eaLnBrk="1" hangingPunct="1">
              <a:spcBef>
                <a:spcPts val="525"/>
              </a:spcBef>
              <a:buSzPct val="6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pt-BR" dirty="0" smtClean="0">
              <a:solidFill>
                <a:srgbClr val="000099"/>
              </a:solidFill>
            </a:endParaRPr>
          </a:p>
          <a:p>
            <a:pPr indent="-341313" algn="ctr" defTabSz="449263" eaLnBrk="1" hangingPunct="1">
              <a:spcBef>
                <a:spcPts val="525"/>
              </a:spcBef>
              <a:buSzPct val="6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pt-BR" dirty="0" smtClean="0">
              <a:solidFill>
                <a:srgbClr val="000099"/>
              </a:solidFill>
            </a:endParaRPr>
          </a:p>
          <a:p>
            <a:pPr indent="-341313" algn="ctr" defTabSz="449263" eaLnBrk="1" hangingPunct="1">
              <a:spcBef>
                <a:spcPts val="525"/>
              </a:spcBef>
              <a:buSzPct val="6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pt-BR" dirty="0" smtClean="0">
              <a:solidFill>
                <a:srgbClr val="000099"/>
              </a:solidFill>
            </a:endParaRPr>
          </a:p>
          <a:p>
            <a:pPr indent="-341313" algn="ctr" defTabSz="449263" eaLnBrk="1" hangingPunct="1">
              <a:spcBef>
                <a:spcPts val="525"/>
              </a:spcBef>
              <a:buSzPct val="6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pt-BR" dirty="0">
              <a:solidFill>
                <a:srgbClr val="000099"/>
              </a:solidFill>
            </a:endParaRPr>
          </a:p>
          <a:p>
            <a:pPr indent="-341313" algn="ctr" defTabSz="449263" eaLnBrk="1" hangingPunct="1">
              <a:spcBef>
                <a:spcPts val="525"/>
              </a:spcBef>
              <a:buSzPct val="6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pt-BR" dirty="0" smtClean="0">
              <a:solidFill>
                <a:srgbClr val="000099"/>
              </a:solidFill>
            </a:endParaRPr>
          </a:p>
          <a:p>
            <a:pPr indent="-341313" algn="ctr" defTabSz="449263" eaLnBrk="1" hangingPunct="1">
              <a:spcBef>
                <a:spcPts val="525"/>
              </a:spcBef>
              <a:buSzPct val="6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dirty="0" smtClean="0">
                <a:solidFill>
                  <a:srgbClr val="000099"/>
                </a:solidFill>
              </a:rPr>
              <a:t>AUTONOMY</a:t>
            </a:r>
            <a:endParaRPr lang="en-US" altLang="pt-BR" dirty="0" smtClean="0">
              <a:solidFill>
                <a:srgbClr val="000099"/>
              </a:solidFill>
            </a:endParaRPr>
          </a:p>
          <a:p>
            <a:pPr indent="-341313" algn="ctr" defTabSz="449263" eaLnBrk="1" hangingPunct="1">
              <a:spcBef>
                <a:spcPts val="525"/>
              </a:spcBef>
              <a:buSzPct val="6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dirty="0" smtClean="0">
                <a:solidFill>
                  <a:srgbClr val="000099"/>
                </a:solidFill>
              </a:rPr>
              <a:t>         ACCOUNTABILITY</a:t>
            </a:r>
          </a:p>
          <a:p>
            <a:pPr indent="-341313" algn="ctr" defTabSz="449263" eaLnBrk="1" hangingPunct="1">
              <a:spcBef>
                <a:spcPts val="525"/>
              </a:spcBef>
              <a:buSzPct val="6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dirty="0" smtClean="0">
                <a:solidFill>
                  <a:srgbClr val="000099"/>
                </a:solidFill>
              </a:rPr>
              <a:t>  GOVERNANCE</a:t>
            </a:r>
          </a:p>
          <a:p>
            <a:pPr indent="-341313" defTabSz="449263" eaLnBrk="1" hangingPunct="1">
              <a:spcBef>
                <a:spcPts val="525"/>
              </a:spcBef>
              <a:buSzPct val="6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pt-BR" sz="18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15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1775619" y="395974"/>
            <a:ext cx="8713788" cy="922080"/>
          </a:xfrm>
          <a:extLst/>
        </p:spPr>
        <p:txBody>
          <a:bodyPr lIns="90000" tIns="46800" rIns="90000" bIns="46800" rtlCol="0" anchor="t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pt-BR" sz="3200" dirty="0">
                <a:solidFill>
                  <a:srgbClr val="000099"/>
                </a:solidFill>
              </a:rPr>
              <a:t>Second Grade Challenges for Brazilian </a:t>
            </a:r>
            <a:r>
              <a:rPr lang="en-US" altLang="pt-BR" sz="3200" dirty="0" smtClean="0">
                <a:solidFill>
                  <a:srgbClr val="000099"/>
                </a:solidFill>
              </a:rPr>
              <a:t>Universities </a:t>
            </a:r>
            <a:r>
              <a:rPr lang="en-US" altLang="pt-BR" sz="3200" dirty="0">
                <a:solidFill>
                  <a:srgbClr val="000099"/>
                </a:solidFill>
              </a:rPr>
              <a:t/>
            </a:r>
            <a:br>
              <a:rPr lang="en-US" altLang="pt-BR" sz="3200" dirty="0">
                <a:solidFill>
                  <a:srgbClr val="000099"/>
                </a:solidFill>
              </a:rPr>
            </a:br>
            <a:r>
              <a:rPr lang="en-US" altLang="pt-BR" sz="3200" dirty="0">
                <a:solidFill>
                  <a:srgbClr val="000099"/>
                </a:solidFill>
              </a:rPr>
              <a:t>Top Ten Obstacles </a:t>
            </a:r>
            <a:r>
              <a:rPr lang="en-US" altLang="pt-BR" sz="4800" dirty="0">
                <a:solidFill>
                  <a:srgbClr val="000099"/>
                </a:solidFill>
              </a:rPr>
              <a:t/>
            </a:r>
            <a:br>
              <a:rPr lang="en-US" altLang="pt-BR" sz="4800" dirty="0">
                <a:solidFill>
                  <a:srgbClr val="000099"/>
                </a:solidFill>
              </a:rPr>
            </a:br>
            <a:endParaRPr lang="en-US" altLang="pt-BR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010" name="Rectangle 3"/>
          <p:cNvSpPr>
            <a:spLocks noGrp="1"/>
          </p:cNvSpPr>
          <p:nvPr>
            <p:ph type="body" idx="4294967295"/>
          </p:nvPr>
        </p:nvSpPr>
        <p:spPr>
          <a:xfrm>
            <a:off x="2424113" y="1916113"/>
            <a:ext cx="7416800" cy="5113337"/>
          </a:xfrm>
        </p:spPr>
        <p:txBody>
          <a:bodyPr lIns="90000" tIns="46800" rIns="90000" bIns="46800"/>
          <a:lstStyle/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sz="2400" smtClean="0">
                <a:solidFill>
                  <a:srgbClr val="000099"/>
                </a:solidFill>
              </a:rPr>
              <a:t>Internationalization of Teaching and Research;</a:t>
            </a:r>
          </a:p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sz="2400" smtClean="0">
                <a:solidFill>
                  <a:srgbClr val="000099"/>
                </a:solidFill>
              </a:rPr>
              <a:t>Reduce Informational Teach and Increase Formative Activities;</a:t>
            </a:r>
          </a:p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sz="2400" smtClean="0">
                <a:solidFill>
                  <a:srgbClr val="000099"/>
                </a:solidFill>
              </a:rPr>
              <a:t>Adopt International Curriculum;</a:t>
            </a:r>
          </a:p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sz="2400" smtClean="0">
                <a:solidFill>
                  <a:srgbClr val="000099"/>
                </a:solidFill>
              </a:rPr>
              <a:t>Offer Regular Courses in English and Other Languages;</a:t>
            </a:r>
          </a:p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sz="2400" smtClean="0">
                <a:solidFill>
                  <a:srgbClr val="000099"/>
                </a:solidFill>
              </a:rPr>
              <a:t>Apply Effective International Collaboration;</a:t>
            </a:r>
          </a:p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sz="2400" smtClean="0">
                <a:solidFill>
                  <a:srgbClr val="000099"/>
                </a:solidFill>
              </a:rPr>
              <a:t>Increase International Mobility of Students, Professors and Scientific Staff;</a:t>
            </a:r>
          </a:p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sz="2400" smtClean="0">
                <a:solidFill>
                  <a:srgbClr val="000099"/>
                </a:solidFill>
              </a:rPr>
              <a:t>Attract Foreign Students and Scientific Researchers;</a:t>
            </a:r>
          </a:p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sz="2400" smtClean="0">
                <a:solidFill>
                  <a:srgbClr val="000099"/>
                </a:solidFill>
              </a:rPr>
              <a:t>Offer Campus Residence;</a:t>
            </a:r>
          </a:p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sz="2400" smtClean="0">
                <a:solidFill>
                  <a:srgbClr val="000099"/>
                </a:solidFill>
              </a:rPr>
              <a:t>Stimulate  International and Collaborative Publications;</a:t>
            </a:r>
          </a:p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sz="2400" smtClean="0">
                <a:solidFill>
                  <a:srgbClr val="000099"/>
                </a:solidFill>
              </a:rPr>
              <a:t>Offer Internships in Industry.</a:t>
            </a:r>
          </a:p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pt-BR" sz="2400" smtClean="0">
              <a:solidFill>
                <a:srgbClr val="000099"/>
              </a:solidFill>
            </a:endParaRPr>
          </a:p>
          <a:p>
            <a:pPr indent="-341313" defTabSz="449263" eaLnBrk="1" hangingPunct="1">
              <a:lnSpc>
                <a:spcPct val="80000"/>
              </a:lnSpc>
              <a:spcBef>
                <a:spcPts val="525"/>
              </a:spcBef>
              <a:buSzPct val="6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pt-BR" sz="2400" smtClean="0">
                <a:solidFill>
                  <a:srgbClr val="000099"/>
                </a:solidFill>
              </a:rPr>
              <a:t>	</a:t>
            </a:r>
            <a:r>
              <a:rPr lang="en-US" altLang="pt-BR" sz="1400" smtClean="0">
                <a:solidFill>
                  <a:srgbClr val="000099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4512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/>
              <a:t>Internacionalização das Universidades Brasileiras (II)</a:t>
            </a:r>
          </a:p>
        </p:txBody>
      </p:sp>
      <p:sp>
        <p:nvSpPr>
          <p:cNvPr id="166914" name="Rectangle 2"/>
          <p:cNvSpPr>
            <a:spLocks noGrp="1"/>
          </p:cNvSpPr>
          <p:nvPr>
            <p:ph idx="4294967295"/>
          </p:nvPr>
        </p:nvSpPr>
        <p:spPr>
          <a:xfrm>
            <a:off x="1981200" y="1816100"/>
            <a:ext cx="8229600" cy="4565650"/>
          </a:xfrm>
        </p:spPr>
        <p:txBody>
          <a:bodyPr/>
          <a:lstStyle/>
          <a:p>
            <a:pPr eaLnBrk="1" hangingPunct="1"/>
            <a:r>
              <a:rPr lang="en-US" altLang="pt-BR" sz="4000" smtClean="0"/>
              <a:t> </a:t>
            </a:r>
            <a:r>
              <a:rPr lang="pt-BR" altLang="pt-BR" sz="4000" smtClean="0"/>
              <a:t> Um Programa Especial de Fomento:</a:t>
            </a:r>
          </a:p>
          <a:p>
            <a:pPr lvl="1" eaLnBrk="1" hangingPunct="1">
              <a:buFontTx/>
              <a:buChar char="-"/>
            </a:pPr>
            <a:r>
              <a:rPr lang="pt-BR" altLang="pt-BR" sz="3200" smtClean="0"/>
              <a:t>Internacionalização via Programas de Pós-Graduação;</a:t>
            </a:r>
          </a:p>
          <a:p>
            <a:pPr lvl="1" eaLnBrk="1" hangingPunct="1">
              <a:buFontTx/>
              <a:buChar char="-"/>
            </a:pPr>
            <a:r>
              <a:rPr lang="pt-BR" altLang="pt-BR" sz="3200" smtClean="0"/>
              <a:t>Utilização da Experiência do Programa Ciência sem Fronteiras;</a:t>
            </a:r>
          </a:p>
          <a:p>
            <a:pPr lvl="1" eaLnBrk="1" hangingPunct="1">
              <a:buFontTx/>
              <a:buChar char="-"/>
            </a:pPr>
            <a:r>
              <a:rPr lang="pt-BR" altLang="pt-BR" sz="3200" smtClean="0"/>
              <a:t>Instrumento de apoio: Super PROEX. </a:t>
            </a:r>
          </a:p>
          <a:p>
            <a:pPr algn="ctr" eaLnBrk="1" hangingPunct="1">
              <a:buFont typeface="Arial" charset="0"/>
              <a:buNone/>
            </a:pPr>
            <a:endParaRPr lang="pt-BR" altLang="pt-BR" sz="4000" smtClean="0">
              <a:solidFill>
                <a:srgbClr val="000099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pt-BR" altLang="pt-BR" sz="400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20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PNAD 2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49276"/>
            <a:ext cx="7993062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817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ítulo 1"/>
          <p:cNvSpPr>
            <a:spLocks noGrp="1"/>
          </p:cNvSpPr>
          <p:nvPr>
            <p:ph type="ctrTitle" idx="4294967295"/>
          </p:nvPr>
        </p:nvSpPr>
        <p:spPr>
          <a:xfrm>
            <a:off x="2381208" y="222422"/>
            <a:ext cx="8288337" cy="7101016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rgbClr val="FF0000"/>
                </a:solidFill>
              </a:rPr>
              <a:t>           </a:t>
            </a:r>
            <a:r>
              <a:rPr lang="pt-BR" sz="3600" b="1" dirty="0" smtClean="0">
                <a:solidFill>
                  <a:srgbClr val="FF0000"/>
                </a:solidFill>
              </a:rPr>
              <a:t>Educação e </a:t>
            </a:r>
            <a:r>
              <a:rPr lang="pt-BR" b="1" dirty="0" smtClean="0">
                <a:solidFill>
                  <a:srgbClr val="FF0000"/>
                </a:solidFill>
              </a:rPr>
              <a:t>Ciência </a:t>
            </a:r>
            <a:r>
              <a:rPr lang="pt-BR" b="1" dirty="0" smtClean="0">
                <a:solidFill>
                  <a:srgbClr val="FF0000"/>
                </a:solidFill>
              </a:rPr>
              <a:t>no </a:t>
            </a:r>
            <a:r>
              <a:rPr lang="pt-BR" b="1" dirty="0" smtClean="0">
                <a:solidFill>
                  <a:srgbClr val="FF0000"/>
                </a:solidFill>
              </a:rPr>
              <a:t>Brasil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                       </a:t>
            </a:r>
            <a:r>
              <a:rPr lang="pt-BR" b="1" dirty="0" smtClean="0">
                <a:solidFill>
                  <a:srgbClr val="FF0000"/>
                </a:solidFill>
              </a:rPr>
              <a:t>Desafios </a:t>
            </a:r>
            <a:r>
              <a:rPr lang="pt-BR" b="1" dirty="0" smtClean="0">
                <a:solidFill>
                  <a:srgbClr val="FF0000"/>
                </a:solidFill>
              </a:rPr>
              <a:t>Atuais: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- É necessário haver Universidade?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- </a:t>
            </a:r>
            <a:r>
              <a:rPr lang="pt-BR" b="1" dirty="0" smtClean="0">
                <a:solidFill>
                  <a:srgbClr val="FF0000"/>
                </a:solidFill>
              </a:rPr>
              <a:t>É necessário financiá-la?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- É necessário praticar a pesquisa na universidade e financiar sua ciência?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- Quanto de recursos humanos e financeiros são necessários? 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3" name="Group 2"/>
          <p:cNvGrpSpPr>
            <a:grpSpLocks/>
          </p:cNvGrpSpPr>
          <p:nvPr/>
        </p:nvGrpSpPr>
        <p:grpSpPr bwMode="auto">
          <a:xfrm>
            <a:off x="2711450" y="1341438"/>
            <a:ext cx="7626350" cy="4700587"/>
            <a:chOff x="793" y="981"/>
            <a:chExt cx="4804" cy="2961"/>
          </a:xfrm>
        </p:grpSpPr>
        <p:sp>
          <p:nvSpPr>
            <p:cNvPr id="238600" name="Oval 2"/>
            <p:cNvSpPr>
              <a:spLocks noChangeArrowheads="1"/>
            </p:cNvSpPr>
            <p:nvPr/>
          </p:nvSpPr>
          <p:spPr bwMode="auto">
            <a:xfrm>
              <a:off x="930" y="981"/>
              <a:ext cx="2586" cy="2091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38601" name="Oval 3"/>
            <p:cNvSpPr>
              <a:spLocks noChangeArrowheads="1"/>
            </p:cNvSpPr>
            <p:nvPr/>
          </p:nvSpPr>
          <p:spPr bwMode="auto">
            <a:xfrm>
              <a:off x="2381" y="981"/>
              <a:ext cx="2586" cy="2091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38602" name="Oval 4"/>
            <p:cNvSpPr>
              <a:spLocks noChangeArrowheads="1"/>
            </p:cNvSpPr>
            <p:nvPr/>
          </p:nvSpPr>
          <p:spPr bwMode="auto">
            <a:xfrm>
              <a:off x="1665" y="1717"/>
              <a:ext cx="2586" cy="2091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03" name="Picture 5" descr="Flag of China">
              <a:hlinkClick r:id="rId3"/>
            </p:cNvPr>
            <p:cNvSpPr>
              <a:spLocks noChangeAspect="1" noChangeArrowheads="1"/>
            </p:cNvSpPr>
            <p:nvPr/>
          </p:nvSpPr>
          <p:spPr bwMode="auto">
            <a:xfrm>
              <a:off x="2951" y="2455"/>
              <a:ext cx="24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8604" name="Picture 6" descr="Flag of United States">
              <a:hlinkClick r:id="rId4"/>
            </p:cNvPr>
            <p:cNvSpPr>
              <a:spLocks noChangeAspect="1" noChangeArrowheads="1"/>
            </p:cNvSpPr>
            <p:nvPr/>
          </p:nvSpPr>
          <p:spPr bwMode="auto">
            <a:xfrm>
              <a:off x="2970" y="2025"/>
              <a:ext cx="24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8605" name="Picture 7" descr="Flag of Brazil">
              <a:hlinkClick r:id="rId5"/>
            </p:cNvPr>
            <p:cNvSpPr>
              <a:spLocks noChangeAspect="1" noChangeArrowheads="1"/>
            </p:cNvSpPr>
            <p:nvPr/>
          </p:nvSpPr>
          <p:spPr bwMode="auto">
            <a:xfrm>
              <a:off x="2958" y="2226"/>
              <a:ext cx="243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8606" name="Picture 8" descr="Flag of Russia">
              <a:hlinkClick r:id="rId6"/>
            </p:cNvPr>
            <p:cNvSpPr>
              <a:spLocks noChangeAspect="1" noChangeArrowheads="1"/>
            </p:cNvSpPr>
            <p:nvPr/>
          </p:nvSpPr>
          <p:spPr bwMode="auto">
            <a:xfrm>
              <a:off x="2954" y="1806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8607" name="Picture 9" descr="Flag of Japan">
              <a:hlinkClick r:id="rId7"/>
            </p:cNvPr>
            <p:cNvSpPr>
              <a:spLocks noChangeAspect="1" noChangeArrowheads="1"/>
            </p:cNvSpPr>
            <p:nvPr/>
          </p:nvSpPr>
          <p:spPr bwMode="auto">
            <a:xfrm>
              <a:off x="3270" y="2713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8608" name="Picture 10" descr="Flag of Mexico">
              <a:hlinkClick r:id="rId8"/>
            </p:cNvPr>
            <p:cNvSpPr>
              <a:spLocks noChangeAspect="1" noChangeArrowheads="1"/>
            </p:cNvSpPr>
            <p:nvPr/>
          </p:nvSpPr>
          <p:spPr bwMode="auto">
            <a:xfrm>
              <a:off x="3446" y="2484"/>
              <a:ext cx="243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238609" name="Picture 11" descr="Flag of India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43" y="2169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10" name="Picture 12" descr="Flag of Italy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711" y="3575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11" name="Picture 13" descr="Flag of Bangladesh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951" y="1761"/>
              <a:ext cx="243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12" name="Picture 14" descr="Flag of Pakistan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177" y="2099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13" name="Picture 15" descr="Flag of Nigeria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655" y="1446"/>
              <a:ext cx="24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14" name="Picture 16" descr="Flag of United Kingdom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574" y="3031"/>
              <a:ext cx="243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615" name="Picture 17" descr="Flag of France">
              <a:hlinkClick r:id="rId21"/>
            </p:cNvPr>
            <p:cNvSpPr>
              <a:spLocks noChangeAspect="1" noChangeArrowheads="1"/>
            </p:cNvSpPr>
            <p:nvPr/>
          </p:nvSpPr>
          <p:spPr bwMode="auto">
            <a:xfrm>
              <a:off x="3497" y="3043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8616" name="Picture 18" descr="Flag of Germany">
              <a:hlinkClick r:id="rId22"/>
            </p:cNvPr>
            <p:cNvSpPr>
              <a:spLocks noChangeAspect="1" noChangeArrowheads="1"/>
            </p:cNvSpPr>
            <p:nvPr/>
          </p:nvSpPr>
          <p:spPr bwMode="auto">
            <a:xfrm>
              <a:off x="3044" y="3257"/>
              <a:ext cx="24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238617" name="Picture 19" descr="Flag of Korea, South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711" y="3303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18" name="Picture 20" descr="Flag of Netherlands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2998" y="3490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19" name="Picture 21" descr="Flag of Spain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2203" y="3031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20" name="Picture 22" descr="Flag of Canada">
              <a:hlinkClick r:id="rId29"/>
            </p:cNvPr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2181" y="2435"/>
              <a:ext cx="243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21" name="Picture 23" descr="Flag of Australia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2272" y="2713"/>
              <a:ext cx="243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622" name="Picture 24" descr="Flag of Indonesia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3361" y="1126"/>
              <a:ext cx="24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623" name="Text Box 25"/>
            <p:cNvSpPr txBox="1">
              <a:spLocks noChangeArrowheads="1"/>
            </p:cNvSpPr>
            <p:nvPr/>
          </p:nvSpPr>
          <p:spPr bwMode="auto">
            <a:xfrm>
              <a:off x="1757" y="2683"/>
              <a:ext cx="6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Austrália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24" name="Text Box 26"/>
            <p:cNvSpPr txBox="1">
              <a:spLocks noChangeArrowheads="1"/>
            </p:cNvSpPr>
            <p:nvPr/>
          </p:nvSpPr>
          <p:spPr bwMode="auto">
            <a:xfrm>
              <a:off x="1729" y="2408"/>
              <a:ext cx="5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tx2"/>
                  </a:solidFill>
                  <a:latin typeface="Verdana" pitchFamily="34" charset="0"/>
                </a:rPr>
                <a:t>Canadá</a:t>
              </a:r>
              <a:endParaRPr lang="en-US" sz="1200" b="1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238625" name="Text Box 27"/>
            <p:cNvSpPr txBox="1">
              <a:spLocks noChangeArrowheads="1"/>
            </p:cNvSpPr>
            <p:nvPr/>
          </p:nvSpPr>
          <p:spPr bwMode="auto">
            <a:xfrm>
              <a:off x="1704" y="3013"/>
              <a:ext cx="4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Spain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26" name="Text Box 28"/>
            <p:cNvSpPr txBox="1">
              <a:spLocks noChangeArrowheads="1"/>
            </p:cNvSpPr>
            <p:nvPr/>
          </p:nvSpPr>
          <p:spPr bwMode="auto">
            <a:xfrm>
              <a:off x="2001" y="3300"/>
              <a:ext cx="7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South Corea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27" name="Text Box 29"/>
            <p:cNvSpPr txBox="1">
              <a:spLocks noChangeArrowheads="1"/>
            </p:cNvSpPr>
            <p:nvPr/>
          </p:nvSpPr>
          <p:spPr bwMode="auto">
            <a:xfrm>
              <a:off x="2378" y="3577"/>
              <a:ext cx="3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Italy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28" name="Text Box 30"/>
            <p:cNvSpPr txBox="1">
              <a:spLocks noChangeArrowheads="1"/>
            </p:cNvSpPr>
            <p:nvPr/>
          </p:nvSpPr>
          <p:spPr bwMode="auto">
            <a:xfrm>
              <a:off x="2793" y="3000"/>
              <a:ext cx="2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hlink"/>
                  </a:solidFill>
                  <a:latin typeface="Verdana" pitchFamily="34" charset="0"/>
                </a:rPr>
                <a:t>UK</a:t>
              </a:r>
            </a:p>
          </p:txBody>
        </p:sp>
        <p:sp>
          <p:nvSpPr>
            <p:cNvPr id="238629" name="Text Box 31"/>
            <p:cNvSpPr txBox="1">
              <a:spLocks noChangeArrowheads="1"/>
            </p:cNvSpPr>
            <p:nvPr/>
          </p:nvSpPr>
          <p:spPr bwMode="auto">
            <a:xfrm>
              <a:off x="3206" y="3484"/>
              <a:ext cx="4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Holand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30" name="Text Box 32"/>
            <p:cNvSpPr txBox="1">
              <a:spLocks noChangeArrowheads="1"/>
            </p:cNvSpPr>
            <p:nvPr/>
          </p:nvSpPr>
          <p:spPr bwMode="auto">
            <a:xfrm>
              <a:off x="3270" y="3251"/>
              <a:ext cx="6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hlink"/>
                  </a:solidFill>
                  <a:latin typeface="Verdana" pitchFamily="34" charset="0"/>
                </a:rPr>
                <a:t>Germany</a:t>
              </a:r>
            </a:p>
          </p:txBody>
        </p:sp>
        <p:sp>
          <p:nvSpPr>
            <p:cNvPr id="238631" name="Text Box 33"/>
            <p:cNvSpPr txBox="1">
              <a:spLocks noChangeArrowheads="1"/>
            </p:cNvSpPr>
            <p:nvPr/>
          </p:nvSpPr>
          <p:spPr bwMode="auto">
            <a:xfrm>
              <a:off x="3724" y="3043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France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32" name="Text Box 34"/>
            <p:cNvSpPr txBox="1">
              <a:spLocks noChangeArrowheads="1"/>
            </p:cNvSpPr>
            <p:nvPr/>
          </p:nvSpPr>
          <p:spPr bwMode="auto">
            <a:xfrm>
              <a:off x="3769" y="2169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Índia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33" name="Text Box 35"/>
            <p:cNvSpPr txBox="1">
              <a:spLocks noChangeArrowheads="1"/>
            </p:cNvSpPr>
            <p:nvPr/>
          </p:nvSpPr>
          <p:spPr bwMode="auto">
            <a:xfrm>
              <a:off x="3667" y="2449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México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34" name="Text Box 36"/>
            <p:cNvSpPr txBox="1">
              <a:spLocks noChangeArrowheads="1"/>
            </p:cNvSpPr>
            <p:nvPr/>
          </p:nvSpPr>
          <p:spPr bwMode="auto">
            <a:xfrm>
              <a:off x="3497" y="2703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Japan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35" name="Text Box 37"/>
            <p:cNvSpPr txBox="1">
              <a:spLocks noChangeArrowheads="1"/>
            </p:cNvSpPr>
            <p:nvPr/>
          </p:nvSpPr>
          <p:spPr bwMode="auto">
            <a:xfrm>
              <a:off x="3860" y="1395"/>
              <a:ext cx="5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Nigeria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36" name="Text Box 38"/>
            <p:cNvSpPr txBox="1">
              <a:spLocks noChangeArrowheads="1"/>
            </p:cNvSpPr>
            <p:nvPr/>
          </p:nvSpPr>
          <p:spPr bwMode="auto">
            <a:xfrm>
              <a:off x="4404" y="2087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Paquistan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37" name="Text Box 39"/>
            <p:cNvSpPr txBox="1">
              <a:spLocks noChangeArrowheads="1"/>
            </p:cNvSpPr>
            <p:nvPr/>
          </p:nvSpPr>
          <p:spPr bwMode="auto">
            <a:xfrm>
              <a:off x="4187" y="1710"/>
              <a:ext cx="76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Bangladesh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38" name="Text Box 40"/>
            <p:cNvSpPr txBox="1">
              <a:spLocks noChangeArrowheads="1"/>
            </p:cNvSpPr>
            <p:nvPr/>
          </p:nvSpPr>
          <p:spPr bwMode="auto">
            <a:xfrm>
              <a:off x="3588" y="1126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Indonesia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238639" name="Text Box 41"/>
            <p:cNvSpPr txBox="1">
              <a:spLocks noChangeArrowheads="1"/>
            </p:cNvSpPr>
            <p:nvPr/>
          </p:nvSpPr>
          <p:spPr bwMode="auto">
            <a:xfrm>
              <a:off x="2546" y="1806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tx2"/>
                  </a:solidFill>
                  <a:latin typeface="Verdana" pitchFamily="34" charset="0"/>
                </a:rPr>
                <a:t>Rússia</a:t>
              </a:r>
              <a:endParaRPr lang="en-US" sz="1200" b="1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238640" name="Text Box 42"/>
            <p:cNvSpPr txBox="1">
              <a:spLocks noChangeArrowheads="1"/>
            </p:cNvSpPr>
            <p:nvPr/>
          </p:nvSpPr>
          <p:spPr bwMode="auto">
            <a:xfrm>
              <a:off x="2675" y="2041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tx2"/>
                  </a:solidFill>
                  <a:latin typeface="Verdana" pitchFamily="34" charset="0"/>
                </a:rPr>
                <a:t>EUA</a:t>
              </a:r>
              <a:endParaRPr lang="en-US" sz="1200" b="1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238641" name="Text Box 43"/>
            <p:cNvSpPr txBox="1">
              <a:spLocks noChangeArrowheads="1"/>
            </p:cNvSpPr>
            <p:nvPr/>
          </p:nvSpPr>
          <p:spPr bwMode="auto">
            <a:xfrm>
              <a:off x="2588" y="2216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tx2"/>
                  </a:solidFill>
                  <a:latin typeface="Verdana" pitchFamily="34" charset="0"/>
                </a:rPr>
                <a:t>Brasil</a:t>
              </a:r>
              <a:endParaRPr lang="en-US" sz="1200" b="1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238642" name="Text Box 44"/>
            <p:cNvSpPr txBox="1">
              <a:spLocks noChangeArrowheads="1"/>
            </p:cNvSpPr>
            <p:nvPr/>
          </p:nvSpPr>
          <p:spPr bwMode="auto">
            <a:xfrm>
              <a:off x="2591" y="2449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China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grpSp>
          <p:nvGrpSpPr>
            <p:cNvPr id="238643" name="Group 48"/>
            <p:cNvGrpSpPr>
              <a:grpSpLocks/>
            </p:cNvGrpSpPr>
            <p:nvPr/>
          </p:nvGrpSpPr>
          <p:grpSpPr bwMode="auto">
            <a:xfrm>
              <a:off x="4694" y="981"/>
              <a:ext cx="903" cy="330"/>
              <a:chOff x="4558" y="981"/>
              <a:chExt cx="903" cy="330"/>
            </a:xfrm>
          </p:grpSpPr>
          <p:sp>
            <p:nvSpPr>
              <p:cNvPr id="238648" name="Text Box 49"/>
              <p:cNvSpPr txBox="1">
                <a:spLocks noChangeArrowheads="1"/>
              </p:cNvSpPr>
              <p:nvPr/>
            </p:nvSpPr>
            <p:spPr bwMode="auto">
              <a:xfrm>
                <a:off x="4582" y="981"/>
                <a:ext cx="87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>
                    <a:solidFill>
                      <a:schemeClr val="tx2"/>
                    </a:solidFill>
                    <a:latin typeface="Verdana" pitchFamily="34" charset="0"/>
                  </a:rPr>
                  <a:t>Population</a:t>
                </a:r>
              </a:p>
              <a:p>
                <a:pPr algn="ctr"/>
                <a:r>
                  <a:rPr lang="pt-BR" sz="1400">
                    <a:solidFill>
                      <a:schemeClr val="tx2"/>
                    </a:solidFill>
                    <a:latin typeface="Verdana" pitchFamily="34" charset="0"/>
                  </a:rPr>
                  <a:t>&gt; 100 million</a:t>
                </a:r>
                <a:endParaRPr lang="en-US" sz="1400" baseline="30000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238649" name="Line 50"/>
              <p:cNvSpPr>
                <a:spLocks noChangeShapeType="1"/>
              </p:cNvSpPr>
              <p:nvPr/>
            </p:nvSpPr>
            <p:spPr bwMode="auto">
              <a:xfrm>
                <a:off x="4558" y="1144"/>
                <a:ext cx="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8644" name="Group 51"/>
            <p:cNvGrpSpPr>
              <a:grpSpLocks/>
            </p:cNvGrpSpPr>
            <p:nvPr/>
          </p:nvGrpSpPr>
          <p:grpSpPr bwMode="auto">
            <a:xfrm>
              <a:off x="3740" y="3512"/>
              <a:ext cx="1111" cy="330"/>
              <a:chOff x="3452" y="3921"/>
              <a:chExt cx="1111" cy="330"/>
            </a:xfrm>
          </p:grpSpPr>
          <p:sp>
            <p:nvSpPr>
              <p:cNvPr id="238646" name="Text Box 52"/>
              <p:cNvSpPr txBox="1">
                <a:spLocks noChangeArrowheads="1"/>
              </p:cNvSpPr>
              <p:nvPr/>
            </p:nvSpPr>
            <p:spPr bwMode="auto">
              <a:xfrm>
                <a:off x="3452" y="3921"/>
                <a:ext cx="111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>
                    <a:solidFill>
                      <a:schemeClr val="tx2"/>
                    </a:solidFill>
                    <a:latin typeface="Verdana" pitchFamily="34" charset="0"/>
                  </a:rPr>
                  <a:t>GNP*</a:t>
                </a:r>
              </a:p>
              <a:p>
                <a:pPr algn="ctr"/>
                <a:r>
                  <a:rPr lang="pt-BR" sz="1400">
                    <a:solidFill>
                      <a:schemeClr val="tx2"/>
                    </a:solidFill>
                    <a:latin typeface="Verdana" pitchFamily="34" charset="0"/>
                  </a:rPr>
                  <a:t>&gt; US$ 400 billion</a:t>
                </a:r>
                <a:endParaRPr lang="en-US" sz="1400" baseline="30000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238647" name="Line 53"/>
              <p:cNvSpPr>
                <a:spLocks noChangeShapeType="1"/>
              </p:cNvSpPr>
              <p:nvPr/>
            </p:nvSpPr>
            <p:spPr bwMode="auto">
              <a:xfrm>
                <a:off x="3537" y="4084"/>
                <a:ext cx="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8645" name="Text Box 54"/>
            <p:cNvSpPr txBox="1">
              <a:spLocks noChangeArrowheads="1"/>
            </p:cNvSpPr>
            <p:nvPr/>
          </p:nvSpPr>
          <p:spPr bwMode="auto">
            <a:xfrm>
              <a:off x="793" y="3612"/>
              <a:ext cx="13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solidFill>
                    <a:schemeClr val="tx2"/>
                  </a:solidFill>
                  <a:latin typeface="Verdana" pitchFamily="34" charset="0"/>
                </a:rPr>
                <a:t>Source: Investe Brasil</a:t>
              </a:r>
            </a:p>
            <a:p>
              <a:r>
                <a:rPr lang="pt-BR" sz="1400">
                  <a:solidFill>
                    <a:schemeClr val="tx2"/>
                  </a:solidFill>
                  <a:latin typeface="Verdana" pitchFamily="34" charset="0"/>
                </a:rPr>
                <a:t>*GNP nominal</a:t>
              </a:r>
              <a:endParaRPr lang="en-US" sz="900">
                <a:solidFill>
                  <a:schemeClr val="tx2"/>
                </a:solidFill>
                <a:latin typeface="Verdana" pitchFamily="34" charset="0"/>
              </a:endParaRPr>
            </a:p>
          </p:txBody>
        </p:sp>
      </p:grpSp>
      <p:sp>
        <p:nvSpPr>
          <p:cNvPr id="238594" name="Rectangle 55"/>
          <p:cNvSpPr>
            <a:spLocks noChangeArrowheads="1"/>
          </p:cNvSpPr>
          <p:nvPr/>
        </p:nvSpPr>
        <p:spPr bwMode="auto">
          <a:xfrm>
            <a:off x="2711450" y="0"/>
            <a:ext cx="76930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24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38595" name="Text Box 56"/>
          <p:cNvSpPr txBox="1">
            <a:spLocks noChangeArrowheads="1"/>
          </p:cNvSpPr>
          <p:nvPr/>
        </p:nvSpPr>
        <p:spPr bwMode="auto">
          <a:xfrm>
            <a:off x="1919288" y="6237288"/>
            <a:ext cx="2667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100">
                <a:solidFill>
                  <a:schemeClr val="accent2"/>
                </a:solidFill>
                <a:latin typeface="Verdana" pitchFamily="34" charset="0"/>
              </a:rPr>
              <a:t>R. Dauscha (ANPEI) 3ª CNCTI</a:t>
            </a:r>
            <a:endParaRPr lang="pt-BR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38596" name="Group 45"/>
          <p:cNvGrpSpPr>
            <a:grpSpLocks/>
          </p:cNvGrpSpPr>
          <p:nvPr/>
        </p:nvGrpSpPr>
        <p:grpSpPr bwMode="auto">
          <a:xfrm>
            <a:off x="2200275" y="836613"/>
            <a:ext cx="1585913" cy="523875"/>
            <a:chOff x="839" y="1026"/>
            <a:chExt cx="999" cy="330"/>
          </a:xfrm>
        </p:grpSpPr>
        <p:sp>
          <p:nvSpPr>
            <p:cNvPr id="238598" name="Text Box 46"/>
            <p:cNvSpPr txBox="1">
              <a:spLocks noChangeArrowheads="1"/>
            </p:cNvSpPr>
            <p:nvPr/>
          </p:nvSpPr>
          <p:spPr bwMode="auto">
            <a:xfrm>
              <a:off x="839" y="1026"/>
              <a:ext cx="99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>
                  <a:solidFill>
                    <a:schemeClr val="tx2"/>
                  </a:solidFill>
                  <a:latin typeface="Verdana" pitchFamily="34" charset="0"/>
                </a:rPr>
                <a:t>Area</a:t>
              </a:r>
            </a:p>
            <a:p>
              <a:pPr algn="ctr"/>
              <a:r>
                <a:rPr lang="pt-BR" sz="1400">
                  <a:solidFill>
                    <a:schemeClr val="tx2"/>
                  </a:solidFill>
                  <a:latin typeface="Verdana" pitchFamily="34" charset="0"/>
                </a:rPr>
                <a:t>&gt; 4 million km</a:t>
              </a:r>
              <a:r>
                <a:rPr lang="pt-BR" sz="1400" baseline="30000">
                  <a:solidFill>
                    <a:schemeClr val="tx2"/>
                  </a:solidFill>
                  <a:latin typeface="Verdana" pitchFamily="34" charset="0"/>
                </a:rPr>
                <a:t>2</a:t>
              </a:r>
              <a:endParaRPr lang="en-US" sz="1400" baseline="300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238599" name="Line 47"/>
            <p:cNvSpPr>
              <a:spLocks noChangeShapeType="1"/>
            </p:cNvSpPr>
            <p:nvPr/>
          </p:nvSpPr>
          <p:spPr bwMode="auto">
            <a:xfrm>
              <a:off x="863" y="1189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54394" name="Rectangle 55"/>
          <p:cNvSpPr>
            <a:spLocks noChangeArrowheads="1"/>
          </p:cNvSpPr>
          <p:nvPr/>
        </p:nvSpPr>
        <p:spPr bwMode="auto">
          <a:xfrm>
            <a:off x="4241800" y="188913"/>
            <a:ext cx="6426200" cy="9810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Brazil – Country, population and economy: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Challenging combination</a:t>
            </a:r>
          </a:p>
        </p:txBody>
      </p:sp>
    </p:spTree>
    <p:extLst>
      <p:ext uri="{BB962C8B-B14F-4D97-AF65-F5344CB8AC3E}">
        <p14:creationId xmlns:p14="http://schemas.microsoft.com/office/powerpoint/2010/main" val="391270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3388" y="381000"/>
            <a:ext cx="11325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674688" indent="-2603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036638" indent="-207963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450975" indent="-206375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866900" indent="-207963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500" b="1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Fig. 2.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0" y="5943600"/>
            <a:ext cx="16367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979488"/>
            <a:ext cx="820420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95488" y="5972175"/>
            <a:ext cx="5226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674688" indent="-2603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036638" indent="-207963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450975" indent="-206375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866900" indent="-207963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100" b="1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From William H. Press 2013, Science 342:817-822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31763" y="6613525"/>
            <a:ext cx="6573837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77788" indent="-77788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674688" indent="-2603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036638" indent="-207963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450975" indent="-206375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866900" indent="-207963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90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Published by AAAS</a:t>
            </a:r>
          </a:p>
        </p:txBody>
      </p:sp>
    </p:spTree>
    <p:extLst>
      <p:ext uri="{BB962C8B-B14F-4D97-AF65-F5344CB8AC3E}">
        <p14:creationId xmlns:p14="http://schemas.microsoft.com/office/powerpoint/2010/main" val="1092275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Brasil: Produção científica, Citações e Impacto - quinquênios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847528" y="1412776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723063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1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ítulo 1"/>
          <p:cNvSpPr txBox="1">
            <a:spLocks/>
          </p:cNvSpPr>
          <p:nvPr/>
        </p:nvSpPr>
        <p:spPr bwMode="auto">
          <a:xfrm>
            <a:off x="19192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>
                <a:latin typeface="Calibri" pitchFamily="34" charset="0"/>
              </a:rPr>
              <a:t>Brasil: Produção científica: Artigos Plenos (todos os documentos) e Artigos de Revisão – por quinquênios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696075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853878" y="1204689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9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Brasil: % Artigos no Mundo - 1985-2014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847528" y="1628801"/>
          <a:ext cx="8496944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723063"/>
          <a:ext cx="6732240" cy="323850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5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24000" y="6723063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8355" name="Título 1"/>
          <p:cNvSpPr>
            <a:spLocks noGrp="1"/>
          </p:cNvSpPr>
          <p:nvPr>
            <p:ph type="title" idx="4294967295"/>
          </p:nvPr>
        </p:nvSpPr>
        <p:spPr>
          <a:xfrm>
            <a:off x="1981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smtClean="0"/>
              <a:t>Brasil: % Artigos no Mundo - quinquênios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919536" y="1268760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84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sz="2800" smtClean="0"/>
              <a:t>% Colaboração internacional países selecionados - 2014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723063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847528" y="1340768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21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Título 1"/>
          <p:cNvSpPr>
            <a:spLocks noGrp="1"/>
          </p:cNvSpPr>
          <p:nvPr>
            <p:ph type="title" idx="4294967295"/>
          </p:nvPr>
        </p:nvSpPr>
        <p:spPr>
          <a:xfrm>
            <a:off x="1992313" y="188913"/>
            <a:ext cx="8229600" cy="993775"/>
          </a:xfrm>
        </p:spPr>
        <p:txBody>
          <a:bodyPr/>
          <a:lstStyle/>
          <a:p>
            <a:pPr eaLnBrk="1" hangingPunct="1"/>
            <a:r>
              <a:rPr lang="pt-BR" sz="2800" smtClean="0"/>
              <a:t>Produção científica países selecionados - 1985-2014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631504" y="1196752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723063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8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Título 1"/>
          <p:cNvSpPr>
            <a:spLocks noGrp="1"/>
          </p:cNvSpPr>
          <p:nvPr>
            <p:ph type="title" idx="4294967295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 smtClean="0"/>
              <a:t>Produção científica países selecionados - quinquênios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703512" y="1340768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696075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1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ítulo 1"/>
          <p:cNvSpPr>
            <a:spLocks noGrp="1"/>
          </p:cNvSpPr>
          <p:nvPr>
            <p:ph type="title" idx="4294967295"/>
          </p:nvPr>
        </p:nvSpPr>
        <p:spPr>
          <a:xfrm>
            <a:off x="1992313" y="188913"/>
            <a:ext cx="8496300" cy="777875"/>
          </a:xfrm>
        </p:spPr>
        <p:txBody>
          <a:bodyPr/>
          <a:lstStyle/>
          <a:p>
            <a:pPr eaLnBrk="1" hangingPunct="1"/>
            <a:r>
              <a:rPr lang="pt-BR" sz="2800" smtClean="0"/>
              <a:t>Brasil: Produção científica áreas - quinquênios – grupo 1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723063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847528" y="980728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12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ítulo 1"/>
          <p:cNvSpPr>
            <a:spLocks noGrp="1"/>
          </p:cNvSpPr>
          <p:nvPr>
            <p:ph type="title" idx="4294967295"/>
          </p:nvPr>
        </p:nvSpPr>
        <p:spPr>
          <a:xfrm>
            <a:off x="1981200" y="917575"/>
            <a:ext cx="6375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Landscape of the Brazilian Higher Education System (2013)</a:t>
            </a:r>
          </a:p>
        </p:txBody>
      </p:sp>
      <p:sp>
        <p:nvSpPr>
          <p:cNvPr id="164866" name="Picture 29"/>
          <p:cNvSpPr>
            <a:spLocks noChangeAspect="1" noChangeArrowheads="1"/>
          </p:cNvSpPr>
          <p:nvPr/>
        </p:nvSpPr>
        <p:spPr bwMode="auto">
          <a:xfrm>
            <a:off x="8497888" y="260350"/>
            <a:ext cx="2033587" cy="1263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32795" name="Group 27"/>
          <p:cNvGraphicFramePr>
            <a:graphicFrameLocks noGrp="1"/>
          </p:cNvGraphicFramePr>
          <p:nvPr/>
        </p:nvGraphicFramePr>
        <p:xfrm>
          <a:off x="2566988" y="2635250"/>
          <a:ext cx="6624637" cy="3457578"/>
        </p:xfrm>
        <a:graphic>
          <a:graphicData uri="http://schemas.openxmlformats.org/drawingml/2006/table">
            <a:tbl>
              <a:tblPr/>
              <a:tblGrid>
                <a:gridCol w="4679950"/>
                <a:gridCol w="1944687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Institutions (Universities and Colleges)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2,377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Undergraduate enrolments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 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Undergraduate conclusions per 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Graduate students (MS + PhD)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MS conclusions per 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47,000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4D0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PhD conclusions per 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2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2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ítulo 1"/>
          <p:cNvSpPr>
            <a:spLocks noGrp="1"/>
          </p:cNvSpPr>
          <p:nvPr>
            <p:ph type="title" idx="4294967295"/>
          </p:nvPr>
        </p:nvSpPr>
        <p:spPr>
          <a:xfrm>
            <a:off x="1992313" y="188913"/>
            <a:ext cx="8351837" cy="777875"/>
          </a:xfrm>
        </p:spPr>
        <p:txBody>
          <a:bodyPr/>
          <a:lstStyle/>
          <a:p>
            <a:pPr eaLnBrk="1" hangingPunct="1"/>
            <a:r>
              <a:rPr lang="pt-BR" sz="2800" smtClean="0"/>
              <a:t>Brasil: Produção científica áreas - quinquênios – grupo 2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723063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847528" y="1052736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9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ítulo 1"/>
          <p:cNvSpPr>
            <a:spLocks noGrp="1"/>
          </p:cNvSpPr>
          <p:nvPr>
            <p:ph type="title" idx="4294967295"/>
          </p:nvPr>
        </p:nvSpPr>
        <p:spPr>
          <a:xfrm>
            <a:off x="1992313" y="188913"/>
            <a:ext cx="8445500" cy="777875"/>
          </a:xfrm>
        </p:spPr>
        <p:txBody>
          <a:bodyPr/>
          <a:lstStyle/>
          <a:p>
            <a:pPr eaLnBrk="1" hangingPunct="1"/>
            <a:r>
              <a:rPr lang="pt-BR" sz="2800" smtClean="0"/>
              <a:t>Brasil: Produção científica áreas – quinquênios – grupo 3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723063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847528" y="1196752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Título 1"/>
          <p:cNvSpPr>
            <a:spLocks noGrp="1"/>
          </p:cNvSpPr>
          <p:nvPr>
            <p:ph type="title" idx="4294967295"/>
          </p:nvPr>
        </p:nvSpPr>
        <p:spPr>
          <a:xfrm>
            <a:off x="1992313" y="188913"/>
            <a:ext cx="8496300" cy="777875"/>
          </a:xfrm>
        </p:spPr>
        <p:txBody>
          <a:bodyPr/>
          <a:lstStyle/>
          <a:p>
            <a:pPr eaLnBrk="1" hangingPunct="1"/>
            <a:r>
              <a:rPr lang="pt-BR" sz="2800" smtClean="0"/>
              <a:t>Brasil: Produção científica áreas - quinquênios – grupo 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4000" y="6723063"/>
          <a:ext cx="6732240" cy="161925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InCitesTM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Thomson Reuters (2012). Report Created:  Jul 4, 2015  Data Processed  March 18, 2015  Data Source: Web of Science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847528" y="1124744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26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Research Capacity</a:t>
            </a:r>
          </a:p>
        </p:txBody>
      </p:sp>
      <p:sp>
        <p:nvSpPr>
          <p:cNvPr id="236546" name="Content Placeholder 2"/>
          <p:cNvSpPr>
            <a:spLocks noGrp="1"/>
          </p:cNvSpPr>
          <p:nvPr>
            <p:ph idx="4294967295"/>
          </p:nvPr>
        </p:nvSpPr>
        <p:spPr>
          <a:xfrm>
            <a:off x="2057400" y="1371600"/>
            <a:ext cx="8229600" cy="3124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ja-JP" altLang="en-US" smtClean="0"/>
              <a:t>“</a:t>
            </a:r>
            <a:r>
              <a:rPr lang="en-US" altLang="ja-JP" smtClean="0"/>
              <a:t>In the 1960s and 1970s the government paid for PhD abroad in oil exploration, agricultural research and aircraft design. Brazil is now a world leader in all three fields</a:t>
            </a:r>
            <a:r>
              <a:rPr lang="ja-JP" altLang="en-US" smtClean="0"/>
              <a:t>”</a:t>
            </a:r>
            <a:endParaRPr lang="en-US" altLang="ja-JP" smtClean="0"/>
          </a:p>
          <a:p>
            <a:pPr marL="0" indent="0" eaLnBrk="1" hangingPunct="1"/>
            <a:endParaRPr lang="en-US" sz="15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000" smtClean="0"/>
              <a:t>Source: </a:t>
            </a:r>
            <a:r>
              <a:rPr lang="en-US" sz="2000" i="1" smtClean="0"/>
              <a:t>Studying the World</a:t>
            </a:r>
            <a:r>
              <a:rPr lang="en-US" sz="2000" smtClean="0"/>
              <a:t>, The Economist, Printed version. March 17, 2012.</a:t>
            </a:r>
          </a:p>
        </p:txBody>
      </p:sp>
      <p:pic>
        <p:nvPicPr>
          <p:cNvPr id="2365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4495800"/>
            <a:ext cx="26035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7244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0300" y="4495800"/>
            <a:ext cx="31115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2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24000" y="-58738"/>
            <a:ext cx="9144000" cy="1335088"/>
          </a:xfrm>
          <a:prstGeom prst="rect">
            <a:avLst/>
          </a:prstGeom>
          <a:solidFill>
            <a:srgbClr val="9B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pt-BR" sz="2500">
                <a:latin typeface="Calibri" pitchFamily="34" charset="0"/>
              </a:rPr>
              <a:t>Brazil vs World: Relative Growth of Scientific Production</a:t>
            </a:r>
          </a:p>
          <a:p>
            <a:pPr algn="ctr" eaLnBrk="0" hangingPunct="0"/>
            <a:r>
              <a:rPr lang="en-US" altLang="pt-BR" sz="2500">
                <a:latin typeface="Calibri" pitchFamily="34" charset="0"/>
              </a:rPr>
              <a:t>Indexed articles: 1981 - 2013 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703388" y="1341438"/>
          <a:ext cx="87503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Planilha Binária" r:id="rId4" imgW="5705551" imgH="3333902" progId="">
                  <p:embed/>
                </p:oleObj>
              </mc:Choice>
              <mc:Fallback>
                <p:oleObj name="Planilha Binária" r:id="rId4" imgW="5705551" imgH="333390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341438"/>
                        <a:ext cx="8750300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CaixaDeTexto 1"/>
          <p:cNvSpPr txBox="1">
            <a:spLocks noChangeArrowheads="1"/>
          </p:cNvSpPr>
          <p:nvPr/>
        </p:nvSpPr>
        <p:spPr bwMode="auto">
          <a:xfrm>
            <a:off x="2362200" y="762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pt-BR" sz="2800" b="1">
                <a:latin typeface="Calibri" pitchFamily="34" charset="0"/>
                <a:ea typeface="MS PGothic" pitchFamily="34" charset="-128"/>
              </a:rPr>
              <a:t>Scientific Production - Top 20 countries</a:t>
            </a:r>
          </a:p>
          <a:p>
            <a:pPr algn="ctr">
              <a:buFont typeface="Arial" charset="0"/>
              <a:buNone/>
            </a:pPr>
            <a:r>
              <a:rPr lang="pt-BR" sz="2800" b="1">
                <a:latin typeface="Calibri" pitchFamily="34" charset="0"/>
                <a:ea typeface="MS PGothic" pitchFamily="34" charset="-128"/>
              </a:rPr>
              <a:t>2009-2013</a:t>
            </a:r>
            <a:endParaRPr lang="pt-BR" sz="2800"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/>
        </p:nvGraphicFramePr>
        <p:xfrm>
          <a:off x="1992313" y="1011238"/>
          <a:ext cx="8218487" cy="5468755"/>
        </p:xfrm>
        <a:graphic>
          <a:graphicData uri="http://schemas.openxmlformats.org/drawingml/2006/table">
            <a:tbl>
              <a:tblPr/>
              <a:tblGrid>
                <a:gridCol w="1643062"/>
                <a:gridCol w="1644650"/>
                <a:gridCol w="1643063"/>
                <a:gridCol w="1644650"/>
                <a:gridCol w="1643062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Ranking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Country/Territory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Web of Science Documents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Times Cited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Cites per Document (Impact)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USA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1.816.391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14.084.393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7,75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CHINA MAINLAND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804.543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3.607.127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4,48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GERMANY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478.604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3.602.076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7,53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ENGLAND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436.267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3.457.103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7,92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JAPAN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386.705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2.131.107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5,51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6</a:t>
                      </a: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FRANCE</a:t>
                      </a: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338.126</a:t>
                      </a: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2.395.743</a:t>
                      </a: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7,09</a:t>
                      </a: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7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CANADA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296.558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2.124.775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7,16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8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ITALY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281.243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1.932.901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6,87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9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SPAIN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250.891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1.575.403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6,28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10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INDIA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230.762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877.788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3,81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11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AUSTRALIA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228.120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1.522.493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6,67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12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SOUTH KOREA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225.961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1.035.892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4,58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13</a:t>
                      </a: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BRAZIL</a:t>
                      </a: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178.313</a:t>
                      </a: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623.998</a:t>
                      </a: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3,51</a:t>
                      </a:r>
                      <a:endParaRPr kumimoji="0" lang="pt-BR" sz="1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14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NETHERLANDS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170.435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1.497.503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8,79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15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RUSSIA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143.007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415.684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2,91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16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TAIWAN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131.636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604.836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4,59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17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SWITZERLAND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123.267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1.177.213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9,55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18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TURKEY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120.770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367.983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3,05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19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SWEDEN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109.460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870.544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7,95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20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8367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POLAND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106.601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424.454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3,98</a:t>
                      </a:r>
                      <a:endParaRPr kumimoji="0" lang="pt-BR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8369" marR="8369" marT="25103" marB="251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984" name="Text Box 3"/>
          <p:cNvSpPr txBox="1">
            <a:spLocks noChangeArrowheads="1"/>
          </p:cNvSpPr>
          <p:nvPr/>
        </p:nvSpPr>
        <p:spPr bwMode="auto">
          <a:xfrm>
            <a:off x="1524000" y="6553200"/>
            <a:ext cx="6011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fr-FR" sz="800">
                <a:latin typeface="Calibri" pitchFamily="34" charset="0"/>
                <a:ea typeface="MS PGothic" pitchFamily="34" charset="-128"/>
              </a:rPr>
              <a:t>Source:</a:t>
            </a:r>
            <a:r>
              <a:rPr lang="en-US" sz="800">
                <a:latin typeface="Calibri" pitchFamily="34" charset="0"/>
                <a:ea typeface="MS PGothic" pitchFamily="34" charset="-128"/>
              </a:rPr>
              <a:t> InCitesTM, Thomson Reuters (2012).  Report Created: 11/11/2014; Data Source: Web of Science®</a:t>
            </a:r>
            <a:endParaRPr lang="pt-BR" sz="8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ítulo 1"/>
          <p:cNvSpPr>
            <a:spLocks noGrp="1"/>
          </p:cNvSpPr>
          <p:nvPr>
            <p:ph type="title" idx="4294967295"/>
          </p:nvPr>
        </p:nvSpPr>
        <p:spPr>
          <a:xfrm>
            <a:off x="3287713" y="87313"/>
            <a:ext cx="6049962" cy="1143000"/>
          </a:xfrm>
        </p:spPr>
        <p:txBody>
          <a:bodyPr/>
          <a:lstStyle/>
          <a:p>
            <a:pPr eaLnBrk="1" hangingPunct="1"/>
            <a:r>
              <a:rPr lang="pt-BR" altLang="pt-BR" sz="3600" smtClean="0">
                <a:solidFill>
                  <a:srgbClr val="1F4E79"/>
                </a:solidFill>
              </a:rPr>
              <a:t>Mestrados e Doutorados/ano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1335088"/>
          </a:xfrm>
          <a:prstGeom prst="rect">
            <a:avLst/>
          </a:prstGeom>
          <a:solidFill>
            <a:srgbClr val="9B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pt-BR" sz="2500">
                <a:latin typeface="Calibri" pitchFamily="34" charset="0"/>
              </a:rPr>
              <a:t>Granted Masters and Ph.D. Titles: 1987 - 2013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135188" y="1501775"/>
          <a:ext cx="765175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Pasta de Trabalho Binária do Microsoft Office Excel 2007" r:id="rId3" imgW="5800649" imgH="3372002" progId="Excel.SheetBinaryMacroEnabled.12">
                  <p:embed/>
                </p:oleObj>
              </mc:Choice>
              <mc:Fallback>
                <p:oleObj name="Pasta de Trabalho Binária do Microsoft Office Excel 2007" r:id="rId3" imgW="5800649" imgH="3372002" progId="Excel.SheetBinaryMacroEnabled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501775"/>
                        <a:ext cx="7651750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1335088"/>
          </a:xfrm>
          <a:prstGeom prst="rect">
            <a:avLst/>
          </a:prstGeom>
          <a:solidFill>
            <a:srgbClr val="9B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pt-BR" sz="2500">
                <a:latin typeface="Calibri" pitchFamily="34" charset="0"/>
              </a:rPr>
              <a:t>Correlation: Doctorates and Scientific Production</a:t>
            </a:r>
            <a:r>
              <a:rPr lang="pt-BR" altLang="pt-BR" sz="2500">
                <a:latin typeface="Calibri" pitchFamily="34" charset="0"/>
              </a:rPr>
              <a:t>,</a:t>
            </a:r>
            <a:r>
              <a:rPr lang="en-US" altLang="pt-BR" sz="2500">
                <a:latin typeface="Calibri" pitchFamily="34" charset="0"/>
              </a:rPr>
              <a:t> 1987 a 2013</a:t>
            </a:r>
            <a:endParaRPr lang="pt-BR" altLang="pt-BR" sz="2500">
              <a:latin typeface="Calibri" pitchFamily="34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135188" y="1341438"/>
          <a:ext cx="7845425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Planilha Binária" r:id="rId4" imgW="5696102" imgH="3705149" progId="Excel.SheetBinaryMacroEnabled.12">
                  <p:embed/>
                </p:oleObj>
              </mc:Choice>
              <mc:Fallback>
                <p:oleObj name="Planilha Binária" r:id="rId4" imgW="5696102" imgH="3705149" progId="Excel.SheetBinaryMacroEnabled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341438"/>
                        <a:ext cx="7845425" cy="510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077075" y="6405563"/>
            <a:ext cx="3381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latin typeface="Verdana" pitchFamily="34" charset="0"/>
                <a:ea typeface="MS PGothic" pitchFamily="34" charset="-128"/>
                <a:cs typeface="Times New Roman" pitchFamily="18" charset="0"/>
              </a:rPr>
              <a:t>Source: ISI - Institute for Scientific Information. </a:t>
            </a:r>
            <a:endParaRPr lang="pt-BR" sz="1000">
              <a:latin typeface="Verdana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415" name="Rectangle 206"/>
          <p:cNvSpPr>
            <a:spLocks noChangeArrowheads="1"/>
          </p:cNvSpPr>
          <p:nvPr/>
        </p:nvSpPr>
        <p:spPr bwMode="auto">
          <a:xfrm>
            <a:off x="3665538" y="2924175"/>
            <a:ext cx="184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5500" b="1">
              <a:solidFill>
                <a:srgbClr val="3333CC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1506538" y="-15875"/>
            <a:ext cx="9144000" cy="1335088"/>
          </a:xfrm>
          <a:prstGeom prst="rect">
            <a:avLst/>
          </a:prstGeom>
          <a:solidFill>
            <a:srgbClr val="9B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500">
                <a:latin typeface="Calibri" pitchFamily="34" charset="0"/>
                <a:ea typeface="MS PGothic" pitchFamily="34" charset="-128"/>
              </a:rPr>
              <a:t>Indexed Publications: 1981 - 2013</a:t>
            </a:r>
          </a:p>
          <a:p>
            <a:pPr algn="ctr"/>
            <a:r>
              <a:rPr lang="pt-BR" sz="2500">
                <a:latin typeface="Calibri" pitchFamily="34" charset="0"/>
                <a:ea typeface="MS PGothic" pitchFamily="34" charset="-128"/>
              </a:rPr>
              <a:t>Brazil </a:t>
            </a:r>
            <a:r>
              <a:rPr lang="pt-BR" sz="2500" i="1">
                <a:latin typeface="Calibri" pitchFamily="34" charset="0"/>
                <a:ea typeface="MS PGothic" pitchFamily="34" charset="-128"/>
              </a:rPr>
              <a:t>vs. </a:t>
            </a:r>
            <a:r>
              <a:rPr lang="pt-BR" sz="2500">
                <a:latin typeface="Calibri" pitchFamily="34" charset="0"/>
                <a:ea typeface="MS PGothic" pitchFamily="34" charset="-128"/>
              </a:rPr>
              <a:t>United Kigdom</a:t>
            </a: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654175" y="1484313"/>
          <a:ext cx="8834438" cy="472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Planilha Binária" r:id="rId4" imgW="5857951" imgH="3133649" progId="Excel.SheetBinaryMacroEnabled.12">
                  <p:embed/>
                </p:oleObj>
              </mc:Choice>
              <mc:Fallback>
                <p:oleObj name="Planilha Binária" r:id="rId4" imgW="5857951" imgH="3133649" progId="Excel.SheetBinaryMacroEnabled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1484313"/>
                        <a:ext cx="8834438" cy="472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1335088"/>
          </a:xfrm>
          <a:prstGeom prst="rect">
            <a:avLst/>
          </a:prstGeom>
          <a:solidFill>
            <a:srgbClr val="9B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pt-BR" sz="3200">
                <a:latin typeface="Calibri" pitchFamily="34" charset="0"/>
              </a:rPr>
              <a:t>Fields of Research with High Scientific Production </a:t>
            </a:r>
          </a:p>
          <a:p>
            <a:pPr algn="ctr" eaLnBrk="0" hangingPunct="0"/>
            <a:r>
              <a:rPr lang="en-US" altLang="pt-BR" sz="3200">
                <a:latin typeface="Calibri" pitchFamily="34" charset="0"/>
              </a:rPr>
              <a:t>World Comparison: 2009 - 2013</a:t>
            </a:r>
          </a:p>
        </p:txBody>
      </p:sp>
      <p:graphicFrame>
        <p:nvGraphicFramePr>
          <p:cNvPr id="92163" name="Group 3"/>
          <p:cNvGraphicFramePr>
            <a:graphicFrameLocks noGrp="1"/>
          </p:cNvGraphicFramePr>
          <p:nvPr/>
        </p:nvGraphicFramePr>
        <p:xfrm>
          <a:off x="1703388" y="1557338"/>
          <a:ext cx="8785225" cy="4285997"/>
        </p:xfrm>
        <a:graphic>
          <a:graphicData uri="http://schemas.openxmlformats.org/drawingml/2006/table">
            <a:tbl>
              <a:tblPr/>
              <a:tblGrid>
                <a:gridCol w="319087"/>
                <a:gridCol w="3209925"/>
                <a:gridCol w="790575"/>
                <a:gridCol w="1171575"/>
                <a:gridCol w="877888"/>
                <a:gridCol w="1098550"/>
                <a:gridCol w="131762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Nr.</a:t>
                      </a:r>
                    </a:p>
                  </a:txBody>
                  <a:tcPr marL="6616" marR="6616" marT="6616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Fields (WoS database)</a:t>
                      </a:r>
                    </a:p>
                  </a:txBody>
                  <a:tcPr marL="6616" marR="6616" marT="6616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World Ranking</a:t>
                      </a:r>
                    </a:p>
                  </a:txBody>
                  <a:tcPr marL="6616" marR="6616" marT="6616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Articles</a:t>
                      </a:r>
                    </a:p>
                  </a:txBody>
                  <a:tcPr marL="6616" marR="6616" marT="6616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Impact</a:t>
                      </a:r>
                    </a:p>
                  </a:txBody>
                  <a:tcPr marL="6616" marR="6616" marT="6616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Relative Impact</a:t>
                      </a:r>
                    </a:p>
                  </a:txBody>
                  <a:tcPr marL="6616" marR="6616" marT="6616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World % Articles</a:t>
                      </a:r>
                    </a:p>
                  </a:txBody>
                  <a:tcPr marL="6616" marR="6616" marT="6616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2E2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616" marR="6616" marT="6616" marB="0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Agriculture, Multidisciplinary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5.260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0,41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15,19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616" marR="6616" marT="6616" marB="0" anchor="b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Veterinary Sciences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6.778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0,64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9,43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616" marR="6616" marT="6616" marB="0" anchor="b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Agronomy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5.739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1,3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0,42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14,21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616" marR="6616" marT="6616" marB="0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Dentistry, Oral Surgery &amp; Medicine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5.263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3,4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0,98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12,48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616" marR="6616" marT="6616" marB="0" anchor="b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Zoology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4.555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2,0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0,62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8,10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616" marR="6616" marT="6616" marB="0" anchor="b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Parasitology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3.280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0,64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12,79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616" marR="6616" marT="6616" marB="0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Tropical Medicine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2.902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0,71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18,79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616" marR="6616" marT="6616" marB="0" anchor="b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Agriculture, Dairy &amp; Animal Science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2.853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1,7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0,62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8,83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616" marR="6616" marT="6616" marB="0" anchor="b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Nursing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2.727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0,8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0,38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8,69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6616" marR="6616" marT="6616" marB="0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Entomology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2.537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2,0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0,68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8,69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6616" marR="6616" marT="6616" marB="0" anchor="b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Forestry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2.049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1,3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0,40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9,29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6616" marR="6616" marT="6616" marB="0" anchor="b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Horticulture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1.724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1,3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0,46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10,60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6616" marR="6616" marT="6616" marB="0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Agricultural Engineering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1.691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0,40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10,59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6616" marR="6616" marT="6616" marB="0" anchor="b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Anatomy &amp; Morphology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727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1,6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0,44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7,54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6616" marR="6616" marT="6616" marB="0" anchor="b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Mycology</a:t>
                      </a:r>
                      <a:endParaRPr kumimoji="0" lang="en-US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350" marR="6350" marT="6350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616" marR="6616" marT="6616" marB="0" anchor="b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714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3,3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0,80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8,33</a:t>
                      </a:r>
                    </a:p>
                  </a:txBody>
                  <a:tcPr marL="6616" marR="6616" marT="6616" marB="0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 descr="PNAD 2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549275"/>
            <a:ext cx="7993062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639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ítulo 1"/>
          <p:cNvSpPr>
            <a:spLocks noGrp="1"/>
          </p:cNvSpPr>
          <p:nvPr>
            <p:ph type="title" idx="4294967295"/>
          </p:nvPr>
        </p:nvSpPr>
        <p:spPr>
          <a:xfrm>
            <a:off x="1919288" y="188913"/>
            <a:ext cx="8589962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/>
              <a:t/>
            </a:r>
            <a:br>
              <a:rPr lang="pt-BR" sz="2400"/>
            </a:br>
            <a:r>
              <a:rPr lang="pt-BR" sz="2400"/>
              <a:t/>
            </a:r>
            <a:br>
              <a:rPr lang="pt-BR" sz="2400"/>
            </a:br>
            <a:r>
              <a:rPr lang="pt-BR" sz="2400"/>
              <a:t>ALGUMAS REFLEXÕES SOBRE O VALOR DA CIÊNCIA (4) </a:t>
            </a:r>
            <a:br>
              <a:rPr lang="pt-BR" sz="2400"/>
            </a:br>
            <a:r>
              <a:rPr lang="pt-BR" sz="3200"/>
              <a:t>Metas: PNE 2014-2024</a:t>
            </a:r>
          </a:p>
        </p:txBody>
      </p:sp>
      <p:sp>
        <p:nvSpPr>
          <p:cNvPr id="16589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524000" y="3500438"/>
            <a:ext cx="8712200" cy="4610100"/>
          </a:xfrm>
        </p:spPr>
        <p:txBody>
          <a:bodyPr/>
          <a:lstStyle/>
          <a:p>
            <a:pPr marL="182563" indent="-182563" algn="just" eaLnBrk="1" hangingPunct="1"/>
            <a:r>
              <a:rPr lang="pt-BR" sz="2400" b="1" smtClean="0">
                <a:solidFill>
                  <a:srgbClr val="FF0000"/>
                </a:solidFill>
              </a:rPr>
              <a:t>Meta 14: </a:t>
            </a:r>
            <a:r>
              <a:rPr lang="pt-BR" sz="2400" b="1" smtClean="0">
                <a:solidFill>
                  <a:srgbClr val="0070C0"/>
                </a:solidFill>
              </a:rPr>
              <a:t>elevar </a:t>
            </a:r>
            <a:r>
              <a:rPr lang="pt-BR" sz="2400" smtClean="0"/>
              <a:t>gradualmente o número de </a:t>
            </a:r>
            <a:r>
              <a:rPr lang="pt-BR" sz="2400" b="1" smtClean="0">
                <a:solidFill>
                  <a:srgbClr val="0070C0"/>
                </a:solidFill>
              </a:rPr>
              <a:t>matrículas na pós-graduação stricto sensu</a:t>
            </a:r>
            <a:r>
              <a:rPr lang="pt-BR" sz="2400" smtClean="0"/>
              <a:t>, de modo a atingir a titulação anual de </a:t>
            </a:r>
            <a:r>
              <a:rPr lang="pt-BR" sz="2400" b="1" smtClean="0">
                <a:solidFill>
                  <a:srgbClr val="FF0000"/>
                </a:solidFill>
              </a:rPr>
              <a:t>60.000 (sessenta mil) mestres </a:t>
            </a:r>
            <a:r>
              <a:rPr lang="pt-BR" sz="2400" smtClean="0"/>
              <a:t>e </a:t>
            </a:r>
            <a:r>
              <a:rPr lang="pt-BR" sz="2400" b="1" smtClean="0">
                <a:solidFill>
                  <a:srgbClr val="FF0000"/>
                </a:solidFill>
              </a:rPr>
              <a:t>25.000 (vinte e cinco mil) doutores</a:t>
            </a:r>
            <a:r>
              <a:rPr lang="pt-BR" sz="2000" b="1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5891" name="Retângulo 3"/>
          <p:cNvSpPr>
            <a:spLocks noChangeArrowheads="1"/>
          </p:cNvSpPr>
          <p:nvPr/>
        </p:nvSpPr>
        <p:spPr bwMode="auto">
          <a:xfrm>
            <a:off x="1524000" y="5241925"/>
            <a:ext cx="90471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Meta 16</a:t>
            </a:r>
            <a:r>
              <a:rPr lang="pt-BR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:</a:t>
            </a:r>
            <a:r>
              <a:rPr lang="pt-BR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pt-BR" sz="20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formar</a:t>
            </a:r>
            <a:r>
              <a:rPr lang="pt-BR" sz="2000" b="1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pt-BR" sz="2000" b="1">
                <a:solidFill>
                  <a:srgbClr val="004DBF"/>
                </a:solidFill>
                <a:latin typeface="Calibri" pitchFamily="34" charset="0"/>
                <a:ea typeface="ＭＳ Ｐゴシック" pitchFamily="34" charset="-128"/>
              </a:rPr>
              <a:t>em nível de pós-graduação</a:t>
            </a:r>
            <a:r>
              <a:rPr lang="pt-BR" sz="200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pt-BR" sz="20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50% (cinquenta por cento)</a:t>
            </a:r>
            <a:r>
              <a:rPr lang="pt-BR" sz="2000">
                <a:latin typeface="Calibri" pitchFamily="34" charset="0"/>
                <a:ea typeface="ＭＳ Ｐゴシック" pitchFamily="34" charset="-128"/>
              </a:rPr>
              <a:t> dos </a:t>
            </a:r>
            <a:r>
              <a:rPr lang="pt-BR" sz="20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professores da educação básica</a:t>
            </a:r>
            <a:r>
              <a:rPr lang="pt-BR" sz="2000">
                <a:latin typeface="Calibri" pitchFamily="34" charset="0"/>
                <a:ea typeface="ＭＳ Ｐゴシック" pitchFamily="34" charset="-128"/>
              </a:rPr>
              <a:t>, até o último ano de vigência deste PNE, e garantir a todos(as) os(as) profissionais da educação básica formação continuada em sua área de atuação, considerando as necessidades, demandas e contextualizações dos sistemas de ensino</a:t>
            </a:r>
          </a:p>
        </p:txBody>
      </p:sp>
      <p:sp>
        <p:nvSpPr>
          <p:cNvPr id="165892" name="Retângulo 4"/>
          <p:cNvSpPr>
            <a:spLocks noChangeArrowheads="1"/>
          </p:cNvSpPr>
          <p:nvPr/>
        </p:nvSpPr>
        <p:spPr bwMode="auto">
          <a:xfrm>
            <a:off x="1524000" y="1484313"/>
            <a:ext cx="9144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3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Meta 13: </a:t>
            </a:r>
            <a:r>
              <a:rPr lang="pt-BR" sz="23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elevar a qualidade da educação superior </a:t>
            </a:r>
            <a:r>
              <a:rPr lang="pt-BR" sz="2300">
                <a:latin typeface="Calibri" pitchFamily="34" charset="0"/>
                <a:ea typeface="ＭＳ Ｐゴシック" pitchFamily="34" charset="-128"/>
              </a:rPr>
              <a:t>e ampliar a proporção de mestres e doutores do corpo docente em efetivo exercício no conjunto do sistema de educação superior </a:t>
            </a:r>
            <a:r>
              <a:rPr lang="pt-BR" sz="23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para 75% (setenta e cinco por cento), </a:t>
            </a:r>
            <a:r>
              <a:rPr lang="pt-BR" sz="2300">
                <a:latin typeface="Calibri" pitchFamily="34" charset="0"/>
                <a:ea typeface="ＭＳ Ｐゴシック" pitchFamily="34" charset="-128"/>
              </a:rPr>
              <a:t>sendo, do total, no mínimo</a:t>
            </a:r>
            <a:r>
              <a:rPr lang="pt-BR" sz="23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, 35% (trinta e cinco por cento) doutores.</a:t>
            </a:r>
          </a:p>
        </p:txBody>
      </p:sp>
      <p:sp>
        <p:nvSpPr>
          <p:cNvPr id="165893" name="Imagem 5"/>
          <p:cNvSpPr>
            <a:spLocks noChangeAspect="1" noChangeArrowheads="1"/>
          </p:cNvSpPr>
          <p:nvPr/>
        </p:nvSpPr>
        <p:spPr bwMode="auto">
          <a:xfrm>
            <a:off x="1536700" y="12700"/>
            <a:ext cx="5270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2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69" name="Group 2"/>
          <p:cNvGrpSpPr>
            <a:grpSpLocks/>
          </p:cNvGrpSpPr>
          <p:nvPr/>
        </p:nvGrpSpPr>
        <p:grpSpPr bwMode="auto">
          <a:xfrm>
            <a:off x="2711450" y="1341438"/>
            <a:ext cx="7626350" cy="4700587"/>
            <a:chOff x="793" y="981"/>
            <a:chExt cx="4804" cy="2961"/>
          </a:xfrm>
        </p:grpSpPr>
        <p:sp>
          <p:nvSpPr>
            <p:cNvPr id="160776" name="Oval 2"/>
            <p:cNvSpPr>
              <a:spLocks noChangeArrowheads="1"/>
            </p:cNvSpPr>
            <p:nvPr/>
          </p:nvSpPr>
          <p:spPr bwMode="auto">
            <a:xfrm>
              <a:off x="930" y="981"/>
              <a:ext cx="2586" cy="2091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60777" name="Oval 3"/>
            <p:cNvSpPr>
              <a:spLocks noChangeArrowheads="1"/>
            </p:cNvSpPr>
            <p:nvPr/>
          </p:nvSpPr>
          <p:spPr bwMode="auto">
            <a:xfrm>
              <a:off x="2381" y="981"/>
              <a:ext cx="2586" cy="2091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60778" name="Oval 4"/>
            <p:cNvSpPr>
              <a:spLocks noChangeArrowheads="1"/>
            </p:cNvSpPr>
            <p:nvPr/>
          </p:nvSpPr>
          <p:spPr bwMode="auto">
            <a:xfrm>
              <a:off x="1665" y="1717"/>
              <a:ext cx="2586" cy="2091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779" name="Picture 5" descr="Flag of China">
              <a:hlinkClick r:id="rId3"/>
            </p:cNvPr>
            <p:cNvSpPr>
              <a:spLocks noChangeAspect="1" noChangeArrowheads="1"/>
            </p:cNvSpPr>
            <p:nvPr/>
          </p:nvSpPr>
          <p:spPr bwMode="auto">
            <a:xfrm>
              <a:off x="2951" y="2455"/>
              <a:ext cx="24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0780" name="Picture 6" descr="Flag of United States">
              <a:hlinkClick r:id="rId4"/>
            </p:cNvPr>
            <p:cNvSpPr>
              <a:spLocks noChangeAspect="1" noChangeArrowheads="1"/>
            </p:cNvSpPr>
            <p:nvPr/>
          </p:nvSpPr>
          <p:spPr bwMode="auto">
            <a:xfrm>
              <a:off x="2970" y="2025"/>
              <a:ext cx="24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0781" name="Picture 7" descr="Flag of Brazil">
              <a:hlinkClick r:id="rId5"/>
            </p:cNvPr>
            <p:cNvSpPr>
              <a:spLocks noChangeAspect="1" noChangeArrowheads="1"/>
            </p:cNvSpPr>
            <p:nvPr/>
          </p:nvSpPr>
          <p:spPr bwMode="auto">
            <a:xfrm>
              <a:off x="2958" y="2226"/>
              <a:ext cx="243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0782" name="Picture 8" descr="Flag of Russia">
              <a:hlinkClick r:id="rId6"/>
            </p:cNvPr>
            <p:cNvSpPr>
              <a:spLocks noChangeAspect="1" noChangeArrowheads="1"/>
            </p:cNvSpPr>
            <p:nvPr/>
          </p:nvSpPr>
          <p:spPr bwMode="auto">
            <a:xfrm>
              <a:off x="2954" y="1806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0783" name="Picture 9" descr="Flag of Japan">
              <a:hlinkClick r:id="rId7"/>
            </p:cNvPr>
            <p:cNvSpPr>
              <a:spLocks noChangeAspect="1" noChangeArrowheads="1"/>
            </p:cNvSpPr>
            <p:nvPr/>
          </p:nvSpPr>
          <p:spPr bwMode="auto">
            <a:xfrm>
              <a:off x="3270" y="2713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0784" name="Picture 10" descr="Flag of Mexico">
              <a:hlinkClick r:id="rId8"/>
            </p:cNvPr>
            <p:cNvSpPr>
              <a:spLocks noChangeAspect="1" noChangeArrowheads="1"/>
            </p:cNvSpPr>
            <p:nvPr/>
          </p:nvSpPr>
          <p:spPr bwMode="auto">
            <a:xfrm>
              <a:off x="3446" y="2484"/>
              <a:ext cx="243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60785" name="Picture 11" descr="Flag of India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43" y="2169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86" name="Picture 12" descr="Flag of Italy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711" y="3575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87" name="Picture 13" descr="Flag of Bangladesh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951" y="1761"/>
              <a:ext cx="243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88" name="Picture 14" descr="Flag of Pakistan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177" y="2099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89" name="Picture 15" descr="Flag of Nigeria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655" y="1446"/>
              <a:ext cx="243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90" name="Picture 16" descr="Flag of United Kingdom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574" y="3031"/>
              <a:ext cx="243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91" name="Picture 17" descr="Flag of France">
              <a:hlinkClick r:id="rId21"/>
            </p:cNvPr>
            <p:cNvSpPr>
              <a:spLocks noChangeAspect="1" noChangeArrowheads="1"/>
            </p:cNvSpPr>
            <p:nvPr/>
          </p:nvSpPr>
          <p:spPr bwMode="auto">
            <a:xfrm>
              <a:off x="3497" y="3043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0792" name="Picture 18" descr="Flag of Germany">
              <a:hlinkClick r:id="rId22"/>
            </p:cNvPr>
            <p:cNvSpPr>
              <a:spLocks noChangeAspect="1" noChangeArrowheads="1"/>
            </p:cNvSpPr>
            <p:nvPr/>
          </p:nvSpPr>
          <p:spPr bwMode="auto">
            <a:xfrm>
              <a:off x="3044" y="3257"/>
              <a:ext cx="24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60793" name="Picture 19" descr="Flag of Korea, South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711" y="3303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94" name="Picture 20" descr="Flag of Netherlands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2998" y="3490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95" name="Picture 21" descr="Flag of Spain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2203" y="3031"/>
              <a:ext cx="24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96" name="Picture 22" descr="Flag of Canada">
              <a:hlinkClick r:id="rId29"/>
            </p:cNvPr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2181" y="2435"/>
              <a:ext cx="243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97" name="Picture 23" descr="Flag of Australia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2272" y="2713"/>
              <a:ext cx="243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98" name="Picture 24" descr="Flag of Indonesia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3361" y="1126"/>
              <a:ext cx="24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99" name="Text Box 25"/>
            <p:cNvSpPr txBox="1">
              <a:spLocks noChangeArrowheads="1"/>
            </p:cNvSpPr>
            <p:nvPr/>
          </p:nvSpPr>
          <p:spPr bwMode="auto">
            <a:xfrm>
              <a:off x="1757" y="2683"/>
              <a:ext cx="6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Austrália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00" name="Text Box 26"/>
            <p:cNvSpPr txBox="1">
              <a:spLocks noChangeArrowheads="1"/>
            </p:cNvSpPr>
            <p:nvPr/>
          </p:nvSpPr>
          <p:spPr bwMode="auto">
            <a:xfrm>
              <a:off x="1729" y="2408"/>
              <a:ext cx="5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tx2"/>
                  </a:solidFill>
                  <a:latin typeface="Verdana" pitchFamily="34" charset="0"/>
                </a:rPr>
                <a:t>Canadá</a:t>
              </a:r>
              <a:endParaRPr lang="en-US" sz="1200" b="1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60801" name="Text Box 27"/>
            <p:cNvSpPr txBox="1">
              <a:spLocks noChangeArrowheads="1"/>
            </p:cNvSpPr>
            <p:nvPr/>
          </p:nvSpPr>
          <p:spPr bwMode="auto">
            <a:xfrm>
              <a:off x="1704" y="3013"/>
              <a:ext cx="4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Spain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02" name="Text Box 28"/>
            <p:cNvSpPr txBox="1">
              <a:spLocks noChangeArrowheads="1"/>
            </p:cNvSpPr>
            <p:nvPr/>
          </p:nvSpPr>
          <p:spPr bwMode="auto">
            <a:xfrm>
              <a:off x="2001" y="3300"/>
              <a:ext cx="7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South Corea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03" name="Text Box 29"/>
            <p:cNvSpPr txBox="1">
              <a:spLocks noChangeArrowheads="1"/>
            </p:cNvSpPr>
            <p:nvPr/>
          </p:nvSpPr>
          <p:spPr bwMode="auto">
            <a:xfrm>
              <a:off x="2378" y="3577"/>
              <a:ext cx="3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Italy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04" name="Text Box 30"/>
            <p:cNvSpPr txBox="1">
              <a:spLocks noChangeArrowheads="1"/>
            </p:cNvSpPr>
            <p:nvPr/>
          </p:nvSpPr>
          <p:spPr bwMode="auto">
            <a:xfrm>
              <a:off x="2793" y="3000"/>
              <a:ext cx="2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hlink"/>
                  </a:solidFill>
                  <a:latin typeface="Verdana" pitchFamily="34" charset="0"/>
                </a:rPr>
                <a:t>UK</a:t>
              </a:r>
            </a:p>
          </p:txBody>
        </p:sp>
        <p:sp>
          <p:nvSpPr>
            <p:cNvPr id="160805" name="Text Box 31"/>
            <p:cNvSpPr txBox="1">
              <a:spLocks noChangeArrowheads="1"/>
            </p:cNvSpPr>
            <p:nvPr/>
          </p:nvSpPr>
          <p:spPr bwMode="auto">
            <a:xfrm>
              <a:off x="3206" y="3484"/>
              <a:ext cx="4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Holand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06" name="Text Box 32"/>
            <p:cNvSpPr txBox="1">
              <a:spLocks noChangeArrowheads="1"/>
            </p:cNvSpPr>
            <p:nvPr/>
          </p:nvSpPr>
          <p:spPr bwMode="auto">
            <a:xfrm>
              <a:off x="3270" y="3251"/>
              <a:ext cx="6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hlink"/>
                  </a:solidFill>
                  <a:latin typeface="Verdana" pitchFamily="34" charset="0"/>
                </a:rPr>
                <a:t>Germany</a:t>
              </a:r>
            </a:p>
          </p:txBody>
        </p:sp>
        <p:sp>
          <p:nvSpPr>
            <p:cNvPr id="160807" name="Text Box 33"/>
            <p:cNvSpPr txBox="1">
              <a:spLocks noChangeArrowheads="1"/>
            </p:cNvSpPr>
            <p:nvPr/>
          </p:nvSpPr>
          <p:spPr bwMode="auto">
            <a:xfrm>
              <a:off x="3724" y="3043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France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08" name="Text Box 34"/>
            <p:cNvSpPr txBox="1">
              <a:spLocks noChangeArrowheads="1"/>
            </p:cNvSpPr>
            <p:nvPr/>
          </p:nvSpPr>
          <p:spPr bwMode="auto">
            <a:xfrm>
              <a:off x="3769" y="2169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Índia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09" name="Text Box 35"/>
            <p:cNvSpPr txBox="1">
              <a:spLocks noChangeArrowheads="1"/>
            </p:cNvSpPr>
            <p:nvPr/>
          </p:nvSpPr>
          <p:spPr bwMode="auto">
            <a:xfrm>
              <a:off x="3667" y="2449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México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10" name="Text Box 36"/>
            <p:cNvSpPr txBox="1">
              <a:spLocks noChangeArrowheads="1"/>
            </p:cNvSpPr>
            <p:nvPr/>
          </p:nvSpPr>
          <p:spPr bwMode="auto">
            <a:xfrm>
              <a:off x="3497" y="2703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Japan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11" name="Text Box 37"/>
            <p:cNvSpPr txBox="1">
              <a:spLocks noChangeArrowheads="1"/>
            </p:cNvSpPr>
            <p:nvPr/>
          </p:nvSpPr>
          <p:spPr bwMode="auto">
            <a:xfrm>
              <a:off x="3860" y="1395"/>
              <a:ext cx="5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Nigeria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12" name="Text Box 38"/>
            <p:cNvSpPr txBox="1">
              <a:spLocks noChangeArrowheads="1"/>
            </p:cNvSpPr>
            <p:nvPr/>
          </p:nvSpPr>
          <p:spPr bwMode="auto">
            <a:xfrm>
              <a:off x="4404" y="2087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Paquistan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13" name="Text Box 39"/>
            <p:cNvSpPr txBox="1">
              <a:spLocks noChangeArrowheads="1"/>
            </p:cNvSpPr>
            <p:nvPr/>
          </p:nvSpPr>
          <p:spPr bwMode="auto">
            <a:xfrm>
              <a:off x="4187" y="1710"/>
              <a:ext cx="76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Bangladesh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14" name="Text Box 40"/>
            <p:cNvSpPr txBox="1">
              <a:spLocks noChangeArrowheads="1"/>
            </p:cNvSpPr>
            <p:nvPr/>
          </p:nvSpPr>
          <p:spPr bwMode="auto">
            <a:xfrm>
              <a:off x="3588" y="1126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Indonesia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sp>
          <p:nvSpPr>
            <p:cNvPr id="160815" name="Text Box 41"/>
            <p:cNvSpPr txBox="1">
              <a:spLocks noChangeArrowheads="1"/>
            </p:cNvSpPr>
            <p:nvPr/>
          </p:nvSpPr>
          <p:spPr bwMode="auto">
            <a:xfrm>
              <a:off x="2546" y="1806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tx2"/>
                  </a:solidFill>
                  <a:latin typeface="Verdana" pitchFamily="34" charset="0"/>
                </a:rPr>
                <a:t>Rússia</a:t>
              </a:r>
              <a:endParaRPr lang="en-US" sz="1200" b="1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60816" name="Text Box 42"/>
            <p:cNvSpPr txBox="1">
              <a:spLocks noChangeArrowheads="1"/>
            </p:cNvSpPr>
            <p:nvPr/>
          </p:nvSpPr>
          <p:spPr bwMode="auto">
            <a:xfrm>
              <a:off x="2675" y="2041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tx2"/>
                  </a:solidFill>
                  <a:latin typeface="Verdana" pitchFamily="34" charset="0"/>
                </a:rPr>
                <a:t>EUA</a:t>
              </a:r>
              <a:endParaRPr lang="en-US" sz="1200" b="1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60817" name="Text Box 43"/>
            <p:cNvSpPr txBox="1">
              <a:spLocks noChangeArrowheads="1"/>
            </p:cNvSpPr>
            <p:nvPr/>
          </p:nvSpPr>
          <p:spPr bwMode="auto">
            <a:xfrm>
              <a:off x="2588" y="2216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tx2"/>
                  </a:solidFill>
                  <a:latin typeface="Verdana" pitchFamily="34" charset="0"/>
                </a:rPr>
                <a:t>Brasil</a:t>
              </a:r>
              <a:endParaRPr lang="en-US" sz="1200" b="1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60818" name="Text Box 44"/>
            <p:cNvSpPr txBox="1">
              <a:spLocks noChangeArrowheads="1"/>
            </p:cNvSpPr>
            <p:nvPr/>
          </p:nvSpPr>
          <p:spPr bwMode="auto">
            <a:xfrm>
              <a:off x="2591" y="2449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chemeClr val="hlink"/>
                  </a:solidFill>
                  <a:latin typeface="Verdana" pitchFamily="34" charset="0"/>
                </a:rPr>
                <a:t>China</a:t>
              </a:r>
              <a:endParaRPr lang="en-US" sz="1200" b="1">
                <a:solidFill>
                  <a:schemeClr val="hlink"/>
                </a:solidFill>
                <a:latin typeface="Verdana" pitchFamily="34" charset="0"/>
              </a:endParaRPr>
            </a:p>
          </p:txBody>
        </p:sp>
        <p:grpSp>
          <p:nvGrpSpPr>
            <p:cNvPr id="160819" name="Group 48"/>
            <p:cNvGrpSpPr>
              <a:grpSpLocks/>
            </p:cNvGrpSpPr>
            <p:nvPr/>
          </p:nvGrpSpPr>
          <p:grpSpPr bwMode="auto">
            <a:xfrm>
              <a:off x="4694" y="981"/>
              <a:ext cx="903" cy="330"/>
              <a:chOff x="4558" y="981"/>
              <a:chExt cx="903" cy="330"/>
            </a:xfrm>
          </p:grpSpPr>
          <p:sp>
            <p:nvSpPr>
              <p:cNvPr id="160824" name="Text Box 49"/>
              <p:cNvSpPr txBox="1">
                <a:spLocks noChangeArrowheads="1"/>
              </p:cNvSpPr>
              <p:nvPr/>
            </p:nvSpPr>
            <p:spPr bwMode="auto">
              <a:xfrm>
                <a:off x="4582" y="981"/>
                <a:ext cx="87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>
                    <a:solidFill>
                      <a:schemeClr val="tx2"/>
                    </a:solidFill>
                    <a:latin typeface="Verdana" pitchFamily="34" charset="0"/>
                  </a:rPr>
                  <a:t>Population</a:t>
                </a:r>
              </a:p>
              <a:p>
                <a:pPr algn="ctr"/>
                <a:r>
                  <a:rPr lang="pt-BR" sz="1400">
                    <a:solidFill>
                      <a:schemeClr val="tx2"/>
                    </a:solidFill>
                    <a:latin typeface="Verdana" pitchFamily="34" charset="0"/>
                  </a:rPr>
                  <a:t>&gt; 100 million</a:t>
                </a:r>
                <a:endParaRPr lang="en-US" sz="1400" baseline="30000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160825" name="Line 50"/>
              <p:cNvSpPr>
                <a:spLocks noChangeShapeType="1"/>
              </p:cNvSpPr>
              <p:nvPr/>
            </p:nvSpPr>
            <p:spPr bwMode="auto">
              <a:xfrm>
                <a:off x="4558" y="1144"/>
                <a:ext cx="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60820" name="Group 51"/>
            <p:cNvGrpSpPr>
              <a:grpSpLocks/>
            </p:cNvGrpSpPr>
            <p:nvPr/>
          </p:nvGrpSpPr>
          <p:grpSpPr bwMode="auto">
            <a:xfrm>
              <a:off x="3740" y="3512"/>
              <a:ext cx="1111" cy="330"/>
              <a:chOff x="3452" y="3921"/>
              <a:chExt cx="1111" cy="330"/>
            </a:xfrm>
          </p:grpSpPr>
          <p:sp>
            <p:nvSpPr>
              <p:cNvPr id="160822" name="Text Box 52"/>
              <p:cNvSpPr txBox="1">
                <a:spLocks noChangeArrowheads="1"/>
              </p:cNvSpPr>
              <p:nvPr/>
            </p:nvSpPr>
            <p:spPr bwMode="auto">
              <a:xfrm>
                <a:off x="3452" y="3921"/>
                <a:ext cx="111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400">
                    <a:solidFill>
                      <a:schemeClr val="tx2"/>
                    </a:solidFill>
                    <a:latin typeface="Verdana" pitchFamily="34" charset="0"/>
                  </a:rPr>
                  <a:t>GNP*</a:t>
                </a:r>
              </a:p>
              <a:p>
                <a:pPr algn="ctr"/>
                <a:r>
                  <a:rPr lang="pt-BR" sz="1400">
                    <a:solidFill>
                      <a:schemeClr val="tx2"/>
                    </a:solidFill>
                    <a:latin typeface="Verdana" pitchFamily="34" charset="0"/>
                  </a:rPr>
                  <a:t>&gt; US$ 400 billion</a:t>
                </a:r>
                <a:endParaRPr lang="en-US" sz="1400" baseline="30000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160823" name="Line 53"/>
              <p:cNvSpPr>
                <a:spLocks noChangeShapeType="1"/>
              </p:cNvSpPr>
              <p:nvPr/>
            </p:nvSpPr>
            <p:spPr bwMode="auto">
              <a:xfrm>
                <a:off x="3537" y="4084"/>
                <a:ext cx="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60821" name="Text Box 54"/>
            <p:cNvSpPr txBox="1">
              <a:spLocks noChangeArrowheads="1"/>
            </p:cNvSpPr>
            <p:nvPr/>
          </p:nvSpPr>
          <p:spPr bwMode="auto">
            <a:xfrm>
              <a:off x="793" y="3612"/>
              <a:ext cx="13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>
                  <a:solidFill>
                    <a:schemeClr val="tx2"/>
                  </a:solidFill>
                  <a:latin typeface="Verdana" pitchFamily="34" charset="0"/>
                </a:rPr>
                <a:t>Source: Investe Brasil</a:t>
              </a:r>
            </a:p>
            <a:p>
              <a:r>
                <a:rPr lang="pt-BR" sz="1400">
                  <a:solidFill>
                    <a:schemeClr val="tx2"/>
                  </a:solidFill>
                  <a:latin typeface="Verdana" pitchFamily="34" charset="0"/>
                </a:rPr>
                <a:t>*GNP nominal</a:t>
              </a:r>
              <a:endParaRPr lang="en-US" sz="900">
                <a:solidFill>
                  <a:schemeClr val="tx2"/>
                </a:solidFill>
                <a:latin typeface="Verdana" pitchFamily="34" charset="0"/>
              </a:endParaRPr>
            </a:p>
          </p:txBody>
        </p:sp>
      </p:grpSp>
      <p:sp>
        <p:nvSpPr>
          <p:cNvPr id="160770" name="Rectangle 55"/>
          <p:cNvSpPr>
            <a:spLocks noChangeArrowheads="1"/>
          </p:cNvSpPr>
          <p:nvPr/>
        </p:nvSpPr>
        <p:spPr bwMode="auto">
          <a:xfrm>
            <a:off x="2711450" y="0"/>
            <a:ext cx="76930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24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60771" name="Text Box 56"/>
          <p:cNvSpPr txBox="1">
            <a:spLocks noChangeArrowheads="1"/>
          </p:cNvSpPr>
          <p:nvPr/>
        </p:nvSpPr>
        <p:spPr bwMode="auto">
          <a:xfrm>
            <a:off x="1919288" y="6237288"/>
            <a:ext cx="2667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100">
                <a:solidFill>
                  <a:schemeClr val="accent2"/>
                </a:solidFill>
                <a:latin typeface="Verdana" pitchFamily="34" charset="0"/>
              </a:rPr>
              <a:t>R. Dauscha (ANPEI) 3ª CNCTI</a:t>
            </a:r>
            <a:endParaRPr lang="pt-BR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160772" name="Group 45"/>
          <p:cNvGrpSpPr>
            <a:grpSpLocks/>
          </p:cNvGrpSpPr>
          <p:nvPr/>
        </p:nvGrpSpPr>
        <p:grpSpPr bwMode="auto">
          <a:xfrm>
            <a:off x="2200275" y="836613"/>
            <a:ext cx="1585913" cy="523875"/>
            <a:chOff x="839" y="1026"/>
            <a:chExt cx="999" cy="330"/>
          </a:xfrm>
        </p:grpSpPr>
        <p:sp>
          <p:nvSpPr>
            <p:cNvPr id="160774" name="Text Box 46"/>
            <p:cNvSpPr txBox="1">
              <a:spLocks noChangeArrowheads="1"/>
            </p:cNvSpPr>
            <p:nvPr/>
          </p:nvSpPr>
          <p:spPr bwMode="auto">
            <a:xfrm>
              <a:off x="839" y="1026"/>
              <a:ext cx="99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>
                  <a:solidFill>
                    <a:schemeClr val="tx2"/>
                  </a:solidFill>
                  <a:latin typeface="Verdana" pitchFamily="34" charset="0"/>
                </a:rPr>
                <a:t>Area</a:t>
              </a:r>
            </a:p>
            <a:p>
              <a:pPr algn="ctr"/>
              <a:r>
                <a:rPr lang="pt-BR" sz="1400">
                  <a:solidFill>
                    <a:schemeClr val="tx2"/>
                  </a:solidFill>
                  <a:latin typeface="Verdana" pitchFamily="34" charset="0"/>
                </a:rPr>
                <a:t>&gt; 4 million km</a:t>
              </a:r>
              <a:r>
                <a:rPr lang="pt-BR" sz="1400" baseline="30000">
                  <a:solidFill>
                    <a:schemeClr val="tx2"/>
                  </a:solidFill>
                  <a:latin typeface="Verdana" pitchFamily="34" charset="0"/>
                </a:rPr>
                <a:t>2</a:t>
              </a:r>
              <a:endParaRPr lang="en-US" sz="1400" baseline="3000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160775" name="Line 47"/>
            <p:cNvSpPr>
              <a:spLocks noChangeShapeType="1"/>
            </p:cNvSpPr>
            <p:nvPr/>
          </p:nvSpPr>
          <p:spPr bwMode="auto">
            <a:xfrm>
              <a:off x="863" y="1189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54394" name="Rectangle 55"/>
          <p:cNvSpPr>
            <a:spLocks noChangeArrowheads="1"/>
          </p:cNvSpPr>
          <p:nvPr/>
        </p:nvSpPr>
        <p:spPr bwMode="auto">
          <a:xfrm>
            <a:off x="4241800" y="188913"/>
            <a:ext cx="6426200" cy="9810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Brazil – Country, population and economy: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Challenging combination</a:t>
            </a:r>
          </a:p>
        </p:txBody>
      </p:sp>
    </p:spTree>
    <p:extLst>
      <p:ext uri="{BB962C8B-B14F-4D97-AF65-F5344CB8AC3E}">
        <p14:creationId xmlns:p14="http://schemas.microsoft.com/office/powerpoint/2010/main" val="635708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0"/>
            <a:ext cx="755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0"/>
            <a:ext cx="7993063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18799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/>
          </p:cNvSpPr>
          <p:nvPr>
            <p:ph type="body" idx="4294967295"/>
          </p:nvPr>
        </p:nvSpPr>
        <p:spPr>
          <a:xfrm>
            <a:off x="1981200" y="1052513"/>
            <a:ext cx="8229600" cy="49577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altLang="pt-BR" sz="4000" dirty="0" smtClean="0">
              <a:solidFill>
                <a:srgbClr val="CC33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altLang="pt-BR" sz="4000" dirty="0" smtClean="0">
              <a:solidFill>
                <a:srgbClr val="CC33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pt-BR" sz="4000" b="1" dirty="0" smtClean="0">
                <a:solidFill>
                  <a:srgbClr val="953735"/>
                </a:solidFill>
              </a:rPr>
              <a:t>  </a:t>
            </a:r>
            <a:r>
              <a:rPr lang="en-US" altLang="pt-BR" sz="4000" b="1" dirty="0" smtClean="0">
                <a:solidFill>
                  <a:srgbClr val="953735"/>
                </a:solidFill>
              </a:rPr>
              <a:t>O </a:t>
            </a:r>
            <a:r>
              <a:rPr lang="en-US" altLang="pt-BR" sz="4000" b="1" dirty="0" err="1" smtClean="0">
                <a:solidFill>
                  <a:srgbClr val="953735"/>
                </a:solidFill>
              </a:rPr>
              <a:t>Futuro</a:t>
            </a:r>
            <a:r>
              <a:rPr lang="en-US" altLang="pt-BR" sz="4000" b="1" dirty="0" smtClean="0">
                <a:solidFill>
                  <a:srgbClr val="953735"/>
                </a:solidFill>
              </a:rPr>
              <a:t> da </a:t>
            </a:r>
            <a:r>
              <a:rPr lang="en-US" altLang="pt-BR" sz="4000" b="1" dirty="0" err="1" smtClean="0">
                <a:solidFill>
                  <a:srgbClr val="953735"/>
                </a:solidFill>
              </a:rPr>
              <a:t>universidade</a:t>
            </a:r>
            <a:r>
              <a:rPr lang="en-US" altLang="pt-BR" sz="4000" b="1" dirty="0" smtClean="0">
                <a:solidFill>
                  <a:srgbClr val="953735"/>
                </a:solidFill>
              </a:rPr>
              <a:t> e da </a:t>
            </a:r>
            <a:r>
              <a:rPr lang="en-US" altLang="pt-BR" sz="4000" b="1" dirty="0" err="1" smtClean="0">
                <a:solidFill>
                  <a:srgbClr val="953735"/>
                </a:solidFill>
              </a:rPr>
              <a:t>ciência</a:t>
            </a:r>
            <a:r>
              <a:rPr lang="en-US" altLang="pt-BR" sz="4000" b="1" dirty="0" smtClean="0">
                <a:solidFill>
                  <a:srgbClr val="953735"/>
                </a:solidFill>
              </a:rPr>
              <a:t> no </a:t>
            </a:r>
            <a:r>
              <a:rPr lang="en-US" altLang="pt-BR" sz="4000" b="1" dirty="0" err="1" smtClean="0">
                <a:solidFill>
                  <a:srgbClr val="953735"/>
                </a:solidFill>
              </a:rPr>
              <a:t>Brasil</a:t>
            </a:r>
            <a:r>
              <a:rPr lang="en-US" altLang="pt-BR" sz="4000" b="1" dirty="0" smtClean="0">
                <a:solidFill>
                  <a:srgbClr val="953735"/>
                </a:solidFill>
              </a:rPr>
              <a:t>: </a:t>
            </a:r>
            <a:r>
              <a:rPr lang="en-US" altLang="pt-BR" sz="4000" b="1" dirty="0" err="1" smtClean="0">
                <a:solidFill>
                  <a:srgbClr val="953735"/>
                </a:solidFill>
              </a:rPr>
              <a:t>Desafios</a:t>
            </a:r>
            <a:r>
              <a:rPr lang="en-US" altLang="pt-BR" sz="4000" b="1" dirty="0" smtClean="0">
                <a:solidFill>
                  <a:srgbClr val="953735"/>
                </a:solidFill>
              </a:rPr>
              <a:t> e </a:t>
            </a:r>
            <a:r>
              <a:rPr lang="en-US" altLang="pt-BR" sz="4000" b="1" dirty="0" err="1" smtClean="0">
                <a:solidFill>
                  <a:srgbClr val="953735"/>
                </a:solidFill>
              </a:rPr>
              <a:t>Perspectivas</a:t>
            </a:r>
            <a:r>
              <a:rPr lang="en-US" altLang="pt-BR" sz="4000" b="1" dirty="0" smtClean="0">
                <a:solidFill>
                  <a:srgbClr val="953735"/>
                </a:solidFill>
              </a:rPr>
              <a:t> </a:t>
            </a:r>
            <a:endParaRPr lang="en-US" altLang="pt-BR" sz="4000" b="1" dirty="0" smtClean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1508</Words>
  <Application>Microsoft Office PowerPoint</Application>
  <PresentationFormat>Widescreen</PresentationFormat>
  <Paragraphs>427</Paragraphs>
  <Slides>39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51" baseType="lpstr">
      <vt:lpstr>ＭＳ Ｐゴシック</vt:lpstr>
      <vt:lpstr>ＭＳ Ｐゴシック</vt:lpstr>
      <vt:lpstr>Arial</vt:lpstr>
      <vt:lpstr>Calibri</vt:lpstr>
      <vt:lpstr>Calibri Light</vt:lpstr>
      <vt:lpstr>Tahoma</vt:lpstr>
      <vt:lpstr>Times New Roman</vt:lpstr>
      <vt:lpstr>Verdana</vt:lpstr>
      <vt:lpstr>Wingdings</vt:lpstr>
      <vt:lpstr>Tema do Office</vt:lpstr>
      <vt:lpstr>Planilha Binária</vt:lpstr>
      <vt:lpstr>Pasta de Trabalho Binária do Microsoft Office Excel 2007</vt:lpstr>
      <vt:lpstr>  Seminário ANDIFES  Financiamento da Universidade Federal  Mesa Redonda: A universidade do futuro: Manutenção, Expansão, Inclusão e Excelência: Perspectivas e Propostas de Financiamento.  Jorge A. Guimarães Brasília, 16 de dezembro de 2015    </vt:lpstr>
      <vt:lpstr>           Educação e Ciência no Brasil                         Desafios Atuais:   - É necessário haver Universidade? - É necessário financiá-la? - É necessário praticar a pesquisa na universidade e financiar sua ciência? - Quanto de recursos humanos e financeiros são necessários?  </vt:lpstr>
      <vt:lpstr>Landscape of the Brazilian Higher Education System (2013)</vt:lpstr>
      <vt:lpstr>Apresentação do PowerPoint</vt:lpstr>
      <vt:lpstr>  ALGUMAS REFLEXÕES SOBRE O VALOR DA CIÊNCIA (4)  Metas: PNE 2014-2024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Brasil: Produção científica, Citações e Impacto - quinquênios</vt:lpstr>
      <vt:lpstr>% Colaboração internacional países selecionados - 2014</vt:lpstr>
      <vt:lpstr>           Ciência no Brasil 1985 – 2015  (30 Anos do MCTI) - Desafios que Permanecem: 1. Atacar desafios de melhoria da educação      básica; 2. Atingir aplicação de 2% do PIB em C,T&amp;I; 3. Crescer proporção de cientistas e     engenheiros de 600/milhão de habitantes     para 3.000/milhão de habitantes; 4. Enfrentar desafios de competição com     EUA, China e Rússia, únicos países com     mesmas características de tamanho    territorial, população e PIB bruto;  </vt:lpstr>
      <vt:lpstr>    First Grade Challenges for Brazilian Institutions Universities  </vt:lpstr>
      <vt:lpstr>Second Grade Challenges for Brazilian Universities  Top Ten Obstacles  </vt:lpstr>
      <vt:lpstr>Internacionalização das Universidades Brasileiras (II)</vt:lpstr>
      <vt:lpstr>Apresentação do PowerPoint</vt:lpstr>
      <vt:lpstr>Apresentação do PowerPoint</vt:lpstr>
      <vt:lpstr>Apresentação do PowerPoint</vt:lpstr>
      <vt:lpstr>Apresentação do PowerPoint</vt:lpstr>
      <vt:lpstr>Brasil: Produção científica, Citações e Impacto - quinquênios</vt:lpstr>
      <vt:lpstr>Apresentação do PowerPoint</vt:lpstr>
      <vt:lpstr>Brasil: % Artigos no Mundo - 1985-2014</vt:lpstr>
      <vt:lpstr>Brasil: % Artigos no Mundo - quinquênios</vt:lpstr>
      <vt:lpstr>% Colaboração internacional países selecionados - 2014</vt:lpstr>
      <vt:lpstr>Produção científica países selecionados - 1985-2014</vt:lpstr>
      <vt:lpstr>Produção científica países selecionados - quinquênios</vt:lpstr>
      <vt:lpstr>Brasil: Produção científica áreas - quinquênios – grupo 1 </vt:lpstr>
      <vt:lpstr>Brasil: Produção científica áreas - quinquênios – grupo 2</vt:lpstr>
      <vt:lpstr>Brasil: Produção científica áreas – quinquênios – grupo 3</vt:lpstr>
      <vt:lpstr>Brasil: Produção científica áreas - quinquênios – grupo 4</vt:lpstr>
      <vt:lpstr>Research Capacity</vt:lpstr>
      <vt:lpstr>Apresentação do PowerPoint</vt:lpstr>
      <vt:lpstr>Apresentação do PowerPoint</vt:lpstr>
      <vt:lpstr>Mestrados e Doutorados/ano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Brito</dc:creator>
  <cp:lastModifiedBy>Presidente</cp:lastModifiedBy>
  <cp:revision>39</cp:revision>
  <dcterms:created xsi:type="dcterms:W3CDTF">2015-08-31T20:58:11Z</dcterms:created>
  <dcterms:modified xsi:type="dcterms:W3CDTF">2015-12-16T13:47:29Z</dcterms:modified>
</cp:coreProperties>
</file>