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8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22.jpeg" ContentType="image/jpe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18.png" ContentType="image/png"/>
  <Override PartName="/ppt/media/image7.jpeg" ContentType="image/jpeg"/>
  <Override PartName="/ppt/media/image5.jpeg" ContentType="image/jpeg"/>
  <Override PartName="/ppt/media/image6.png" ContentType="image/png"/>
  <Override PartName="/ppt/media/image4.jpeg" ContentType="image/jpeg"/>
  <Override PartName="/ppt/media/image3.jpeg" ContentType="image/jpeg"/>
  <Override PartName="/ppt/media/image2.jpeg" ContentType="image/jpeg"/>
  <Override PartName="/ppt/media/image19.wmf" ContentType="image/x-wmf"/>
  <Override PartName="/ppt/media/image1.jpeg" ContentType="image/jpeg"/>
  <Override PartName="/ppt/media/image17.jpeg" ContentType="image/jpeg"/>
  <Override PartName="/ppt/media/image16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6797675" cy="98742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1065C1D5-8C67-4156-9281-606ED736F089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AE0BC8F-DFBC-4A18-94CC-752E1A3E4268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62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6CFD6D1-5875-45A7-9D1C-5B37F3A10112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58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C1F12BB-73A1-4047-8B4D-353C4F3DCB4C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1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06/03/15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051157-8F5F-41EA-B497-D1834B9B5EFA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06/03/15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21D7026-5754-4D71-BCBF-0F032E0925E5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81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82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-4320" y="-7200"/>
            <a:ext cx="9147960" cy="7135920"/>
          </a:xfrm>
          <a:prstGeom prst="rect">
            <a:avLst/>
          </a:prstGeom>
        </p:spPr>
      </p:pic>
      <p:sp>
        <p:nvSpPr>
          <p:cNvPr id="83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4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39087E-D5AE-4684-B0EC-8F3E8177113A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85" name="CustomShape 6"/>
          <p:cNvSpPr/>
          <p:nvPr/>
        </p:nvSpPr>
        <p:spPr>
          <a:xfrm>
            <a:off x="343440" y="1279080"/>
            <a:ext cx="7129080" cy="35035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7200">
                <a:solidFill>
                  <a:srgbClr val="000000"/>
                </a:solidFill>
                <a:latin typeface="Arial"/>
              </a:rPr>
              <a:t>UTFPR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Arial"/>
              </a:rPr>
              <a:t>UNIVERSIDADE TECNOLÓGICA FEDERAL DO PARANA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49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50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-21960" y="0"/>
            <a:ext cx="9165600" cy="6857640"/>
          </a:xfrm>
          <a:prstGeom prst="rect">
            <a:avLst/>
          </a:prstGeom>
        </p:spPr>
      </p:pic>
      <p:sp>
        <p:nvSpPr>
          <p:cNvPr id="151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2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A1A5317-71FF-4CFF-8E5B-0834B1A7A5B8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53" name="CustomShape 6"/>
          <p:cNvSpPr/>
          <p:nvPr/>
        </p:nvSpPr>
        <p:spPr>
          <a:xfrm>
            <a:off x="202680" y="3933000"/>
            <a:ext cx="7177320" cy="13100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Quadro de pessoal (docentes e TA) é dimensionado por </a:t>
            </a:r>
            <a:r>
              <a:rPr i="1" lang="pt-BR" sz="2000">
                <a:solidFill>
                  <a:srgbClr val="000000"/>
                </a:solidFill>
                <a:latin typeface="Arial"/>
              </a:rPr>
              <a:t>campus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Recursos orcamentários de pessoal e benefícios são centralizados na Reitoria.</a:t>
            </a:r>
            <a:endParaRPr/>
          </a:p>
        </p:txBody>
      </p:sp>
      <p:graphicFrame>
        <p:nvGraphicFramePr>
          <p:cNvPr id="154" name="Table 7"/>
          <p:cNvGraphicFramePr/>
          <p:nvPr/>
        </p:nvGraphicFramePr>
        <p:xfrm>
          <a:off x="582480" y="1314360"/>
          <a:ext cx="6192360" cy="2160360"/>
        </p:xfrm>
        <a:graphic>
          <a:graphicData uri="http://schemas.openxmlformats.org/drawingml/2006/table">
            <a:tbl>
              <a:tblPr/>
              <a:tblGrid>
                <a:gridCol w="1950840"/>
                <a:gridCol w="2009520"/>
                <a:gridCol w="2232000"/>
              </a:tblGrid>
              <a:tr h="457560"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Servidor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68400" rIns="68400" tIns="0" wrap="non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Quantidade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anchor="ctr" bIns="0" lIns="68400" rIns="68400" tIns="0" wrap="none"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Docentes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Efetivos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68400" rIns="68400" tIns="0" wrap="non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2.353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anchor="ctr" bIns="0" lIns="68400" rIns="68400" tIns="0" wrap="none"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Substitutos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68400" rIns="68400" tIns="0" wrap="non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190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anchor="ctr" bIns="0" lIns="68400" rIns="68400" tIns="0" wrap="none"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Técnicos-Administrativos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68400" rIns="68400" tIns="0" wrap="non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1.159</a:t>
                      </a:r>
                      <a:endParaRPr/>
                    </a:p>
                  </a:txBody>
                  <a:tcPr/>
                </a:tc>
              </a:tr>
              <a:tr h="457560"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/>
                    </a:p>
                  </a:txBody>
                  <a:tcPr/>
                </a:tc>
                <a:tc>
                  <a:txBody>
                    <a:bodyPr anchor="b" bIns="0" lIns="68400" rIns="68400" tIns="0" wrap="none"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t-BR" sz="2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3.702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57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58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-20520" y="0"/>
            <a:ext cx="9164160" cy="6857640"/>
          </a:xfrm>
          <a:prstGeom prst="rect">
            <a:avLst/>
          </a:prstGeom>
        </p:spPr>
      </p:pic>
      <p:sp>
        <p:nvSpPr>
          <p:cNvPr id="159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0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EC6A381-8618-4A6C-87D0-7D1E7E555E7B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61" name="CustomShape 6"/>
          <p:cNvSpPr/>
          <p:nvPr/>
        </p:nvSpPr>
        <p:spPr>
          <a:xfrm>
            <a:off x="177480" y="2390040"/>
            <a:ext cx="7488000" cy="13100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Arial"/>
              </a:rPr>
              <a:t>Todos os campi são Unidades Gestoras no SIAFI, com CNPJ próprio e delegação de competência do Reitor para execução orçamentária, financeira e acadêmica, gestão patrimonial, obedecidas as políticas estabelecidas pela Reitoria</a:t>
            </a:r>
            <a:endParaRPr/>
          </a:p>
        </p:txBody>
      </p:sp>
      <p:sp>
        <p:nvSpPr>
          <p:cNvPr id="162" name="CustomShape 7"/>
          <p:cNvSpPr/>
          <p:nvPr/>
        </p:nvSpPr>
        <p:spPr>
          <a:xfrm>
            <a:off x="944640" y="1499400"/>
            <a:ext cx="6322680" cy="456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GESTAO ORCAMENTARIA E FINANCEIRA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66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" y="0"/>
            <a:ext cx="9138600" cy="6857640"/>
          </a:xfrm>
          <a:prstGeom prst="rect">
            <a:avLst/>
          </a:prstGeom>
        </p:spPr>
      </p:pic>
      <p:sp>
        <p:nvSpPr>
          <p:cNvPr id="167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8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9707C8C-8531-46AD-A201-E4C55B6AD0C9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69" name="CustomShape 6"/>
          <p:cNvSpPr/>
          <p:nvPr/>
        </p:nvSpPr>
        <p:spPr>
          <a:xfrm>
            <a:off x="3174120" y="955800"/>
            <a:ext cx="1467360" cy="456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GESTÃO</a:t>
            </a:r>
            <a:endParaRPr/>
          </a:p>
        </p:txBody>
      </p:sp>
      <p:sp>
        <p:nvSpPr>
          <p:cNvPr id="170" name="CustomShape 7"/>
          <p:cNvSpPr/>
          <p:nvPr/>
        </p:nvSpPr>
        <p:spPr>
          <a:xfrm>
            <a:off x="61920" y="1680840"/>
            <a:ext cx="7210800" cy="3656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pt-BR">
                <a:solidFill>
                  <a:srgbClr val="000000"/>
                </a:solidFill>
                <a:latin typeface="Arial"/>
              </a:rPr>
              <a:t>Orçamento de custeio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>
                <a:solidFill>
                  <a:srgbClr val="000000"/>
                </a:solidFill>
                <a:latin typeface="Arial"/>
              </a:rPr>
              <a:t>Do orçamento total de custeio são provisionados recursos para programas sociais da UTFPR (bolsas dos programas:  permanência,  PIBIC e extensão), recursos para pagamento da rubrica de cursos/concursos, recursos para a manutenção da Reitoria (7,2%)  e Fundo de Reserva (10%)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>
                <a:solidFill>
                  <a:srgbClr val="000000"/>
                </a:solidFill>
                <a:latin typeface="Arial"/>
              </a:rPr>
              <a:t>O saldo é rateado entre os campi. Como 4 campi ainda estão em fase de consolidação, é aplicado o índice da inflação acumulada em cima do orçamento do exercício anterior.  A diferença é rateada  com base no quantitativo de aluno matriculados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pt-BR">
                <a:solidFill>
                  <a:srgbClr val="000000"/>
                </a:solidFill>
                <a:latin typeface="Arial"/>
              </a:rPr>
              <a:t>Orçamento de Capital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>
                <a:solidFill>
                  <a:srgbClr val="000000"/>
                </a:solidFill>
                <a:latin typeface="Arial"/>
              </a:rPr>
              <a:t>Para rateio da orçamento de capital são levantadas as necessidades dos campi, e atendidas as de maior prioridade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73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74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-7560" y="-7200"/>
            <a:ext cx="9147240" cy="6857640"/>
          </a:xfrm>
          <a:prstGeom prst="rect">
            <a:avLst/>
          </a:prstGeom>
        </p:spPr>
      </p:pic>
      <p:sp>
        <p:nvSpPr>
          <p:cNvPr id="175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6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84709E3-633C-409A-B177-E729014E502E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77" name="CustomShape 6"/>
          <p:cNvSpPr/>
          <p:nvPr/>
        </p:nvSpPr>
        <p:spPr>
          <a:xfrm>
            <a:off x="3304800" y="810360"/>
            <a:ext cx="1467360" cy="456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GESTÃO</a:t>
            </a:r>
            <a:endParaRPr/>
          </a:p>
        </p:txBody>
      </p:sp>
      <p:sp>
        <p:nvSpPr>
          <p:cNvPr id="178" name="CustomShape 7"/>
          <p:cNvSpPr/>
          <p:nvPr/>
        </p:nvSpPr>
        <p:spPr>
          <a:xfrm>
            <a:off x="58320" y="1209240"/>
            <a:ext cx="7249680" cy="44794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b="1" lang="pt-BR">
                <a:solidFill>
                  <a:srgbClr val="000000"/>
                </a:solidFill>
                <a:latin typeface="Arial"/>
              </a:rPr>
              <a:t>Aquisições: </a:t>
            </a:r>
            <a:r>
              <a:rPr lang="pt-BR">
                <a:solidFill>
                  <a:srgbClr val="000000"/>
                </a:solidFill>
                <a:latin typeface="Arial"/>
              </a:rPr>
              <a:t>descentralizadas e realizadas pelos próprios </a:t>
            </a:r>
            <a:r>
              <a:rPr i="1" lang="pt-BR">
                <a:solidFill>
                  <a:srgbClr val="000000"/>
                </a:solidFill>
                <a:latin typeface="Arial"/>
              </a:rPr>
              <a:t>campi</a:t>
            </a:r>
            <a:r>
              <a:rPr lang="pt-BR">
                <a:solidFill>
                  <a:srgbClr val="000000"/>
                </a:solidFill>
                <a:latin typeface="Arial"/>
              </a:rPr>
              <a:t>, dentro de suas necessidades e recursos disponíveis em sua matriz (algumas contratações são realizadas pela Reitoria e descentralizados os contratos: seguro, telefonia móvel, cartão combustível, etc...)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b="1" lang="pt-BR">
                <a:solidFill>
                  <a:srgbClr val="000000"/>
                </a:solidFill>
                <a:latin typeface="Arial"/>
              </a:rPr>
              <a:t>Importação: </a:t>
            </a:r>
            <a:r>
              <a:rPr lang="pt-BR">
                <a:solidFill>
                  <a:srgbClr val="000000"/>
                </a:solidFill>
                <a:latin typeface="Arial"/>
              </a:rPr>
              <a:t>definição das necessidades pelos </a:t>
            </a:r>
            <a:r>
              <a:rPr i="1" lang="pt-BR">
                <a:solidFill>
                  <a:srgbClr val="000000"/>
                </a:solidFill>
                <a:latin typeface="Arial"/>
              </a:rPr>
              <a:t>campi</a:t>
            </a:r>
            <a:r>
              <a:rPr lang="pt-BR">
                <a:solidFill>
                  <a:srgbClr val="000000"/>
                </a:solidFill>
                <a:latin typeface="Arial"/>
              </a:rPr>
              <a:t>, e processo de importação centralizado na Reitoria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b="1" lang="pt-BR">
                <a:solidFill>
                  <a:srgbClr val="000000"/>
                </a:solidFill>
                <a:latin typeface="Arial"/>
              </a:rPr>
              <a:t>Análises jurídicas</a:t>
            </a:r>
            <a:r>
              <a:rPr lang="pt-BR">
                <a:solidFill>
                  <a:srgbClr val="000000"/>
                </a:solidFill>
                <a:latin typeface="Arial"/>
              </a:rPr>
              <a:t>:  todas centralizadas na Procuradoria Jurídica da Reitoria (em 2015 parecer referencial para bens comuns e aditivo de prezo de obras e serviços de engenharia)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b="1" lang="pt-BR">
                <a:solidFill>
                  <a:srgbClr val="000000"/>
                </a:solidFill>
                <a:latin typeface="Arial"/>
              </a:rPr>
              <a:t>Auditoria Interna</a:t>
            </a:r>
            <a:r>
              <a:rPr lang="pt-BR">
                <a:solidFill>
                  <a:srgbClr val="000000"/>
                </a:solidFill>
                <a:latin typeface="Arial"/>
              </a:rPr>
              <a:t>: vinculada ao COUNI, realiza auditoria em todos os processos da UTFPR: compras, pessoal, almoxarifado, patrimônio, contabilidade e financeiro)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82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02600"/>
            <a:ext cx="9143640" cy="6960240"/>
          </a:xfrm>
          <a:prstGeom prst="rect">
            <a:avLst/>
          </a:prstGeom>
        </p:spPr>
      </p:pic>
      <p:sp>
        <p:nvSpPr>
          <p:cNvPr id="183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84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9AC6625-298E-4891-A6BB-994AC882E97C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85" name="CustomShape 6"/>
          <p:cNvSpPr/>
          <p:nvPr/>
        </p:nvSpPr>
        <p:spPr>
          <a:xfrm>
            <a:off x="1988640" y="1103400"/>
            <a:ext cx="3838680" cy="456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EXECUÇÃO ACADÊMICA</a:t>
            </a:r>
            <a:endParaRPr/>
          </a:p>
        </p:txBody>
      </p:sp>
      <p:sp>
        <p:nvSpPr>
          <p:cNvPr id="186" name="CustomShape 7"/>
          <p:cNvSpPr/>
          <p:nvPr/>
        </p:nvSpPr>
        <p:spPr>
          <a:xfrm>
            <a:off x="111960" y="1846440"/>
            <a:ext cx="7165440" cy="36565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Políticas institucionais para a Graduação e Pós-Graduação são deliberadas pelos respectivos Conselhos, quando tais políticas são independentes entre estes níveis formativos. Se existir interação entre eles, a deliberação é do Conselho Universitário.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Os Conselhos são constituídos por membros natos representantes de todos os </a:t>
            </a:r>
            <a:r>
              <a:rPr i="1" lang="pt-BR">
                <a:solidFill>
                  <a:srgbClr val="000000"/>
                </a:solidFill>
                <a:latin typeface="Arial"/>
              </a:rPr>
              <a:t>Campi</a:t>
            </a:r>
            <a:r>
              <a:rPr lang="pt-BR">
                <a:solidFill>
                  <a:srgbClr val="000000"/>
                </a:solidFill>
                <a:latin typeface="Arial"/>
              </a:rPr>
              <a:t>. Os membros eleitos são representantes de áreas de conhecimento comuns entre os </a:t>
            </a:r>
            <a:r>
              <a:rPr i="1" lang="pt-BR">
                <a:solidFill>
                  <a:srgbClr val="000000"/>
                </a:solidFill>
                <a:latin typeface="Arial"/>
              </a:rPr>
              <a:t>Campi</a:t>
            </a:r>
            <a:r>
              <a:rPr lang="pt-BR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As decisões acadêmicas, que não necessitam de deliberação dos Conselhos, são tomadas em Colegiados da Pró-Reitoria de Graduação ou da Pró-Reitoria de Pesquisa e Pós-Graduação,  cujos integrantes são os gestores acadêmicos de todos os </a:t>
            </a:r>
            <a:r>
              <a:rPr i="1" lang="pt-BR">
                <a:solidFill>
                  <a:srgbClr val="000000"/>
                </a:solidFill>
                <a:latin typeface="Arial"/>
              </a:rPr>
              <a:t>Campi</a:t>
            </a:r>
            <a:r>
              <a:rPr lang="pt-BR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8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89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90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6840" y="-15480"/>
            <a:ext cx="9136800" cy="6873120"/>
          </a:xfrm>
          <a:prstGeom prst="rect">
            <a:avLst/>
          </a:prstGeom>
        </p:spPr>
      </p:pic>
      <p:sp>
        <p:nvSpPr>
          <p:cNvPr id="191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92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F3E44B7-BF65-4702-85BA-1987B601BD57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93" name="CustomShape 6"/>
          <p:cNvSpPr/>
          <p:nvPr/>
        </p:nvSpPr>
        <p:spPr>
          <a:xfrm>
            <a:off x="2036880" y="950400"/>
            <a:ext cx="3838680" cy="456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EXECUÇÃO ACADÊMICA</a:t>
            </a:r>
            <a:endParaRPr/>
          </a:p>
        </p:txBody>
      </p:sp>
      <p:sp>
        <p:nvSpPr>
          <p:cNvPr id="194" name="CustomShape 7"/>
          <p:cNvSpPr/>
          <p:nvPr/>
        </p:nvSpPr>
        <p:spPr>
          <a:xfrm>
            <a:off x="66600" y="1504800"/>
            <a:ext cx="7325640" cy="39308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As políticas acadêmicas, deliberadas ou adotadas por consenso, são integralmente implantadas em todos os </a:t>
            </a:r>
            <a:r>
              <a:rPr i="1" lang="pt-BR">
                <a:solidFill>
                  <a:srgbClr val="000000"/>
                </a:solidFill>
                <a:latin typeface="Arial"/>
              </a:rPr>
              <a:t>Campi</a:t>
            </a:r>
            <a:r>
              <a:rPr lang="pt-BR">
                <a:solidFill>
                  <a:srgbClr val="000000"/>
                </a:solidFill>
                <a:latin typeface="Arial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Recursos comuns são compartilhados, como por exemplo o Sistema Acadêmico. Isto otimiza o desenvolvimento e a manutenção de tais recursos, bem como facilita o levantamento de indicadores institucionais necessários à gestão.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Há iniciativas, principalmente na Pós-Graduação, de oferta de cursos em regime colaborativo.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A principal restrição ao modelo de gestão acadêmica </a:t>
            </a:r>
            <a:r>
              <a:rPr i="1" lang="pt-BR">
                <a:solidFill>
                  <a:srgbClr val="000000"/>
                </a:solidFill>
                <a:latin typeface="Arial"/>
              </a:rPr>
              <a:t>multicampi</a:t>
            </a:r>
            <a:r>
              <a:rPr lang="pt-BR">
                <a:solidFill>
                  <a:srgbClr val="000000"/>
                </a:solidFill>
                <a:latin typeface="Arial"/>
              </a:rPr>
              <a:t> é decorrente das assimetrias entre os </a:t>
            </a:r>
            <a:r>
              <a:rPr i="1" lang="pt-BR">
                <a:solidFill>
                  <a:srgbClr val="000000"/>
                </a:solidFill>
                <a:latin typeface="Arial"/>
              </a:rPr>
              <a:t>Campi</a:t>
            </a:r>
            <a:r>
              <a:rPr lang="pt-BR">
                <a:solidFill>
                  <a:srgbClr val="000000"/>
                </a:solidFill>
                <a:latin typeface="Arial"/>
              </a:rPr>
              <a:t>, dado o estado de consolidação e desenvolvimento de cada um.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98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5480"/>
            <a:ext cx="9143640" cy="6873120"/>
          </a:xfrm>
          <a:prstGeom prst="rect">
            <a:avLst/>
          </a:prstGeom>
        </p:spPr>
      </p:pic>
      <p:sp>
        <p:nvSpPr>
          <p:cNvPr id="199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0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CED76F1-7E12-4966-B26A-E54F13ADFE0B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201" name="CustomShape 6"/>
          <p:cNvSpPr/>
          <p:nvPr/>
        </p:nvSpPr>
        <p:spPr>
          <a:xfrm>
            <a:off x="1104480" y="810360"/>
            <a:ext cx="5868720" cy="456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FERRAMENTAS DE GERENCIAMENTO </a:t>
            </a:r>
            <a:endParaRPr/>
          </a:p>
        </p:txBody>
      </p:sp>
      <p:sp>
        <p:nvSpPr>
          <p:cNvPr id="202" name="CustomShape 7"/>
          <p:cNvSpPr/>
          <p:nvPr/>
        </p:nvSpPr>
        <p:spPr>
          <a:xfrm>
            <a:off x="137520" y="1188360"/>
            <a:ext cx="6882480" cy="4785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Arial"/>
              </a:rPr>
              <a:t>Todos os sistemas gerencias foram desenvolvidos pela própria UTFPR, sendo os principais: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Acadêmico: Graduação e Pós-Graduação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Orçamento e finanças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Almoxarifado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Patrimônio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Pessoal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Benefícios</a:t>
            </a: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Protocolo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Avaliação de Desempenho: Servidor Docente,  do Docente Pelo Discente, Avaliação do Servidor Técnico-Administrativo, Avaliação do Setor pelo Usuário Externo Avaliação do Servidor em Função de Chefia, Avaliação da Chefia pelo Servidor e Avaliação do Servidor Afastado para Pós-Graduação)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0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205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206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-25920" y="-20160"/>
            <a:ext cx="9166680" cy="6957000"/>
          </a:xfrm>
          <a:prstGeom prst="rect">
            <a:avLst/>
          </a:prstGeom>
        </p:spPr>
      </p:pic>
      <p:sp>
        <p:nvSpPr>
          <p:cNvPr id="207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8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576F6C8-31CF-496D-9B55-FF384D82FD27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209" name="CustomShape 6"/>
          <p:cNvSpPr/>
          <p:nvPr/>
        </p:nvSpPr>
        <p:spPr>
          <a:xfrm>
            <a:off x="680040" y="1556640"/>
            <a:ext cx="6455520" cy="332028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8000">
                <a:solidFill>
                  <a:srgbClr val="1f497d"/>
                </a:solidFill>
                <a:latin typeface="Arial"/>
              </a:rPr>
              <a:t>SIORG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4400">
                <a:solidFill>
                  <a:srgbClr val="1f497d"/>
                </a:solidFill>
                <a:latin typeface="Arial"/>
              </a:rPr>
              <a:t>Sistema Informatizado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400">
                <a:solidFill>
                  <a:srgbClr val="1f497d"/>
                </a:solidFill>
                <a:latin typeface="Arial"/>
              </a:rPr>
              <a:t>de Orçamento e Gestão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D66B4A1-81E8-4074-9A57-A8CCCBAF7F90}" type="slidenum">
              <a:rPr lang="pt-BR" sz="1200">
                <a:solidFill>
                  <a:srgbClr val="898989"/>
                </a:solidFill>
                <a:latin typeface="Arial"/>
              </a:rPr>
              <a:t>&lt;número&gt;</a:t>
            </a:fld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2949480" y="171360"/>
            <a:ext cx="5976720" cy="1004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ff"/>
                </a:solidFill>
                <a:latin typeface="Arial"/>
              </a:rPr>
              <a:t>Ministério da Educação</a:t>
            </a:r>
            <a:r>
              <a:rPr b="1" lang="pt-BR" sz="2000">
                <a:solidFill>
                  <a:srgbClr val="0000ff"/>
                </a:solidFill>
                <a:latin typeface="Arial"/>
              </a:rPr>
              <a:t>
</a:t>
            </a:r>
            <a:r>
              <a:rPr b="1" lang="pt-BR" sz="2000">
                <a:solidFill>
                  <a:srgbClr val="0000ff"/>
                </a:solidFill>
                <a:latin typeface="Arial"/>
              </a:rPr>
              <a:t>Universidade Tecnológica Federal do Paraná</a:t>
            </a:r>
            <a:r>
              <a:rPr b="1" lang="pt-BR" sz="2000">
                <a:solidFill>
                  <a:srgbClr val="0000ff"/>
                </a:solidFill>
                <a:latin typeface="Arial"/>
              </a:rPr>
              <a:t>
</a:t>
            </a:r>
            <a:r>
              <a:rPr b="1" lang="pt-BR" sz="2000">
                <a:solidFill>
                  <a:srgbClr val="0000ff"/>
                </a:solidFill>
                <a:latin typeface="Arial"/>
              </a:rPr>
              <a:t>Pró-Reitoria de Planejamento e Administração</a:t>
            </a:r>
            <a:endParaRPr/>
          </a:p>
        </p:txBody>
      </p:sp>
      <p:sp>
        <p:nvSpPr>
          <p:cNvPr id="212" name="CustomShape 3"/>
          <p:cNvSpPr/>
          <p:nvPr/>
        </p:nvSpPr>
        <p:spPr>
          <a:xfrm>
            <a:off x="250920" y="1179360"/>
            <a:ext cx="8378640" cy="88560"/>
          </a:xfrm>
          <a:prstGeom prst="rect">
            <a:avLst/>
          </a:prstGeom>
          <a:gradFill>
            <a:gsLst>
              <a:gs pos="0">
                <a:srgbClr val="122459"/>
              </a:gs>
              <a:gs pos="50000">
                <a:srgbClr val="3366ff"/>
              </a:gs>
              <a:gs pos="100000">
                <a:srgbClr val="122459"/>
              </a:gs>
            </a:gsLst>
            <a:lin ang="0"/>
          </a:gradFill>
        </p:spPr>
      </p:sp>
      <p:pic>
        <p:nvPicPr>
          <p:cNvPr descr="" id="21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5560"/>
            <a:ext cx="9158040" cy="6867000"/>
          </a:xfrm>
          <a:prstGeom prst="rect">
            <a:avLst/>
          </a:prstGeom>
        </p:spPr>
      </p:pic>
      <p:pic>
        <p:nvPicPr>
          <p:cNvPr descr="" id="21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3840" y="241200"/>
            <a:ext cx="2082960" cy="78732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1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217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218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-6480" y="-15480"/>
            <a:ext cx="9150120" cy="6873120"/>
          </a:xfrm>
          <a:prstGeom prst="rect">
            <a:avLst/>
          </a:prstGeom>
        </p:spPr>
      </p:pic>
      <p:sp>
        <p:nvSpPr>
          <p:cNvPr id="219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0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BF7D73-DD04-4761-B37F-3A978192CC93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221" name="CustomShape 6"/>
          <p:cNvSpPr/>
          <p:nvPr/>
        </p:nvSpPr>
        <p:spPr>
          <a:xfrm>
            <a:off x="323640" y="2752560"/>
            <a:ext cx="2441160" cy="62820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b="1" lang="pt-BR" sz="2000">
                <a:solidFill>
                  <a:srgbClr val="000000"/>
                </a:solidFill>
                <a:latin typeface="Arial"/>
                <a:ea typeface="Calibri"/>
              </a:rPr>
              <a:t>Recurso</a:t>
            </a:r>
            <a:endParaRPr/>
          </a:p>
        </p:txBody>
      </p:sp>
      <p:sp>
        <p:nvSpPr>
          <p:cNvPr id="222" name="CustomShape 7"/>
          <p:cNvSpPr/>
          <p:nvPr/>
        </p:nvSpPr>
        <p:spPr>
          <a:xfrm>
            <a:off x="3868920" y="2133000"/>
            <a:ext cx="3717720" cy="37116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lang="pt-BR" sz="2000">
                <a:solidFill>
                  <a:srgbClr val="000000"/>
                </a:solidFill>
                <a:latin typeface="Arial"/>
                <a:ea typeface="Calibri"/>
              </a:rPr>
              <a:t>Lançamento</a:t>
            </a:r>
            <a:endParaRPr/>
          </a:p>
        </p:txBody>
      </p:sp>
      <p:sp>
        <p:nvSpPr>
          <p:cNvPr id="223" name="CustomShape 8"/>
          <p:cNvSpPr/>
          <p:nvPr/>
        </p:nvSpPr>
        <p:spPr>
          <a:xfrm>
            <a:off x="3804120" y="2819520"/>
            <a:ext cx="3795480" cy="37116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lang="pt-BR" sz="2000">
                <a:solidFill>
                  <a:srgbClr val="000000"/>
                </a:solidFill>
                <a:latin typeface="Arial"/>
                <a:ea typeface="Calibri"/>
              </a:rPr>
              <a:t>Remanejamento</a:t>
            </a:r>
            <a:endParaRPr/>
          </a:p>
        </p:txBody>
      </p:sp>
      <p:sp>
        <p:nvSpPr>
          <p:cNvPr id="224" name="CustomShape 9"/>
          <p:cNvSpPr/>
          <p:nvPr/>
        </p:nvSpPr>
        <p:spPr>
          <a:xfrm>
            <a:off x="3877200" y="3429000"/>
            <a:ext cx="3709080" cy="36936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lang="pt-BR" sz="2000">
                <a:solidFill>
                  <a:srgbClr val="000000"/>
                </a:solidFill>
                <a:latin typeface="Arial"/>
                <a:ea typeface="Calibri"/>
              </a:rPr>
              <a:t>Solicitação de remanejamento</a:t>
            </a:r>
            <a:endParaRPr/>
          </a:p>
        </p:txBody>
      </p:sp>
      <p:sp>
        <p:nvSpPr>
          <p:cNvPr id="225" name="CustomShape 10"/>
          <p:cNvSpPr/>
          <p:nvPr/>
        </p:nvSpPr>
        <p:spPr>
          <a:xfrm>
            <a:off x="3804120" y="4077000"/>
            <a:ext cx="3782160" cy="37116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lang="pt-BR" sz="2000">
                <a:solidFill>
                  <a:srgbClr val="000000"/>
                </a:solidFill>
                <a:latin typeface="Arial"/>
                <a:ea typeface="Calibri"/>
              </a:rPr>
              <a:t>Atendimento de solicitação</a:t>
            </a:r>
            <a:endParaRPr/>
          </a:p>
        </p:txBody>
      </p:sp>
      <p:sp>
        <p:nvSpPr>
          <p:cNvPr id="226" name="CustomShape 11"/>
          <p:cNvSpPr/>
          <p:nvPr/>
        </p:nvSpPr>
        <p:spPr>
          <a:xfrm flipV="1">
            <a:off x="2765160" y="2318760"/>
            <a:ext cx="1103400" cy="74808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27" name="CustomShape 12"/>
          <p:cNvSpPr/>
          <p:nvPr/>
        </p:nvSpPr>
        <p:spPr>
          <a:xfrm flipV="1">
            <a:off x="2765160" y="3004560"/>
            <a:ext cx="1038960" cy="6156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28" name="CustomShape 13"/>
          <p:cNvSpPr/>
          <p:nvPr/>
        </p:nvSpPr>
        <p:spPr>
          <a:xfrm>
            <a:off x="2765160" y="3067200"/>
            <a:ext cx="1111680" cy="54648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29" name="CustomShape 14"/>
          <p:cNvSpPr/>
          <p:nvPr/>
        </p:nvSpPr>
        <p:spPr>
          <a:xfrm>
            <a:off x="2765160" y="3067200"/>
            <a:ext cx="1038960" cy="119556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30" name="CustomShape 15"/>
          <p:cNvSpPr/>
          <p:nvPr/>
        </p:nvSpPr>
        <p:spPr>
          <a:xfrm>
            <a:off x="3396240" y="970560"/>
            <a:ext cx="1807200" cy="65016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15000"/>
              </a:lnSpc>
            </a:pPr>
            <a:r>
              <a:rPr b="1" lang="pt-BR" sz="3200">
                <a:solidFill>
                  <a:srgbClr val="000000"/>
                </a:solidFill>
                <a:latin typeface="Arial"/>
                <a:ea typeface="Calibri"/>
              </a:rPr>
              <a:t>Recurso</a:t>
            </a:r>
            <a:endParaRPr/>
          </a:p>
        </p:txBody>
      </p:sp>
      <p:sp>
        <p:nvSpPr>
          <p:cNvPr id="231" name="CustomShape 16"/>
          <p:cNvSpPr/>
          <p:nvPr/>
        </p:nvSpPr>
        <p:spPr>
          <a:xfrm>
            <a:off x="115560" y="4859640"/>
            <a:ext cx="6544440" cy="162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15000"/>
              </a:lnSpc>
            </a:pPr>
            <a:r>
              <a:rPr b="1" lang="pt-BR" sz="2000">
                <a:solidFill>
                  <a:srgbClr val="000000"/>
                </a:solidFill>
                <a:latin typeface="Arial"/>
                <a:ea typeface="Calibri"/>
              </a:rPr>
              <a:t>Lançamento</a:t>
            </a:r>
            <a:r>
              <a:rPr lang="pt-BR" sz="2000">
                <a:solidFill>
                  <a:srgbClr val="000000"/>
                </a:solidFill>
                <a:latin typeface="Arial"/>
                <a:ea typeface="Calibri"/>
              </a:rPr>
              <a:t>: somente no módulo Gerencial, feito pela Reitoria</a:t>
            </a:r>
            <a:endParaRPr/>
          </a:p>
          <a:p>
            <a:pPr>
              <a:lnSpc>
                <a:spcPct val="115000"/>
              </a:lnSpc>
            </a:pPr>
            <a:r>
              <a:rPr b="1" lang="pt-BR" sz="2000">
                <a:solidFill>
                  <a:srgbClr val="000000"/>
                </a:solidFill>
                <a:latin typeface="Arial"/>
                <a:ea typeface="Calibri"/>
              </a:rPr>
              <a:t>Remanejamento</a:t>
            </a:r>
            <a:r>
              <a:rPr lang="pt-BR" sz="2000">
                <a:solidFill>
                  <a:srgbClr val="000000"/>
                </a:solidFill>
                <a:latin typeface="Arial"/>
                <a:ea typeface="Calibri"/>
              </a:rPr>
              <a:t>: realizado pelo setor financeiro do Câmpus 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88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89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5480"/>
            <a:ext cx="9143640" cy="6873120"/>
          </a:xfrm>
          <a:prstGeom prst="rect">
            <a:avLst/>
          </a:prstGeom>
        </p:spPr>
      </p:pic>
      <p:sp>
        <p:nvSpPr>
          <p:cNvPr id="90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1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83E096A-65B0-47BE-883F-F8097F06D203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92" name="CustomShape 6"/>
          <p:cNvSpPr/>
          <p:nvPr/>
        </p:nvSpPr>
        <p:spPr>
          <a:xfrm>
            <a:off x="2864520" y="1134720"/>
            <a:ext cx="2087280" cy="4561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HISTÓRICO</a:t>
            </a:r>
            <a:endParaRPr/>
          </a:p>
        </p:txBody>
      </p:sp>
      <p:sp>
        <p:nvSpPr>
          <p:cNvPr id="93" name="CustomShape 7"/>
          <p:cNvSpPr/>
          <p:nvPr/>
        </p:nvSpPr>
        <p:spPr>
          <a:xfrm>
            <a:off x="143280" y="2003040"/>
            <a:ext cx="7991280" cy="2833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- 1909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– Escola de Aprendizes Artífices do Paraná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- 1937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– Liceu Industrial do Paraná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- 1942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– Escola Técnica de Curitiba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- 1959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– Escola Técnica Federal do Paraná 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- 1978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– Centro Federal de Educação Tecnológica do Paraná – CEFET-PR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- 2005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– Universidade Tecnológica Federal do Paraná – UTFPR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3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234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235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236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37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0968214-224E-416A-90CF-8585074860F3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238" name="CustomShape 6"/>
          <p:cNvSpPr/>
          <p:nvPr/>
        </p:nvSpPr>
        <p:spPr>
          <a:xfrm>
            <a:off x="323640" y="2009160"/>
            <a:ext cx="2116080" cy="63000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b="1" lang="pt-BR">
                <a:solidFill>
                  <a:srgbClr val="000000"/>
                </a:solidFill>
                <a:latin typeface="Arial"/>
                <a:ea typeface="Calibri"/>
              </a:rPr>
              <a:t>Requisição</a:t>
            </a:r>
            <a:endParaRPr/>
          </a:p>
        </p:txBody>
      </p:sp>
      <p:sp>
        <p:nvSpPr>
          <p:cNvPr id="239" name="CustomShape 7"/>
          <p:cNvSpPr/>
          <p:nvPr/>
        </p:nvSpPr>
        <p:spPr>
          <a:xfrm>
            <a:off x="3481920" y="1790640"/>
            <a:ext cx="4320720" cy="37116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lang="pt-BR">
                <a:solidFill>
                  <a:srgbClr val="0d0d0d"/>
                </a:solidFill>
                <a:latin typeface="Arial"/>
                <a:ea typeface="Calibri"/>
              </a:rPr>
              <a:t>Liberação - Ordenador de Despesas</a:t>
            </a:r>
            <a:endParaRPr/>
          </a:p>
        </p:txBody>
      </p:sp>
      <p:sp>
        <p:nvSpPr>
          <p:cNvPr id="240" name="CustomShape 8"/>
          <p:cNvSpPr/>
          <p:nvPr/>
        </p:nvSpPr>
        <p:spPr>
          <a:xfrm>
            <a:off x="3481920" y="2366640"/>
            <a:ext cx="4320720" cy="37116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lang="pt-BR">
                <a:solidFill>
                  <a:srgbClr val="000000"/>
                </a:solidFill>
                <a:latin typeface="Arial"/>
                <a:ea typeface="Calibri"/>
              </a:rPr>
              <a:t>Requisitante - cadastro</a:t>
            </a:r>
            <a:endParaRPr/>
          </a:p>
        </p:txBody>
      </p:sp>
      <p:sp>
        <p:nvSpPr>
          <p:cNvPr id="241" name="CustomShape 9"/>
          <p:cNvSpPr/>
          <p:nvPr/>
        </p:nvSpPr>
        <p:spPr>
          <a:xfrm>
            <a:off x="3479040" y="2943000"/>
            <a:ext cx="4323960" cy="36936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lang="pt-BR">
                <a:solidFill>
                  <a:srgbClr val="000000"/>
                </a:solidFill>
                <a:latin typeface="Arial"/>
                <a:ea typeface="Calibri"/>
              </a:rPr>
              <a:t>Atendimento de solicitação de cadastro</a:t>
            </a:r>
            <a:endParaRPr/>
          </a:p>
        </p:txBody>
      </p:sp>
      <p:sp>
        <p:nvSpPr>
          <p:cNvPr id="242" name="CustomShape 10"/>
          <p:cNvSpPr/>
          <p:nvPr/>
        </p:nvSpPr>
        <p:spPr>
          <a:xfrm>
            <a:off x="3214080" y="912600"/>
            <a:ext cx="1805760" cy="510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15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  <a:ea typeface="Calibri"/>
              </a:rPr>
              <a:t>Requisição</a:t>
            </a:r>
            <a:endParaRPr/>
          </a:p>
        </p:txBody>
      </p:sp>
      <p:sp>
        <p:nvSpPr>
          <p:cNvPr id="243" name="CustomShape 11"/>
          <p:cNvSpPr/>
          <p:nvPr/>
        </p:nvSpPr>
        <p:spPr>
          <a:xfrm>
            <a:off x="38880" y="4365000"/>
            <a:ext cx="6150600" cy="1919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  <a:buFont charset="2" typeface="Wingdings"/>
              <a:buChar char=""/>
            </a:pPr>
            <a:r>
              <a:rPr b="1" lang="pt-BR" sz="2000">
                <a:solidFill>
                  <a:srgbClr val="000000"/>
                </a:solidFill>
                <a:latin typeface="Arial"/>
                <a:ea typeface="Calibri"/>
              </a:rPr>
              <a:t>Requisição</a:t>
            </a:r>
            <a:r>
              <a:rPr lang="pt-BR" sz="2000">
                <a:solidFill>
                  <a:srgbClr val="000000"/>
                </a:solidFill>
                <a:latin typeface="Arial"/>
                <a:ea typeface="Calibri"/>
              </a:rPr>
              <a:t>: só é emitida se houver saldo no elemento na UGR.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"/>
            </a:pPr>
            <a:r>
              <a:rPr b="1" lang="pt-BR" sz="2000">
                <a:solidFill>
                  <a:srgbClr val="000000"/>
                </a:solidFill>
                <a:latin typeface="Arial"/>
                <a:ea typeface="Calibri"/>
              </a:rPr>
              <a:t>Solicitação</a:t>
            </a:r>
            <a:r>
              <a:rPr lang="pt-BR" sz="2000">
                <a:solidFill>
                  <a:srgbClr val="000000"/>
                </a:solidFill>
                <a:latin typeface="Arial"/>
                <a:ea typeface="Calibri"/>
              </a:rPr>
              <a:t>: emitida sem saldo, porém quando da efetivação deverá ter saldo na UGR</a:t>
            </a:r>
            <a:r>
              <a:rPr lang="pt-BR" sz="120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/>
          </a:p>
        </p:txBody>
      </p:sp>
      <p:sp>
        <p:nvSpPr>
          <p:cNvPr id="244" name="CustomShape 12"/>
          <p:cNvSpPr/>
          <p:nvPr/>
        </p:nvSpPr>
        <p:spPr>
          <a:xfrm>
            <a:off x="303480" y="3622680"/>
            <a:ext cx="2077200" cy="60768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b="1" lang="pt-BR">
                <a:solidFill>
                  <a:srgbClr val="000000"/>
                </a:solidFill>
                <a:latin typeface="Arial"/>
                <a:ea typeface="Calibri"/>
              </a:rPr>
              <a:t>Solicitação</a:t>
            </a:r>
            <a:endParaRPr/>
          </a:p>
        </p:txBody>
      </p:sp>
      <p:sp>
        <p:nvSpPr>
          <p:cNvPr id="245" name="CustomShape 13"/>
          <p:cNvSpPr/>
          <p:nvPr/>
        </p:nvSpPr>
        <p:spPr>
          <a:xfrm>
            <a:off x="3475800" y="3683520"/>
            <a:ext cx="4041360" cy="485280"/>
          </a:xfrm>
          <a:prstGeom prst="rect">
            <a:avLst/>
          </a:prstGeom>
          <a:ln w="2556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15000"/>
              </a:lnSpc>
            </a:pPr>
            <a:r>
              <a:rPr lang="pt-BR">
                <a:solidFill>
                  <a:srgbClr val="000000"/>
                </a:solidFill>
                <a:latin typeface="Arial"/>
                <a:ea typeface="Calibri"/>
              </a:rPr>
              <a:t>Requisição sem saldo na UGR</a:t>
            </a:r>
            <a:endParaRPr/>
          </a:p>
        </p:txBody>
      </p:sp>
      <p:sp>
        <p:nvSpPr>
          <p:cNvPr id="246" name="CustomShape 14"/>
          <p:cNvSpPr/>
          <p:nvPr/>
        </p:nvSpPr>
        <p:spPr>
          <a:xfrm flipV="1">
            <a:off x="2440080" y="2079000"/>
            <a:ext cx="1055160" cy="22968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7" name="CustomShape 15"/>
          <p:cNvSpPr/>
          <p:nvPr/>
        </p:nvSpPr>
        <p:spPr>
          <a:xfrm>
            <a:off x="2440080" y="2324160"/>
            <a:ext cx="1038600" cy="25020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8" name="CustomShape 16"/>
          <p:cNvSpPr/>
          <p:nvPr/>
        </p:nvSpPr>
        <p:spPr>
          <a:xfrm>
            <a:off x="2440080" y="2324160"/>
            <a:ext cx="1035360" cy="82656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9" name="CustomShape 17"/>
          <p:cNvSpPr/>
          <p:nvPr/>
        </p:nvSpPr>
        <p:spPr>
          <a:xfrm>
            <a:off x="2381040" y="3926520"/>
            <a:ext cx="1094400" cy="10800"/>
          </a:xfrm>
          <a:prstGeom prst="straightConnector1">
            <a:avLst/>
          </a:prstGeom>
          <a:ln w="28440">
            <a:solidFill>
              <a:srgbClr val="000000"/>
            </a:solidFill>
            <a:round/>
            <a:tailEnd len="med" type="triangle" w="med"/>
          </a:ln>
        </p:spPr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5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252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253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254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55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C457D63-373F-4E67-A024-65F0C5433443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256" name="CustomShape 6"/>
          <p:cNvSpPr/>
          <p:nvPr/>
        </p:nvSpPr>
        <p:spPr>
          <a:xfrm>
            <a:off x="3276000" y="2707200"/>
            <a:ext cx="2342880" cy="1187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7200">
                <a:solidFill>
                  <a:srgbClr val="ffff00"/>
                </a:solidFill>
                <a:latin typeface="Arial"/>
                <a:ea typeface="Calibri"/>
              </a:rPr>
              <a:t>FIM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96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97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080" y="-15480"/>
            <a:ext cx="9133560" cy="6873120"/>
          </a:xfrm>
          <a:prstGeom prst="rect">
            <a:avLst/>
          </a:prstGeom>
        </p:spPr>
      </p:pic>
      <p:sp>
        <p:nvSpPr>
          <p:cNvPr id="98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9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00" name="TextShape 6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0107F41-1108-4D91-96AC-88AA1E57BC42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01" name="CustomShape 7"/>
          <p:cNvSpPr/>
          <p:nvPr/>
        </p:nvSpPr>
        <p:spPr>
          <a:xfrm>
            <a:off x="1451160" y="1059840"/>
            <a:ext cx="4913280" cy="456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DOCUMENTOS INSTITUCIONAIS</a:t>
            </a:r>
            <a:endParaRPr/>
          </a:p>
        </p:txBody>
      </p:sp>
      <p:sp>
        <p:nvSpPr>
          <p:cNvPr id="102" name="CustomShape 8"/>
          <p:cNvSpPr/>
          <p:nvPr/>
        </p:nvSpPr>
        <p:spPr>
          <a:xfrm>
            <a:off x="199440" y="1908000"/>
            <a:ext cx="7611120" cy="33213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Arial"/>
              </a:rPr>
              <a:t>- 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Estatuto: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Estatuto da UTFPR aprovado pela Portaria SESu nº303, de 16/04/2008; Alterado pelo COUNI - Deliberações nº 08/2008, de 31/10/2008 e nº 11/2009, de 25/09/2009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Regimento Geral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: Aprovado pelo COUNI - Deliberação nº 07/2009, de 05/06/2009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Regimento dos </a:t>
            </a:r>
            <a:r>
              <a:rPr b="1" i="1" lang="pt-BR" sz="2000">
                <a:solidFill>
                  <a:srgbClr val="000000"/>
                </a:solidFill>
                <a:latin typeface="Arial"/>
              </a:rPr>
              <a:t>Campi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: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Aprovado pelo COUNI - Deliberação nº 10/2009 de 25/09/09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PPI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- Projeto Político-Pedagógico Institucional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b="1" lang="pt-BR" sz="2000">
                <a:solidFill>
                  <a:srgbClr val="000000"/>
                </a:solidFill>
                <a:latin typeface="Arial"/>
              </a:rPr>
              <a:t>PDI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 - Plano de Desenvolvimento Institucional  (2013-2017)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05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06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480"/>
            <a:ext cx="9143640" cy="6873120"/>
          </a:xfrm>
          <a:prstGeom prst="rect">
            <a:avLst/>
          </a:prstGeom>
        </p:spPr>
      </p:pic>
      <p:sp>
        <p:nvSpPr>
          <p:cNvPr id="107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8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907A517-0F0D-4C69-8BDD-C785BA37FDE0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09" name="CustomShape 6"/>
          <p:cNvSpPr/>
          <p:nvPr/>
        </p:nvSpPr>
        <p:spPr>
          <a:xfrm>
            <a:off x="3350520" y="980640"/>
            <a:ext cx="2179080" cy="456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Filter"/>
              </a:rPr>
              <a:t>CONSELHOS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10" name="CustomShape 7"/>
          <p:cNvSpPr/>
          <p:nvPr/>
        </p:nvSpPr>
        <p:spPr>
          <a:xfrm>
            <a:off x="245160" y="1508760"/>
            <a:ext cx="7908480" cy="4724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Conselho Universitário: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&gt;&lt;value"/>
              </a:rPr>
              <a:t>- Reitor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Arial"/>
              </a:rPr>
              <a:t>- Vice-Reitor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&gt;&lt;value"/>
              </a:rPr>
              <a:t>4 Pró-Reitores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&gt;&lt;value"/>
              </a:rPr>
              <a:t> </a:t>
            </a:r>
            <a:r>
              <a:rPr lang="pt-BR" sz="2000">
                <a:solidFill>
                  <a:srgbClr val="000000"/>
                </a:solidFill>
                <a:latin typeface="&lt;/prop&gt;"/>
              </a:rPr>
              <a:t>33 Docentes (eleitos e com representatividade de todos os campi)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&lt;/prop&gt;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5 Técnico-Administrativos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&lt;/prop&gt;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3 Discentes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4 Representantes externos: Federação Agricultura, Comércio e Industria do estado do Paraná e respectivos trabalhadores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1 Representante dos ex-alunos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Último ex-Reitor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Total 53 membros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14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7000"/>
            <a:ext cx="9143640" cy="6884640"/>
          </a:xfrm>
          <a:prstGeom prst="rect">
            <a:avLst/>
          </a:prstGeom>
        </p:spPr>
      </p:pic>
      <p:sp>
        <p:nvSpPr>
          <p:cNvPr id="115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6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C1AF55E-7AF7-469F-925B-78B418B327A0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117" name="CustomShape 6"/>
          <p:cNvSpPr/>
          <p:nvPr/>
        </p:nvSpPr>
        <p:spPr>
          <a:xfrm>
            <a:off x="3206520" y="1059840"/>
            <a:ext cx="2179080" cy="4561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CONSELHOS</a:t>
            </a:r>
            <a:r>
              <a:rPr b="1" lang="pt-BR" sz="20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18" name="CustomShape 7"/>
          <p:cNvSpPr/>
          <p:nvPr/>
        </p:nvSpPr>
        <p:spPr>
          <a:xfrm>
            <a:off x="215280" y="1775160"/>
            <a:ext cx="8713440" cy="38710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Deliberativos Especializados: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Conselho de Graduação e Educação Profissional 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Conselho de Pesquisa e Pós-Graduação 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Conselho de Relações Empresariais e Comunitárias 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>
                <a:solidFill>
                  <a:srgbClr val="000000"/>
                </a:solidFill>
                <a:latin typeface="Arial"/>
              </a:rPr>
              <a:t>Conselho de Planejamento e Administração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Fóruns Consultivos: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Arial"/>
              </a:rPr>
              <a:t>- Fórum de Desenvolvimento da UTFPR;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Arial"/>
              </a:rPr>
              <a:t>- Fórum dos Executivos dos Municípios; e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Arial"/>
              </a:rPr>
              <a:t>- Fórum Empresarial e Comunitário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sp>
        <p:nvSpPr>
          <p:cNvPr id="122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3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4" name="TextShape 6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3E906FD-7EE4-4F27-BA5B-EBF5D7F686CA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pic>
        <p:nvPicPr>
          <p:cNvPr descr="" id="12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0"/>
            <a:ext cx="9143640" cy="685764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28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sp>
        <p:nvSpPr>
          <p:cNvPr id="129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0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31" name="TextShape 6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53A078D-EADF-46F5-999F-1C7676690157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pic>
        <p:nvPicPr>
          <p:cNvPr descr="" id="1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27360" y="-20880"/>
            <a:ext cx="9171000" cy="687852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35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sp>
        <p:nvSpPr>
          <p:cNvPr id="136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7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38" name="TextShape 6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42ED7A3-9CE4-41D3-9A4B-3A032F84EAA0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pic>
        <p:nvPicPr>
          <p:cNvPr descr="" id="139" name="Imagem 10"/>
          <p:cNvPicPr/>
          <p:nvPr/>
        </p:nvPicPr>
        <p:blipFill>
          <a:blip r:embed="rId1"/>
          <a:stretch>
            <a:fillRect/>
          </a:stretch>
        </p:blipFill>
        <p:spPr>
          <a:xfrm>
            <a:off x="21240" y="-36360"/>
            <a:ext cx="9180000" cy="687096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4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42" name="CustomShape 3"/>
          <p:cNvSpPr/>
          <p:nvPr/>
        </p:nvSpPr>
        <p:spPr>
          <a:xfrm>
            <a:off x="582480" y="980640"/>
            <a:ext cx="6912360" cy="307440"/>
          </a:xfrm>
          <a:prstGeom prst="rect">
            <a:avLst/>
          </a:prstGeom>
        </p:spPr>
      </p:sp>
      <p:pic>
        <p:nvPicPr>
          <p:cNvPr descr="" id="143" name="Imagem 4"/>
          <p:cNvPicPr/>
          <p:nvPr/>
        </p:nvPicPr>
        <p:blipFill>
          <a:blip r:embed="rId1"/>
          <a:stretch>
            <a:fillRect/>
          </a:stretch>
        </p:blipFill>
        <p:spPr>
          <a:xfrm>
            <a:off x="-12600" y="-15480"/>
            <a:ext cx="9156240" cy="6873120"/>
          </a:xfrm>
          <a:prstGeom prst="rect">
            <a:avLst/>
          </a:prstGeom>
        </p:spPr>
      </p:pic>
      <p:sp>
        <p:nvSpPr>
          <p:cNvPr id="144" name="CustomShape 4"/>
          <p:cNvSpPr/>
          <p:nvPr/>
        </p:nvSpPr>
        <p:spPr>
          <a:xfrm>
            <a:off x="5040" y="404640"/>
            <a:ext cx="7805520" cy="28638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UNIVERSIDADE TECNOLÓGICA FEDERAL DO PARANÁ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45" name="TextShape 5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88C4D84-ABEC-433D-AD05-99CE4C3B16AD}" type="slidenum">
              <a:rPr lang="pt-BR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graphicFrame>
        <p:nvGraphicFramePr>
          <p:cNvPr id="146" name="Table 6"/>
          <p:cNvGraphicFramePr/>
          <p:nvPr/>
        </p:nvGraphicFramePr>
        <p:xfrm>
          <a:off x="395640" y="1318680"/>
          <a:ext cx="6912360" cy="3588480"/>
        </p:xfrm>
        <a:graphic>
          <a:graphicData uri="http://schemas.openxmlformats.org/drawingml/2006/table">
            <a:tbl>
              <a:tblPr/>
              <a:tblGrid>
                <a:gridCol w="2440440"/>
                <a:gridCol w="1907640"/>
                <a:gridCol w="951120"/>
                <a:gridCol w="1613160"/>
              </a:tblGrid>
              <a:tr h="424800"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Cursos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N° Cursos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N° alunos</a:t>
                      </a:r>
                      <a:endParaRPr/>
                    </a:p>
                  </a:txBody>
                  <a:tcPr/>
                </a:tc>
              </a:tr>
              <a:tr h="307440"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Técnico de Nível Médio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Cursos Técnicos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1.693</a:t>
                      </a:r>
                      <a:endParaRPr/>
                    </a:p>
                  </a:txBody>
                  <a:tcPr/>
                </a:tc>
              </a:tr>
              <a:tr h="307440"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Graduação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Tecnologias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5.024</a:t>
                      </a:r>
                      <a:endParaRPr/>
                    </a:p>
                  </a:txBody>
                  <a:tcPr/>
                </a:tc>
              </a:tr>
              <a:tr h="606240">
                <a:tc>
                  <a:txBody>
                    <a:bodyPr anchor="ctr" bIns="0" lIns="8640" rIns="8640" tIns="8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Licenciaturas e Bacharelados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20.134</a:t>
                      </a:r>
                      <a:endParaRPr/>
                    </a:p>
                  </a:txBody>
                  <a:tcPr/>
                </a:tc>
              </a:tr>
              <a:tr h="307440"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Pós-Graduação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Mestrados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1.251</a:t>
                      </a:r>
                      <a:endParaRPr/>
                    </a:p>
                  </a:txBody>
                  <a:tcPr/>
                </a:tc>
              </a:tr>
              <a:tr h="342720">
                <a:tc>
                  <a:txBody>
                    <a:bodyPr anchor="ctr" bIns="0" lIns="8640" rIns="8640" tIns="8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Doutorados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  <a:endParaRPr/>
                    </a:p>
                  </a:txBody>
                  <a:tcPr/>
                </a:tc>
              </a:tr>
              <a:tr h="359640"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28.396</a:t>
                      </a:r>
                      <a:endParaRPr/>
                    </a:p>
                  </a:txBody>
                  <a:tcPr/>
                </a:tc>
              </a:tr>
              <a:tr h="307440"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Especialização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Presencial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6.019</a:t>
                      </a:r>
                      <a:endParaRPr/>
                    </a:p>
                  </a:txBody>
                  <a:tcPr/>
                </a:tc>
              </a:tr>
              <a:tr h="307440"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A Distancia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Técnico (33 Pólos)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Calibri"/>
                        </a:rPr>
                        <a:t>1218</a:t>
                      </a:r>
                      <a:endParaRPr/>
                    </a:p>
                  </a:txBody>
                  <a:tcPr/>
                </a:tc>
              </a:tr>
              <a:tr h="317880"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8640" rIns="8640" tIns="864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Calibri"/>
                        </a:rPr>
                        <a:t>35.633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