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6" r:id="rId3"/>
    <p:sldId id="257" r:id="rId4"/>
    <p:sldId id="260" r:id="rId5"/>
    <p:sldId id="258" r:id="rId6"/>
    <p:sldId id="259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16256000" cy="12192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07" autoAdjust="0"/>
  </p:normalViewPr>
  <p:slideViewPr>
    <p:cSldViewPr snapToGrid="0">
      <p:cViewPr>
        <p:scale>
          <a:sx n="30" d="100"/>
          <a:sy n="30" d="100"/>
        </p:scale>
        <p:origin x="-1830" y="-426"/>
      </p:cViewPr>
      <p:guideLst>
        <p:guide orient="horz" pos="3840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3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995312"/>
            <a:ext cx="13817600" cy="4244622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32000" y="6403623"/>
            <a:ext cx="12192000" cy="2943577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882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62511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3201" y="649111"/>
            <a:ext cx="3505200" cy="10332156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1" y="649111"/>
            <a:ext cx="10312400" cy="10332156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516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3132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134" y="3039537"/>
            <a:ext cx="14020800" cy="5071532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134" y="8159048"/>
            <a:ext cx="14020800" cy="2666999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/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192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245556"/>
            <a:ext cx="6908800" cy="77357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3245556"/>
            <a:ext cx="6908800" cy="773571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6403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649114"/>
            <a:ext cx="14020800" cy="2356556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9719" y="2988734"/>
            <a:ext cx="6877049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9719" y="4453467"/>
            <a:ext cx="6877049" cy="65503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29601" y="2988734"/>
            <a:ext cx="6910917" cy="1464732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29601" y="4453467"/>
            <a:ext cx="6910917" cy="65503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015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1260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4971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0917" y="1755425"/>
            <a:ext cx="8229600" cy="8664222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2479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717" y="812800"/>
            <a:ext cx="5242983" cy="284480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0917" y="1755425"/>
            <a:ext cx="8229600" cy="8664222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717" y="3657600"/>
            <a:ext cx="5242983" cy="6776156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980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600" y="649114"/>
            <a:ext cx="14020800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3245556"/>
            <a:ext cx="14020800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4059E-1580-4D3B-B426-3F6DAAB09A1E}" type="datetimeFigureOut">
              <a:rPr lang="pt-BR" smtClean="0"/>
              <a:pPr/>
              <a:t>16/12/2015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84800" y="11300181"/>
            <a:ext cx="54864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80800" y="11300181"/>
            <a:ext cx="365760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784B9-60B5-472E-B3C4-AB840B4EA5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97559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625620" rtl="0" eaLnBrk="1" latinLnBrk="0" hangingPunct="1">
        <a:lnSpc>
          <a:spcPct val="90000"/>
        </a:lnSpc>
        <a:spcBef>
          <a:spcPct val="0"/>
        </a:spcBef>
        <a:buNone/>
        <a:defRPr sz="782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405" indent="-406405" algn="l" defTabSz="1625620" rtl="0" eaLnBrk="1" latinLnBrk="0" hangingPunct="1">
        <a:lnSpc>
          <a:spcPct val="90000"/>
        </a:lnSpc>
        <a:spcBef>
          <a:spcPts val="1778"/>
        </a:spcBef>
        <a:buFont typeface="Arial" panose="020B0604020202020204" pitchFamily="34" charset="0"/>
        <a:buChar char="•"/>
        <a:defRPr sz="4978" kern="1200">
          <a:solidFill>
            <a:schemeClr val="tx1"/>
          </a:solidFill>
          <a:latin typeface="+mn-lt"/>
          <a:ea typeface="+mn-ea"/>
          <a:cs typeface="+mn-cs"/>
        </a:defRPr>
      </a:lvl1pPr>
      <a:lvl2pPr marL="121921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2pPr>
      <a:lvl3pPr marL="2032025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3pPr>
      <a:lvl4pPr marL="284483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4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47045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528326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609607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908886" indent="-406405" algn="l" defTabSz="1625620" rtl="0" eaLnBrk="1" latinLnBrk="0" hangingPunct="1">
        <a:lnSpc>
          <a:spcPct val="90000"/>
        </a:lnSpc>
        <a:spcBef>
          <a:spcPts val="889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281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2562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38430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5124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6405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7686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68967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02481" algn="l" defTabSz="1625620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Paulo.silva@unifal-mg.edu.br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reitoria@unifal-mg.edu.b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2282979" y="3659096"/>
            <a:ext cx="96848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Seminário ANDIFES</a:t>
            </a:r>
          </a:p>
          <a:p>
            <a:r>
              <a:rPr lang="pt-BR" sz="3200" b="1" dirty="0" smtClean="0"/>
              <a:t>“O Financiamento Sustentável da Universidade Federal”</a:t>
            </a:r>
          </a:p>
        </p:txBody>
      </p:sp>
      <p:sp>
        <p:nvSpPr>
          <p:cNvPr id="3" name="CaixaDeTexto 2"/>
          <p:cNvSpPr txBox="1"/>
          <p:nvPr/>
        </p:nvSpPr>
        <p:spPr>
          <a:xfrm flipH="1">
            <a:off x="5411348" y="10927370"/>
            <a:ext cx="5923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Brasília -DF, 16 de dezembro de 2015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10176964" y="8816196"/>
            <a:ext cx="6079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70C0"/>
                </a:solidFill>
              </a:rPr>
              <a:t>Paulo Márcio de Faria e Silva</a:t>
            </a:r>
          </a:p>
          <a:p>
            <a:r>
              <a:rPr lang="pt-BR" sz="2800" b="1" dirty="0" smtClean="0">
                <a:solidFill>
                  <a:srgbClr val="0070C0"/>
                </a:solidFill>
              </a:rPr>
              <a:t>Universidade Federal de Alfenas</a:t>
            </a:r>
            <a:endParaRPr lang="pt-BR" sz="2800" b="1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282979" y="5622093"/>
            <a:ext cx="121804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/>
              <a:t>Como financiar os grandes grupos de despesas: Terceirização, Expansão, Assistência Estudantil, Pesquisa e Manutenção Predial</a:t>
            </a:r>
            <a:endParaRPr lang="pt-BR" sz="4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9342" y="1354639"/>
            <a:ext cx="4757755" cy="100441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28074" y="459019"/>
            <a:ext cx="2892872" cy="231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8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8095" y="1299411"/>
            <a:ext cx="13496038" cy="97696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4325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52335" y="1138990"/>
            <a:ext cx="1355557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dirty="0" smtClean="0">
                <a:latin typeface="Arial Rounded MT Bold" panose="020F0704030504030204" pitchFamily="34" charset="0"/>
              </a:rPr>
              <a:t>A MATRIZ ANDIFES FINANCIA O </a:t>
            </a:r>
            <a:r>
              <a:rPr lang="pt-BR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FUNCIONAMENTO </a:t>
            </a:r>
            <a:r>
              <a:rPr lang="pt-BR" sz="7200" dirty="0" smtClean="0">
                <a:latin typeface="Arial Rounded MT Bold" panose="020F0704030504030204" pitchFamily="34" charset="0"/>
              </a:rPr>
              <a:t>DAS UNIVERSIDADES E A DISTRIBUIÇÃO DE RECURSOS É PROPORCIONAL AO </a:t>
            </a:r>
            <a:r>
              <a:rPr lang="pt-BR" sz="72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“TAMANHO RELATIVO” </a:t>
            </a:r>
            <a:r>
              <a:rPr lang="pt-BR" sz="7200" dirty="0" smtClean="0">
                <a:latin typeface="Arial Rounded MT Bold" panose="020F0704030504030204" pitchFamily="34" charset="0"/>
              </a:rPr>
              <a:t>DE CADA UNIVERSIDADE</a:t>
            </a:r>
            <a:endParaRPr lang="pt-BR" sz="7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62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50899" y="2725948"/>
            <a:ext cx="6245108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dirty="0" smtClean="0"/>
              <a:t>Como financiar?</a:t>
            </a:r>
          </a:p>
          <a:p>
            <a:endParaRPr lang="pt-BR" sz="4800" dirty="0"/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Terceirização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Expansão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Assistência Estudantil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Pesquisa</a:t>
            </a:r>
          </a:p>
          <a:p>
            <a:pPr marL="685800" indent="-685800">
              <a:buFont typeface="Wingdings" panose="05000000000000000000" pitchFamily="2" charset="2"/>
              <a:buChar char="q"/>
            </a:pPr>
            <a:r>
              <a:rPr lang="pt-BR" sz="4800" dirty="0" smtClean="0"/>
              <a:t>Manutenção Predial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172242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839" y="1559128"/>
            <a:ext cx="12639042" cy="91125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10400" y="655320"/>
            <a:ext cx="309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BOLO </a:t>
            </a:r>
            <a:r>
              <a:rPr lang="pt-BR" sz="3200" b="1" dirty="0" err="1" smtClean="0">
                <a:solidFill>
                  <a:srgbClr val="7030A0"/>
                </a:solidFill>
              </a:rPr>
              <a:t>SESu</a:t>
            </a:r>
            <a:r>
              <a:rPr lang="pt-BR" sz="3200" b="1" dirty="0" smtClean="0">
                <a:solidFill>
                  <a:srgbClr val="7030A0"/>
                </a:solidFill>
              </a:rPr>
              <a:t> (OCC)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714671" y="3416060"/>
            <a:ext cx="376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FATIA MATRIZ Andifes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3451641" y="10302360"/>
            <a:ext cx="67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2015</a:t>
            </a:r>
            <a:endParaRPr lang="pt-BR" b="1" dirty="0"/>
          </a:p>
        </p:txBody>
      </p:sp>
      <p:cxnSp>
        <p:nvCxnSpPr>
          <p:cNvPr id="9" name="Conector angulado 8"/>
          <p:cNvCxnSpPr/>
          <p:nvPr/>
        </p:nvCxnSpPr>
        <p:spPr>
          <a:xfrm flipV="1">
            <a:off x="9747849" y="947707"/>
            <a:ext cx="2242868" cy="2123297"/>
          </a:xfrm>
          <a:prstGeom prst="bentConnector3">
            <a:avLst/>
          </a:prstGeom>
          <a:ln w="53975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 flipH="1">
            <a:off x="11990717" y="478652"/>
            <a:ext cx="1627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Assistência </a:t>
            </a:r>
            <a:r>
              <a:rPr lang="pt-BR" sz="2400" dirty="0" err="1" smtClean="0">
                <a:solidFill>
                  <a:srgbClr val="FF0000"/>
                </a:solidFill>
              </a:rPr>
              <a:t>Estudanti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12" name="Conector angulado 11"/>
          <p:cNvCxnSpPr/>
          <p:nvPr/>
        </p:nvCxnSpPr>
        <p:spPr>
          <a:xfrm rot="5400000">
            <a:off x="4626346" y="7640328"/>
            <a:ext cx="1052422" cy="506371"/>
          </a:xfrm>
          <a:prstGeom prst="bentConnector3">
            <a:avLst/>
          </a:prstGeom>
          <a:ln w="539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 flipH="1">
            <a:off x="4164615" y="8368913"/>
            <a:ext cx="19758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Expansão/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Consolidação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0890260" y="6094433"/>
            <a:ext cx="2280823" cy="232277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 flipH="1">
            <a:off x="12238578" y="8184246"/>
            <a:ext cx="3036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Terceirização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Manutenção Predial</a:t>
            </a:r>
          </a:p>
          <a:p>
            <a:r>
              <a:rPr lang="pt-BR" sz="2400" dirty="0" smtClean="0">
                <a:solidFill>
                  <a:srgbClr val="FF0000"/>
                </a:solidFill>
              </a:rPr>
              <a:t>Pesquisa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7989" y="7601423"/>
            <a:ext cx="707197" cy="122540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 flipH="1">
            <a:off x="6480047" y="8720389"/>
            <a:ext cx="1975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Consolidação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8179589" y="8720390"/>
            <a:ext cx="13251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(Custeio)</a:t>
            </a:r>
            <a:endParaRPr lang="pt-BR" sz="2400" b="1" dirty="0">
              <a:solidFill>
                <a:srgbClr val="FF0000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052144" y="2018440"/>
            <a:ext cx="707197" cy="1225402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 flipH="1">
            <a:off x="3364944" y="1862043"/>
            <a:ext cx="17936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</a:rPr>
              <a:t>(Novas e novíssimas)</a:t>
            </a:r>
            <a:endParaRPr lang="pt-B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29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642337" y="741871"/>
            <a:ext cx="3053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Terceirização</a:t>
            </a:r>
            <a:endParaRPr lang="pt-BR" sz="4000" b="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905" y="2001329"/>
            <a:ext cx="15744616" cy="7953553"/>
          </a:xfrm>
          <a:prstGeom prst="rect">
            <a:avLst/>
          </a:prstGeom>
        </p:spPr>
      </p:pic>
      <p:cxnSp>
        <p:nvCxnSpPr>
          <p:cNvPr id="6" name="Conector reto 5"/>
          <p:cNvCxnSpPr/>
          <p:nvPr/>
        </p:nvCxnSpPr>
        <p:spPr>
          <a:xfrm>
            <a:off x="1051264" y="8202737"/>
            <a:ext cx="12870612" cy="0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 flipH="1">
            <a:off x="14006267" y="8018071"/>
            <a:ext cx="11025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 smtClean="0">
                <a:solidFill>
                  <a:srgbClr val="92D050"/>
                </a:solidFill>
              </a:rPr>
              <a:t>RAT 1:15</a:t>
            </a:r>
            <a:endParaRPr lang="pt-BR" sz="16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8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5997945" y="983413"/>
            <a:ext cx="4871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Manutenção Predial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 flipH="1">
            <a:off x="2029793" y="2484407"/>
            <a:ext cx="1225554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Aparece na matriz como Manutenção de Imóveis e representa em média, </a:t>
            </a:r>
            <a:r>
              <a:rPr lang="pt-BR" sz="3200" dirty="0" smtClean="0">
                <a:solidFill>
                  <a:srgbClr val="FF0000"/>
                </a:solidFill>
              </a:rPr>
              <a:t>12% </a:t>
            </a:r>
            <a:r>
              <a:rPr lang="pt-BR" sz="3200" dirty="0" smtClean="0"/>
              <a:t>dos gastos da matriz. Atende reformas e atualizações de prédios e suas estruturas.</a:t>
            </a:r>
          </a:p>
          <a:p>
            <a:endParaRPr lang="pt-BR" sz="3200" dirty="0"/>
          </a:p>
          <a:p>
            <a:endParaRPr lang="pt-BR" sz="3200" dirty="0" smtClean="0"/>
          </a:p>
          <a:p>
            <a:r>
              <a:rPr lang="pt-BR" sz="3200" dirty="0" smtClean="0">
                <a:solidFill>
                  <a:srgbClr val="FF0000"/>
                </a:solidFill>
              </a:rPr>
              <a:t>Problemas</a:t>
            </a:r>
            <a:r>
              <a:rPr lang="pt-BR" sz="3200" dirty="0" smtClean="0"/>
              <a:t>: (aparecem normalmente como especificidades)</a:t>
            </a:r>
          </a:p>
          <a:p>
            <a:endParaRPr lang="pt-BR" sz="32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E</a:t>
            </a:r>
            <a:r>
              <a:rPr lang="pt-BR" sz="3200" dirty="0" smtClean="0"/>
              <a:t>struturas existentes antes da expansão;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smtClean="0"/>
              <a:t>Prédios históricos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P</a:t>
            </a:r>
            <a:r>
              <a:rPr lang="pt-BR" sz="3200" dirty="0" smtClean="0"/>
              <a:t>rédios construídos para pesquisa e atividades congêneres;</a:t>
            </a:r>
          </a:p>
          <a:p>
            <a:endParaRPr lang="pt-BR" sz="3200" dirty="0" smtClean="0"/>
          </a:p>
          <a:p>
            <a:r>
              <a:rPr lang="pt-BR" sz="3200" dirty="0" smtClean="0"/>
              <a:t>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77478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7102126" y="1086929"/>
            <a:ext cx="20591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 smtClean="0"/>
              <a:t>Pesquisa</a:t>
            </a:r>
            <a:endParaRPr lang="pt-BR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1461959" y="2311878"/>
            <a:ext cx="1333945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 smtClean="0"/>
              <a:t>Na Matriz ANDIFES:</a:t>
            </a:r>
          </a:p>
          <a:p>
            <a:pPr algn="just"/>
            <a:r>
              <a:rPr lang="pt-BR" sz="3200" dirty="0" smtClean="0"/>
              <a:t>Calculada indiretamente na fração Eficiência e Qualidade (hoje 10% da Matriz)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IFES com maior número de pós-graduandos e com maior número de cursos qualificados (5, 6 e 7) têm maior participação nessa parte da Matriz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Ao mesmo tempo: essas IFES são as que mais conseguem captar recursos junto às agências de fomento (CNPq, CAPES, FINEP, </a:t>
            </a:r>
            <a:r>
              <a:rPr lang="pt-BR" sz="3200" dirty="0" err="1" smtClean="0"/>
              <a:t>FAPs</a:t>
            </a:r>
            <a:r>
              <a:rPr lang="pt-BR" sz="3200" dirty="0" smtClean="0"/>
              <a:t>, </a:t>
            </a:r>
            <a:r>
              <a:rPr lang="pt-BR" sz="3200" dirty="0" err="1" smtClean="0"/>
              <a:t>etc</a:t>
            </a:r>
            <a:r>
              <a:rPr lang="pt-BR" sz="3200" dirty="0" smtClean="0"/>
              <a:t>)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Problemas</a:t>
            </a:r>
            <a:r>
              <a:rPr lang="pt-BR" sz="3200" dirty="0" smtClean="0"/>
              <a:t>: as agencias em geral financiam os projetos, ficando o aumento de gastos pelas atividades de pesquisa por conta das IFES (Ex.: PROAP)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>
                <a:solidFill>
                  <a:srgbClr val="FF0000"/>
                </a:solidFill>
              </a:rPr>
              <a:t>Pergunta</a:t>
            </a:r>
            <a:r>
              <a:rPr lang="pt-BR" sz="3200" dirty="0" smtClean="0"/>
              <a:t>: alterar o percentual de eficiência/qualidade da Matriz Andifes é a solução? Que impacto essa alteração terá sobre IFES ainda não consolidadas?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3612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2719908" y="1000664"/>
            <a:ext cx="11358402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DESAFIOS</a:t>
            </a:r>
          </a:p>
          <a:p>
            <a:endParaRPr lang="pt-BR" sz="3200" dirty="0"/>
          </a:p>
          <a:p>
            <a:pPr algn="just"/>
            <a:r>
              <a:rPr lang="pt-BR" sz="3200" dirty="0" smtClean="0"/>
              <a:t>Como diminuir o impacto da terceirização?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para muitas IFES: reposição de vagas de </a:t>
            </a:r>
            <a:r>
              <a:rPr lang="pt-BR" sz="3200" dirty="0" err="1" smtClean="0">
                <a:solidFill>
                  <a:srgbClr val="FF0000"/>
                </a:solidFill>
              </a:rPr>
              <a:t>TAEs</a:t>
            </a:r>
            <a:r>
              <a:rPr lang="pt-BR" sz="3200" dirty="0" smtClean="0">
                <a:solidFill>
                  <a:srgbClr val="FF0000"/>
                </a:solidFill>
              </a:rPr>
              <a:t>  (EQUALIZAÇÃO)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 smtClean="0"/>
              <a:t>Como atender as demandas específicas de cada IFES (recuperação estrutura predial, deficiências infraestrutura redes, gastos diferenciados de transportes, manutenção de grandes áreas, </a:t>
            </a:r>
            <a:r>
              <a:rPr lang="pt-BR" sz="3200" dirty="0" err="1" smtClean="0"/>
              <a:t>etc</a:t>
            </a:r>
            <a:r>
              <a:rPr lang="pt-BR" sz="3200" dirty="0" smtClean="0"/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Definir recursos e trabalhar com editais?</a:t>
            </a:r>
          </a:p>
          <a:p>
            <a:pPr algn="just"/>
            <a:endParaRPr lang="pt-BR" sz="3200" dirty="0">
              <a:solidFill>
                <a:srgbClr val="FF0000"/>
              </a:solidFill>
            </a:endParaRPr>
          </a:p>
          <a:p>
            <a:pPr algn="just"/>
            <a:r>
              <a:rPr lang="pt-BR" sz="3200" dirty="0" smtClean="0"/>
              <a:t>Como financiar o aumento de gastos gerado pelo aumento das atividades de pesquisa (novos prédio, novos equipamentos, </a:t>
            </a:r>
            <a:r>
              <a:rPr lang="pt-BR" sz="3200" dirty="0" err="1" smtClean="0"/>
              <a:t>etc</a:t>
            </a:r>
            <a:r>
              <a:rPr lang="pt-BR" sz="3200" dirty="0" smtClean="0"/>
              <a:t>?)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Prever esses impactos nos projetos?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dirty="0" smtClean="0">
                <a:solidFill>
                  <a:srgbClr val="FF0000"/>
                </a:solidFill>
              </a:rPr>
              <a:t>Participação das agências e dos fundos setoriais?</a:t>
            </a:r>
          </a:p>
          <a:p>
            <a:pPr algn="just"/>
            <a:endParaRPr lang="pt-BR" sz="3200" dirty="0" smtClean="0"/>
          </a:p>
          <a:p>
            <a:pPr algn="just"/>
            <a:endParaRPr lang="pt-BR" sz="3200" dirty="0"/>
          </a:p>
          <a:p>
            <a:pPr algn="ctr"/>
            <a:r>
              <a:rPr lang="pt-BR" sz="3200" dirty="0" smtClean="0">
                <a:solidFill>
                  <a:srgbClr val="FF0000"/>
                </a:solidFill>
              </a:rPr>
              <a:t>RISCO</a:t>
            </a:r>
          </a:p>
          <a:p>
            <a:pPr algn="just"/>
            <a:r>
              <a:rPr lang="pt-BR" sz="3200" dirty="0" smtClean="0"/>
              <a:t>Alteração substantiva na Matriz ANDIFES pode comprometer o funcionamento de muitas IFES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299186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83410" y="1449238"/>
            <a:ext cx="145268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000" dirty="0" smtClean="0">
                <a:latin typeface="Comic Sans MS" panose="030F0702030302020204" pitchFamily="66" charset="0"/>
              </a:rPr>
              <a:t>“TUDO É UMA QUESTÃO DE </a:t>
            </a:r>
            <a:r>
              <a:rPr lang="pt-BR" sz="80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ESPAÇO ORÇAMENTÁRIO</a:t>
            </a:r>
            <a:r>
              <a:rPr lang="pt-BR" sz="8000" dirty="0" smtClean="0">
                <a:latin typeface="Comic Sans MS" panose="030F0702030302020204" pitchFamily="66" charset="0"/>
              </a:rPr>
              <a:t>”</a:t>
            </a:r>
            <a:endParaRPr lang="pt-BR" sz="8000" dirty="0">
              <a:latin typeface="Comic Sans MS" panose="030F0702030302020204" pitchFamily="66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 flipH="1">
            <a:off x="1104180" y="7539487"/>
            <a:ext cx="1440611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rgbClr val="FF0000"/>
                </a:solidFill>
              </a:rPr>
              <a:t>EXTERNAMENTE</a:t>
            </a:r>
            <a:r>
              <a:rPr lang="pt-BR" sz="4400" dirty="0" smtClean="0"/>
              <a:t>: AUMENTAR O TAMANHO DOS BOLOS/FATIAS</a:t>
            </a:r>
          </a:p>
          <a:p>
            <a:endParaRPr lang="pt-BR" sz="4400" dirty="0"/>
          </a:p>
          <a:p>
            <a:r>
              <a:rPr lang="pt-BR" sz="4400" dirty="0" smtClean="0">
                <a:solidFill>
                  <a:srgbClr val="FF0000"/>
                </a:solidFill>
              </a:rPr>
              <a:t>INTERNAMENTE</a:t>
            </a:r>
            <a:r>
              <a:rPr lang="pt-BR" sz="4400" dirty="0" smtClean="0"/>
              <a:t>: AUMENTAR A EFICIÊNCIA E A  									RACIONALIZAÇÃO DOS GASTOS</a:t>
            </a:r>
            <a:endParaRPr lang="pt-BR" sz="4400" dirty="0"/>
          </a:p>
        </p:txBody>
      </p:sp>
      <p:sp>
        <p:nvSpPr>
          <p:cNvPr id="4" name="CaixaDeTexto 3"/>
          <p:cNvSpPr txBox="1"/>
          <p:nvPr/>
        </p:nvSpPr>
        <p:spPr>
          <a:xfrm flipH="1">
            <a:off x="5721899" y="6193765"/>
            <a:ext cx="5768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 smtClean="0">
                <a:solidFill>
                  <a:srgbClr val="0066FF"/>
                </a:solidFill>
                <a:latin typeface="Cooper Black" panose="0208090404030B020404" pitchFamily="18" charset="0"/>
              </a:rPr>
              <a:t>ESTRATÉGIAS</a:t>
            </a:r>
            <a:endParaRPr lang="pt-BR" sz="5400" dirty="0">
              <a:solidFill>
                <a:srgbClr val="0066FF"/>
              </a:solidFill>
              <a:latin typeface="Cooper Black" panose="02080904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213" y="1463040"/>
            <a:ext cx="14211734" cy="93268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12993" y="10073640"/>
            <a:ext cx="990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http://www.esaf.fazenda.gov.br/capacitacao/orcamentaria/material-didatico-brasilia-ii-2015-2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44284" y="6818606"/>
            <a:ext cx="176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FATIA MEC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81481" y="528976"/>
            <a:ext cx="3677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BOLO GOVERNO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29154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00213" y="1463040"/>
            <a:ext cx="14211734" cy="932688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912993" y="10073640"/>
            <a:ext cx="9902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Fonte: http://www.esaf.fazenda.gov.br/capacitacao/orcamentaria/material-didatico-brasilia-ii-2015-2</a:t>
            </a:r>
            <a:endParaRPr lang="pt-BR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3344284" y="6818606"/>
            <a:ext cx="17676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solidFill>
                  <a:srgbClr val="C00000"/>
                </a:solidFill>
              </a:rPr>
              <a:t>FATIA MEC</a:t>
            </a:r>
            <a:endParaRPr lang="pt-BR" sz="2800" b="1" dirty="0">
              <a:solidFill>
                <a:srgbClr val="C0000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781481" y="528976"/>
            <a:ext cx="36774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b="1" dirty="0" smtClean="0"/>
              <a:t>BOLO GOVERNO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xmlns="" val="120542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56906" y="3950897"/>
            <a:ext cx="1292052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AUMENTAR EFICIÊNCIA E RACIONALIZAÇÃO</a:t>
            </a:r>
          </a:p>
          <a:p>
            <a:pPr algn="ctr"/>
            <a:endParaRPr lang="pt-BR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X</a:t>
            </a:r>
          </a:p>
          <a:p>
            <a:pPr algn="ctr"/>
            <a:endParaRPr lang="pt-BR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/>
            <a:r>
              <a:rPr lang="pt-BR" sz="4800" dirty="0" smtClean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AUTONOMIA UNIVERSITÁRIA</a:t>
            </a:r>
            <a:endParaRPr lang="pt-BR" sz="4800" dirty="0">
              <a:solidFill>
                <a:srgbClr val="FF0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272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 flipH="1">
            <a:off x="10483680" y="3254757"/>
            <a:ext cx="39569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0066FF"/>
                </a:solidFill>
                <a:latin typeface="Comic Sans MS" panose="030F0702030302020204" pitchFamily="66" charset="0"/>
              </a:rPr>
              <a:t>Obrigado!</a:t>
            </a:r>
            <a:endParaRPr lang="pt-BR" sz="6000" dirty="0">
              <a:solidFill>
                <a:srgbClr val="00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88576" y="1958542"/>
            <a:ext cx="6796300" cy="6524448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661584" y="5220766"/>
            <a:ext cx="51110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200" dirty="0">
                <a:hlinkClick r:id="rId3"/>
              </a:rPr>
              <a:t>p</a:t>
            </a:r>
            <a:r>
              <a:rPr lang="pt-BR" sz="3200" dirty="0" smtClean="0">
                <a:hlinkClick r:id="rId3"/>
              </a:rPr>
              <a:t>aulo.silva@unifal-mg.edu.br</a:t>
            </a:r>
            <a:endParaRPr lang="pt-BR" sz="3200" dirty="0" smtClean="0"/>
          </a:p>
          <a:p>
            <a:pPr algn="ctr"/>
            <a:r>
              <a:rPr lang="pt-BR" sz="3200" dirty="0" smtClean="0">
                <a:hlinkClick r:id="rId4"/>
              </a:rPr>
              <a:t>reitoria@unifal-mg.edu.br</a:t>
            </a:r>
            <a:endParaRPr lang="pt-BR" sz="3200" dirty="0" smtClean="0"/>
          </a:p>
          <a:p>
            <a:pPr algn="ctr"/>
            <a:endParaRPr lang="pt-BR" sz="3200" dirty="0"/>
          </a:p>
          <a:p>
            <a:pPr algn="ctr"/>
            <a:r>
              <a:rPr lang="pt-BR" sz="3200" dirty="0" smtClean="0"/>
              <a:t>35-99142-4783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xmlns="" val="17709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5278" y="1143001"/>
            <a:ext cx="12185444" cy="990599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27790" y="259080"/>
            <a:ext cx="2000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C00000"/>
                </a:solidFill>
              </a:rPr>
              <a:t>BOLO MEC</a:t>
            </a:r>
            <a:endParaRPr lang="pt-BR" sz="3200" b="1" dirty="0">
              <a:solidFill>
                <a:srgbClr val="C0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2420600" y="4053840"/>
            <a:ext cx="156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7030A0"/>
                </a:solidFill>
              </a:rPr>
              <a:t>FATIA </a:t>
            </a:r>
            <a:r>
              <a:rPr lang="pt-BR" sz="2400" b="1" dirty="0" err="1" smtClean="0">
                <a:solidFill>
                  <a:srgbClr val="7030A0"/>
                </a:solidFill>
              </a:rPr>
              <a:t>SESu</a:t>
            </a:r>
            <a:endParaRPr lang="pt-BR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847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517" y="1949570"/>
            <a:ext cx="13584155" cy="837464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05526" y="948905"/>
            <a:ext cx="4567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C00000"/>
                </a:solidFill>
              </a:rPr>
              <a:t>BOLO </a:t>
            </a:r>
            <a:r>
              <a:rPr lang="pt-BR" sz="3600" b="1" dirty="0" err="1" smtClean="0">
                <a:solidFill>
                  <a:srgbClr val="C00000"/>
                </a:solidFill>
              </a:rPr>
              <a:t>SESu</a:t>
            </a:r>
            <a:r>
              <a:rPr lang="pt-BR" sz="3600" b="1" dirty="0" smtClean="0">
                <a:solidFill>
                  <a:srgbClr val="C00000"/>
                </a:solidFill>
              </a:rPr>
              <a:t> TOTAL</a:t>
            </a:r>
            <a:endParaRPr lang="pt-BR" sz="3600" b="1" dirty="0">
              <a:solidFill>
                <a:srgbClr val="C000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 flipH="1">
            <a:off x="4893763" y="9523561"/>
            <a:ext cx="747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2015</a:t>
            </a:r>
            <a:endParaRPr lang="pt-BR" b="1" dirty="0"/>
          </a:p>
        </p:txBody>
      </p:sp>
      <p:sp>
        <p:nvSpPr>
          <p:cNvPr id="5" name="Chave esquerda 4"/>
          <p:cNvSpPr/>
          <p:nvPr/>
        </p:nvSpPr>
        <p:spPr>
          <a:xfrm rot="3869455">
            <a:off x="3896194" y="1894121"/>
            <a:ext cx="1861270" cy="1900530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 flipH="1">
            <a:off x="3030459" y="1410569"/>
            <a:ext cx="28773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9.600.000.000,00</a:t>
            </a:r>
            <a:endParaRPr lang="pt-B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41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1839" y="1493998"/>
            <a:ext cx="12639042" cy="911256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7010400" y="655320"/>
            <a:ext cx="3095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rgbClr val="7030A0"/>
                </a:solidFill>
              </a:rPr>
              <a:t>BOLO </a:t>
            </a:r>
            <a:r>
              <a:rPr lang="pt-BR" sz="3200" b="1" dirty="0" err="1" smtClean="0">
                <a:solidFill>
                  <a:srgbClr val="7030A0"/>
                </a:solidFill>
              </a:rPr>
              <a:t>SESu</a:t>
            </a:r>
            <a:r>
              <a:rPr lang="pt-BR" sz="3200" b="1" dirty="0" smtClean="0">
                <a:solidFill>
                  <a:srgbClr val="7030A0"/>
                </a:solidFill>
              </a:rPr>
              <a:t> (OCC)</a:t>
            </a:r>
            <a:endParaRPr lang="pt-BR" sz="3200" b="1" dirty="0">
              <a:solidFill>
                <a:srgbClr val="7030A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714671" y="3416060"/>
            <a:ext cx="3761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</a:rPr>
              <a:t>FATIA MATRIZ Andifes</a:t>
            </a:r>
            <a:endParaRPr lang="pt-BR" sz="2400" b="1" dirty="0">
              <a:solidFill>
                <a:srgbClr val="C0000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5066293" y="9937630"/>
            <a:ext cx="67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2015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xmlns="" val="337254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329" y="2035834"/>
            <a:ext cx="13580429" cy="7763774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 flipH="1">
            <a:off x="6262150" y="1000663"/>
            <a:ext cx="4560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BOLO MATRIZ ANDIFES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1236444" y="7056408"/>
            <a:ext cx="4096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accent1">
                    <a:lumMod val="75000"/>
                  </a:schemeClr>
                </a:solidFill>
              </a:rPr>
              <a:t>FATIA DE CADA UNIVERSIDADE</a:t>
            </a:r>
            <a:endParaRPr lang="pt-B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1059065" y="10403457"/>
            <a:ext cx="35594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FF0000"/>
                </a:solidFill>
              </a:rPr>
              <a:t>As 10 IFES com maiores valores representam 34% do bolo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03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13" y="2587732"/>
            <a:ext cx="13907685" cy="757418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6487064" y="1552754"/>
            <a:ext cx="2573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BOLO REUNI</a:t>
            </a:r>
            <a:endParaRPr lang="pt-BR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9809405" y="10550564"/>
            <a:ext cx="47864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000" b="1" dirty="0">
                <a:solidFill>
                  <a:srgbClr val="FF0000"/>
                </a:solidFill>
              </a:rPr>
              <a:t>As 10 IFES com maiores valores representam </a:t>
            </a:r>
            <a:r>
              <a:rPr lang="pt-BR" sz="2000" b="1" dirty="0" smtClean="0">
                <a:solidFill>
                  <a:srgbClr val="FF0000"/>
                </a:solidFill>
              </a:rPr>
              <a:t>48% do bolo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703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110" y="3285704"/>
            <a:ext cx="6945223" cy="6945223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8621061" y="3950897"/>
            <a:ext cx="50389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4800" dirty="0" smtClean="0"/>
              <a:t>O QUÊ A MATRIZ</a:t>
            </a:r>
          </a:p>
          <a:p>
            <a:pPr algn="ctr"/>
            <a:r>
              <a:rPr lang="pt-BR" sz="4800" dirty="0" smtClean="0"/>
              <a:t> ANDIFES FINANCIA</a:t>
            </a:r>
          </a:p>
          <a:p>
            <a:pPr algn="ctr"/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xmlns="" val="9878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82539" y="1804587"/>
            <a:ext cx="4646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b="1" dirty="0" smtClean="0"/>
              <a:t>Definições Importantes</a:t>
            </a:r>
            <a:endParaRPr lang="pt-BR" sz="36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2415397" y="3594052"/>
            <a:ext cx="123760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600" b="1" dirty="0" smtClean="0">
                <a:solidFill>
                  <a:srgbClr val="FF0000"/>
                </a:solidFill>
              </a:rPr>
              <a:t>Aluno Equivalente</a:t>
            </a:r>
            <a:endParaRPr lang="pt-BR" sz="3600" b="1" dirty="0"/>
          </a:p>
          <a:p>
            <a:pPr algn="just"/>
            <a:r>
              <a:rPr lang="pt-BR" sz="3600" b="1" dirty="0" smtClean="0"/>
              <a:t>A distribuição de recursos considera em essência, o quantitativo “corrigido” de alunos de cada universidade</a:t>
            </a:r>
          </a:p>
          <a:p>
            <a:pPr algn="just"/>
            <a:r>
              <a:rPr lang="pt-BR" sz="3600" b="1" dirty="0" smtClean="0"/>
              <a:t>(peso grupo, fora de sede, noturno)</a:t>
            </a:r>
            <a:endParaRPr lang="pt-BR" sz="36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415397" y="6294862"/>
            <a:ext cx="117497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rgbClr val="FF0000"/>
                </a:solidFill>
              </a:rPr>
              <a:t>Unidade Básica de Custeio – UBC</a:t>
            </a:r>
          </a:p>
          <a:p>
            <a:pPr algn="just"/>
            <a:r>
              <a:rPr lang="pt-BR" sz="3600" b="1" dirty="0" smtClean="0"/>
              <a:t>O montante de recursos necessário é calculado levando-se em consideração os itens que mais impactam nos gastos</a:t>
            </a:r>
          </a:p>
          <a:p>
            <a:pPr algn="just"/>
            <a:r>
              <a:rPr lang="pt-BR" sz="3600" b="1" dirty="0" smtClean="0"/>
              <a:t>(Série Histórica – IGP-IFES)</a:t>
            </a:r>
            <a:endParaRPr lang="pt-BR" sz="3600" b="1" dirty="0"/>
          </a:p>
        </p:txBody>
      </p:sp>
    </p:spTree>
    <p:extLst>
      <p:ext uri="{BB962C8B-B14F-4D97-AF65-F5344CB8AC3E}">
        <p14:creationId xmlns:p14="http://schemas.microsoft.com/office/powerpoint/2010/main" xmlns="" val="268598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571</Words>
  <Application>Microsoft Office PowerPoint</Application>
  <PresentationFormat>Personalizar</PresentationFormat>
  <Paragraphs>108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reitoria-p096591</dc:creator>
  <cp:lastModifiedBy>Hoffmann01i3</cp:lastModifiedBy>
  <cp:revision>43</cp:revision>
  <dcterms:created xsi:type="dcterms:W3CDTF">2015-12-11T18:27:35Z</dcterms:created>
  <dcterms:modified xsi:type="dcterms:W3CDTF">2015-12-16T13:14:34Z</dcterms:modified>
</cp:coreProperties>
</file>