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301" r:id="rId3"/>
    <p:sldId id="300" r:id="rId4"/>
    <p:sldId id="298" r:id="rId5"/>
    <p:sldId id="299" r:id="rId6"/>
    <p:sldId id="302" r:id="rId7"/>
    <p:sldId id="304" r:id="rId8"/>
  </p:sldIdLst>
  <p:sldSz cx="9144000" cy="6858000" type="screen4x3"/>
  <p:notesSz cx="6797675" cy="99822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760000"/>
    <a:srgbClr val="339933"/>
    <a:srgbClr val="FFFF00"/>
    <a:srgbClr val="0000FF"/>
    <a:srgbClr val="C0C0C0"/>
    <a:srgbClr val="DDDDDD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Estilo Claro 3 - Ênfas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21" autoAdjust="0"/>
    <p:restoredTop sz="99649" autoAdjust="0"/>
  </p:normalViewPr>
  <p:slideViewPr>
    <p:cSldViewPr>
      <p:cViewPr>
        <p:scale>
          <a:sx n="78" d="100"/>
          <a:sy n="78" d="100"/>
        </p:scale>
        <p:origin x="-282" y="-1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128"/>
    </p:cViewPr>
  </p:sorterViewPr>
  <p:notesViewPr>
    <p:cSldViewPr>
      <p:cViewPr varScale="1">
        <p:scale>
          <a:sx n="52" d="100"/>
          <a:sy n="52" d="100"/>
        </p:scale>
        <p:origin x="-1956" y="-90"/>
      </p:cViewPr>
      <p:guideLst>
        <p:guide orient="horz" pos="2880"/>
        <p:guide pos="216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pPr>
              <a:defRPr/>
            </a:pPr>
            <a:fld id="{BCF759C7-9BE7-48A0-B556-D64FCC404E57}" type="datetimeFigureOut">
              <a:rPr lang="pt-BR"/>
              <a:pPr>
                <a:defRPr/>
              </a:pPr>
              <a:t>15/09/2011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821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pPr>
              <a:defRPr/>
            </a:pPr>
            <a:fld id="{3AF8E9D2-CE9A-4196-80AB-8EAF11B1E5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7675" cy="9982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>
              <a:latin typeface="Arial" charset="0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0" y="0"/>
            <a:ext cx="2946400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94213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03288" y="749300"/>
            <a:ext cx="4991100" cy="3741738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41863"/>
            <a:ext cx="5438775" cy="448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9480550"/>
            <a:ext cx="2946400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>
              <a:latin typeface="Arial" charset="0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51275" y="9480550"/>
            <a:ext cx="29448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89E1B97-804B-48CB-8432-11BFE095F1C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dt" sz="quarter"/>
          </p:nvPr>
        </p:nvSpPr>
        <p:spPr>
          <a:noFill/>
        </p:spPr>
        <p:txBody>
          <a:bodyPr/>
          <a:lstStyle/>
          <a:p>
            <a:r>
              <a:rPr lang="pt-BR" smtClean="0"/>
              <a:t>04/03/11</a:t>
            </a:r>
          </a:p>
        </p:txBody>
      </p:sp>
      <p:sp>
        <p:nvSpPr>
          <p:cNvPr id="95235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E2F203DC-8FC0-4CE4-992D-8A2D73D7BF63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95236" name="Text Box 1"/>
          <p:cNvSpPr txBox="1">
            <a:spLocks noChangeArrowheads="1"/>
          </p:cNvSpPr>
          <p:nvPr/>
        </p:nvSpPr>
        <p:spPr bwMode="auto">
          <a:xfrm>
            <a:off x="903288" y="749300"/>
            <a:ext cx="4992687" cy="3743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/>
          </a:p>
        </p:txBody>
      </p:sp>
      <p:sp>
        <p:nvSpPr>
          <p:cNvPr id="95237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41863"/>
            <a:ext cx="5440363" cy="4491037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 txBox="1">
            <a:spLocks noGrp="1" noChangeArrowheads="1"/>
          </p:cNvSpPr>
          <p:nvPr/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r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t>04/03/11</a:t>
            </a:r>
          </a:p>
        </p:txBody>
      </p:sp>
      <p:sp>
        <p:nvSpPr>
          <p:cNvPr id="96259" name="Rectangle 7"/>
          <p:cNvSpPr txBox="1">
            <a:spLocks noGrp="1" noChangeArrowheads="1"/>
          </p:cNvSpPr>
          <p:nvPr/>
        </p:nvSpPr>
        <p:spPr bwMode="auto">
          <a:xfrm>
            <a:off x="3851275" y="9480550"/>
            <a:ext cx="2944813" cy="498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</a:pPr>
            <a:fld id="{1E0B9971-2509-4487-8571-2EA4CC53A2A2}" type="slidenum">
              <a:rPr lang="pt-BR" sz="1200">
                <a:solidFill>
                  <a:srgbClr val="000000"/>
                </a:solidFill>
                <a:latin typeface="Times New Roman" pitchFamily="18" charset="0"/>
                <a:cs typeface="Lucida Sans Unicode" pitchFamily="34" charset="0"/>
              </a:rPr>
              <a:pPr algn="r">
                <a:buClr>
                  <a:srgbClr val="000000"/>
                </a:buClr>
                <a:buSzPct val="100000"/>
                <a:buFont typeface="Times New Roman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</a:pPr>
              <a:t>4</a:t>
            </a:fld>
            <a:endParaRPr lang="pt-BR" sz="1200">
              <a:solidFill>
                <a:srgbClr val="000000"/>
              </a:solidFill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96260" name="Text Box 1"/>
          <p:cNvSpPr txBox="1">
            <a:spLocks noChangeArrowheads="1"/>
          </p:cNvSpPr>
          <p:nvPr/>
        </p:nvSpPr>
        <p:spPr bwMode="auto">
          <a:xfrm>
            <a:off x="903288" y="749300"/>
            <a:ext cx="4992687" cy="37433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t-BR"/>
          </a:p>
        </p:txBody>
      </p:sp>
      <p:sp>
        <p:nvSpPr>
          <p:cNvPr id="96261" name="Rectangle 2"/>
          <p:cNvSpPr>
            <a:spLocks noGrp="1" noChangeArrowheads="1"/>
          </p:cNvSpPr>
          <p:nvPr>
            <p:ph type="body"/>
          </p:nvPr>
        </p:nvSpPr>
        <p:spPr>
          <a:xfrm>
            <a:off x="679450" y="4741863"/>
            <a:ext cx="5440363" cy="4491037"/>
          </a:xfrm>
          <a:noFill/>
          <a:ln/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425A9C-BEB5-4C9E-A72B-E3B5EF8B792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FE415-870A-430B-B0F9-616540F44F7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8562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856288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E861-D83B-441E-9AC6-815B5D9852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636B0-038D-414D-89CD-37074FAF4BD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9F777-05D6-46B8-9628-A1A1DEA1F5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F960E-5320-4A65-8BB7-1B3C572904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309649-B9ED-4BFD-9C66-249DB0BBAC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8C5C9-423E-4515-8B45-A411DB6462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F6D4D-FD40-4948-A35E-F3A8A5E2F7E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05759-9830-4FA9-B8E8-0DB1A7EBE17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28A6B-1A28-422C-B629-A88BBD5A28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12700" y="0"/>
          <a:ext cx="9131300" cy="947738"/>
        </p:xfrm>
        <a:graphic>
          <a:graphicData uri="http://schemas.openxmlformats.org/presentationml/2006/ole">
            <p:oleObj spid="_x0000_s1026" r:id="rId14" imgW="8085714" imgH="838095" progId="PBrush">
              <p:embed/>
            </p:oleObj>
          </a:graphicData>
        </a:graphic>
      </p:graphicFrame>
      <p:sp>
        <p:nvSpPr>
          <p:cNvPr id="20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r>
              <a:rPr lang="pt-BR"/>
              <a:t>04/03/11</a:t>
            </a: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3124200" y="6356350"/>
            <a:ext cx="28956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t-BR">
              <a:latin typeface="Arial" charset="0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2013" cy="4635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Calibri" pitchFamily="34" charset="0"/>
                <a:cs typeface="Lucida Sans Unicode" pitchFamily="34" charset="0"/>
              </a:defRPr>
            </a:lvl1pPr>
          </a:lstStyle>
          <a:p>
            <a:pPr>
              <a:defRPr/>
            </a:pPr>
            <a:fld id="{20B885E6-8F4F-424D-B9BE-0F46F2E3614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3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»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-17"/>
            <a:chExt cx="5759" cy="4319"/>
          </a:xfrm>
        </p:grpSpPr>
        <p:pic>
          <p:nvPicPr>
            <p:cNvPr id="4103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4104" name="Text Box 3"/>
            <p:cNvSpPr txBox="1">
              <a:spLocks noChangeArrowheads="1"/>
            </p:cNvSpPr>
            <p:nvPr/>
          </p:nvSpPr>
          <p:spPr bwMode="auto">
            <a:xfrm>
              <a:off x="0" y="-17"/>
              <a:ext cx="5760" cy="432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endParaRPr lang="pt-BR"/>
            </a:p>
          </p:txBody>
        </p:sp>
      </p:grp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285875" y="0"/>
            <a:ext cx="5929313" cy="181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b="1" dirty="0">
                <a:solidFill>
                  <a:srgbClr val="144000"/>
                </a:solidFill>
              </a:rPr>
              <a:t>MINISTÉRIO DA EDUCAÇÃO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b="1" dirty="0">
                <a:solidFill>
                  <a:srgbClr val="003300"/>
                </a:solidFill>
              </a:rPr>
              <a:t>Secretaria de Educação </a:t>
            </a:r>
            <a:r>
              <a:rPr lang="pt-BR" sz="2800" b="1" dirty="0" smtClean="0">
                <a:solidFill>
                  <a:srgbClr val="003300"/>
                </a:solidFill>
              </a:rPr>
              <a:t>Superior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800" b="1" dirty="0" smtClean="0">
                <a:solidFill>
                  <a:srgbClr val="003300"/>
                </a:solidFill>
              </a:rPr>
              <a:t>DIFES / CGPO</a:t>
            </a:r>
            <a:endParaRPr lang="pt-BR" sz="2800" b="1" dirty="0">
              <a:solidFill>
                <a:srgbClr val="003300"/>
              </a:solidFill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pt-BR" sz="2800" b="1" dirty="0">
              <a:solidFill>
                <a:srgbClr val="144000"/>
              </a:solidFill>
            </a:endParaRPr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285750" y="2714625"/>
            <a:ext cx="8358188" cy="397249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pt-BR" sz="3600" b="1" dirty="0">
              <a:solidFill>
                <a:srgbClr val="003300"/>
              </a:solidFill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3600" b="1" dirty="0" smtClean="0">
                <a:solidFill>
                  <a:srgbClr val="003300"/>
                </a:solidFill>
              </a:rPr>
              <a:t>Apresentação das Matrizes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3600" b="1" dirty="0" smtClean="0">
                <a:solidFill>
                  <a:srgbClr val="003300"/>
                </a:solidFill>
              </a:rPr>
              <a:t>OCC e PNAES </a:t>
            </a: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3600" b="1" dirty="0" smtClean="0">
                <a:solidFill>
                  <a:srgbClr val="003300"/>
                </a:solidFill>
              </a:rPr>
              <a:t>2012</a:t>
            </a:r>
            <a:endParaRPr lang="pt-BR" sz="3600" b="1" dirty="0">
              <a:solidFill>
                <a:srgbClr val="003300"/>
              </a:solidFill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pt-BR" sz="3600" b="1" dirty="0">
              <a:solidFill>
                <a:srgbClr val="003300"/>
              </a:solidFill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pt-BR" sz="3600" b="1" dirty="0">
              <a:solidFill>
                <a:srgbClr val="003300"/>
              </a:solidFill>
            </a:endParaRPr>
          </a:p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pt-BR" sz="3600" b="1" dirty="0">
              <a:solidFill>
                <a:srgbClr val="003300"/>
              </a:solidFill>
            </a:endParaRPr>
          </a:p>
        </p:txBody>
      </p:sp>
      <p:sp>
        <p:nvSpPr>
          <p:cNvPr id="4101" name="Text Box 6"/>
          <p:cNvSpPr txBox="1">
            <a:spLocks noChangeArrowheads="1"/>
          </p:cNvSpPr>
          <p:nvPr/>
        </p:nvSpPr>
        <p:spPr bwMode="auto">
          <a:xfrm>
            <a:off x="285750" y="6215063"/>
            <a:ext cx="8358188" cy="398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sz="2000" b="1" dirty="0" smtClean="0">
                <a:solidFill>
                  <a:srgbClr val="003300"/>
                </a:solidFill>
              </a:rPr>
              <a:t>Setembro </a:t>
            </a:r>
            <a:r>
              <a:rPr lang="pt-BR" sz="2000" b="1" dirty="0">
                <a:solidFill>
                  <a:srgbClr val="003300"/>
                </a:solidFill>
              </a:rPr>
              <a:t>de 2011</a:t>
            </a:r>
          </a:p>
        </p:txBody>
      </p:sp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6563" y="6000750"/>
            <a:ext cx="2357437" cy="857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250825" y="1341438"/>
            <a:ext cx="842486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953735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  <a:tab pos="9885363" algn="l"/>
              </a:tabLst>
            </a:pPr>
            <a:r>
              <a:rPr lang="pt-BR" sz="2800" b="1" dirty="0">
                <a:solidFill>
                  <a:srgbClr val="953735"/>
                </a:solidFill>
              </a:rPr>
              <a:t> </a:t>
            </a:r>
            <a:r>
              <a:rPr lang="pt-BR" sz="2800" b="1" dirty="0" smtClean="0">
                <a:solidFill>
                  <a:srgbClr val="953735"/>
                </a:solidFill>
              </a:rPr>
              <a:t>Matriz OCC 2012</a:t>
            </a:r>
            <a:endParaRPr lang="pt-BR" sz="2400" dirty="0">
              <a:solidFill>
                <a:srgbClr val="000000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357158" y="2143116"/>
            <a:ext cx="86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  Utilizou-se dados da plataforma PINGIFES 2009 ( para o cálculo do Aluno Equivalente Total ) e do conceito CAPES para elaboração da matriz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214414" y="3214686"/>
            <a:ext cx="68580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80% do valor total da matriz é composto com base no NAET;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20% restantes são formados através do IQP – Indicador de Qualidade e Produtividade;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Os dados informados no PINGIFES são fornecidos pelas IFES;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O conceito CAPES é fornecido pela CAPES;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O cálculo do Aluno Equivalente Total leva em consideração os alunos da Graduação Presencial, da Pós-Graduação e das Residências Médicas.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357158" y="2143116"/>
            <a:ext cx="86439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  O percentual de aumento total na Matriz OCC 2012 foi de 15% em relação ao valor do exercício de 2011</a:t>
            </a:r>
          </a:p>
          <a:p>
            <a:pPr lvl="0" algn="just"/>
            <a:endParaRPr lang="pt-BR" sz="2000" dirty="0" smtClean="0">
              <a:solidFill>
                <a:schemeClr val="tx1"/>
              </a:solidFill>
            </a:endParaRPr>
          </a:p>
          <a:p>
            <a:pPr lvl="0" algn="ctr"/>
            <a:r>
              <a:rPr lang="pt-BR" sz="2000" dirty="0" smtClean="0">
                <a:solidFill>
                  <a:schemeClr val="tx1"/>
                </a:solidFill>
              </a:rPr>
              <a:t>(2011 = R$ 1.775.655.656 </a:t>
            </a:r>
            <a:r>
              <a:rPr lang="pt-BR" sz="20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pt-BR" sz="2000" dirty="0" smtClean="0">
                <a:solidFill>
                  <a:schemeClr val="tx1"/>
                </a:solidFill>
              </a:rPr>
              <a:t> 2012 = R$ 2.042.004.004)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214414" y="3857628"/>
            <a:ext cx="68580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Os 15% de aumento dados na matriz 2012 foram em relação ao valor total, ou seja, através do somatório de valores de todas as IFES;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As universidades tiveram variações percentuais diferentes umas da outras, em virtude do aumento desproporcional do número de Alunos Equivalentes de cada instituição.</a:t>
            </a: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250825" y="1341438"/>
            <a:ext cx="842486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953735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  <a:tab pos="9885363" algn="l"/>
              </a:tabLst>
            </a:pPr>
            <a:r>
              <a:rPr lang="pt-BR" sz="2800" b="1" dirty="0">
                <a:solidFill>
                  <a:srgbClr val="953735"/>
                </a:solidFill>
              </a:rPr>
              <a:t> </a:t>
            </a:r>
            <a:r>
              <a:rPr lang="pt-BR" sz="2800" b="1" dirty="0" smtClean="0">
                <a:solidFill>
                  <a:srgbClr val="953735"/>
                </a:solidFill>
              </a:rPr>
              <a:t>Matriz OCC 2012</a:t>
            </a:r>
            <a:endParaRPr lang="pt-BR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512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CaixaDeTexto 6"/>
          <p:cNvSpPr txBox="1"/>
          <p:nvPr/>
        </p:nvSpPr>
        <p:spPr>
          <a:xfrm>
            <a:off x="357158" y="2143116"/>
            <a:ext cx="86439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Font typeface="Wingdings" pitchFamily="2" charset="2"/>
              <a:buChar char="ü"/>
            </a:pPr>
            <a:r>
              <a:rPr lang="pt-BR" dirty="0" smtClean="0">
                <a:solidFill>
                  <a:schemeClr val="tx1"/>
                </a:solidFill>
              </a:rPr>
              <a:t>   </a:t>
            </a:r>
            <a:r>
              <a:rPr lang="pt-BR" sz="2000" dirty="0" smtClean="0">
                <a:solidFill>
                  <a:schemeClr val="tx1"/>
                </a:solidFill>
              </a:rPr>
              <a:t>A Matriz OCC foi rodada sem piso, porém o MEC concedeu a cada universidade um aumento mínimo de 6,7% (conforme tabela IPCA de junho de 2011) em relação ao valor concedido em 2011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285852" y="3571876"/>
            <a:ext cx="6858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Não houve  piso e teto na elaboração da Matriz OCC 2012;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Foi concedido pelo MEC um aumento mínimo de 6,7% após a Matriz OCC 2012 ter sido rodada.</a:t>
            </a:r>
          </a:p>
        </p:txBody>
      </p:sp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250825" y="1341438"/>
            <a:ext cx="842486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2250"/>
              </a:spcBef>
              <a:buClr>
                <a:srgbClr val="953735"/>
              </a:buClr>
              <a:buSzPct val="100000"/>
              <a:buFont typeface="Times New Roman" pitchFamily="18" charset="0"/>
              <a:buAutoNum type="romanUcPeriod"/>
              <a:tabLst>
                <a:tab pos="0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  <a:tab pos="9885363" algn="l"/>
              </a:tabLst>
            </a:pPr>
            <a:r>
              <a:rPr lang="pt-BR" sz="2800" b="1" dirty="0">
                <a:solidFill>
                  <a:srgbClr val="953735"/>
                </a:solidFill>
              </a:rPr>
              <a:t> </a:t>
            </a:r>
            <a:r>
              <a:rPr lang="pt-BR" sz="2800" b="1" dirty="0" smtClean="0">
                <a:solidFill>
                  <a:srgbClr val="953735"/>
                </a:solidFill>
              </a:rPr>
              <a:t>Matriz OCC 2012</a:t>
            </a:r>
            <a:endParaRPr lang="pt-BR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250825" y="1341438"/>
            <a:ext cx="842486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571500" indent="-571500">
              <a:spcBef>
                <a:spcPts val="2250"/>
              </a:spcBef>
              <a:buClr>
                <a:srgbClr val="953735"/>
              </a:buClr>
              <a:buSzPct val="100000"/>
              <a:buFont typeface="+mj-lt"/>
              <a:buAutoNum type="romanUcPeriod" startAt="2"/>
              <a:tabLst>
                <a:tab pos="0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  <a:tab pos="9885363" algn="l"/>
              </a:tabLst>
            </a:pPr>
            <a:r>
              <a:rPr lang="pt-BR" sz="2800" b="1" dirty="0" smtClean="0">
                <a:solidFill>
                  <a:srgbClr val="953735"/>
                </a:solidFill>
              </a:rPr>
              <a:t>Matriz PNAES 2012</a:t>
            </a: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57158" y="2143116"/>
            <a:ext cx="8643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 Utilizou dados da plataforma PINGINFES 2009 (Aluno Equivalente da Graduação)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214414" y="3214686"/>
            <a:ext cx="68580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Dados informados no PINGIFES são fornecidos pelas IFES;</a:t>
            </a:r>
          </a:p>
          <a:p>
            <a:pPr algn="just">
              <a:buFont typeface="Arial" pitchFamily="34" charset="0"/>
              <a:buChar char="•"/>
            </a:pP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</a:rPr>
              <a:t>  A consolidação da matriz é efetuada da seguinte forma:</a:t>
            </a:r>
          </a:p>
          <a:p>
            <a:pPr algn="just"/>
            <a:endParaRPr lang="pt-BR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50% é baseado no </a:t>
            </a:r>
            <a:r>
              <a:rPr lang="pt-BR" dirty="0" err="1" smtClean="0">
                <a:solidFill>
                  <a:schemeClr val="tx1"/>
                </a:solidFill>
              </a:rPr>
              <a:t>NAEg</a:t>
            </a:r>
            <a:r>
              <a:rPr lang="pt-BR" dirty="0" smtClean="0">
                <a:solidFill>
                  <a:schemeClr val="tx1"/>
                </a:solidFill>
              </a:rPr>
              <a:t> / PG</a:t>
            </a:r>
          </a:p>
          <a:p>
            <a:pPr lvl="1" algn="just">
              <a:buFont typeface="Wingdings" pitchFamily="2" charset="2"/>
              <a:buChar char="Ø"/>
            </a:pPr>
            <a:endParaRPr lang="pt-BR" dirty="0" smtClean="0">
              <a:solidFill>
                <a:schemeClr val="tx1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50%  restante é baseado no </a:t>
            </a:r>
            <a:r>
              <a:rPr lang="pt-BR" dirty="0" err="1" smtClean="0">
                <a:solidFill>
                  <a:schemeClr val="tx1"/>
                </a:solidFill>
              </a:rPr>
              <a:t>NAEg</a:t>
            </a:r>
            <a:r>
              <a:rPr lang="pt-BR" dirty="0" smtClean="0">
                <a:solidFill>
                  <a:schemeClr val="tx1"/>
                </a:solidFill>
              </a:rPr>
              <a:t> / PG  (BFS  e </a:t>
            </a:r>
            <a:r>
              <a:rPr lang="pt-BR" dirty="0" err="1" smtClean="0">
                <a:solidFill>
                  <a:schemeClr val="tx1"/>
                </a:solidFill>
              </a:rPr>
              <a:t>IDHm</a:t>
            </a:r>
            <a:r>
              <a:rPr lang="pt-BR" dirty="0" smtClean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642910" y="5643578"/>
            <a:ext cx="64294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tx1"/>
                </a:solidFill>
              </a:rPr>
              <a:t>Onde: </a:t>
            </a:r>
          </a:p>
          <a:p>
            <a:r>
              <a:rPr lang="pt-BR" sz="1200" b="1" dirty="0" smtClean="0">
                <a:solidFill>
                  <a:schemeClr val="tx1"/>
                </a:solidFill>
              </a:rPr>
              <a:t>           </a:t>
            </a:r>
            <a:r>
              <a:rPr lang="pt-BR" sz="1200" dirty="0" err="1" smtClean="0">
                <a:solidFill>
                  <a:schemeClr val="tx1"/>
                </a:solidFill>
              </a:rPr>
              <a:t>NAEg</a:t>
            </a:r>
            <a:r>
              <a:rPr lang="pt-BR" sz="1200" dirty="0" smtClean="0">
                <a:solidFill>
                  <a:schemeClr val="tx1"/>
                </a:solidFill>
              </a:rPr>
              <a:t> – Aluno Equivalente da Graduação</a:t>
            </a:r>
          </a:p>
          <a:p>
            <a:r>
              <a:rPr lang="pt-BR" sz="1200" dirty="0" smtClean="0">
                <a:solidFill>
                  <a:schemeClr val="tx1"/>
                </a:solidFill>
              </a:rPr>
              <a:t>           PG – Peso do Grupo</a:t>
            </a:r>
          </a:p>
          <a:p>
            <a:r>
              <a:rPr lang="pt-BR" sz="1200" dirty="0" smtClean="0">
                <a:solidFill>
                  <a:schemeClr val="tx1"/>
                </a:solidFill>
              </a:rPr>
              <a:t>           BFS – Bônus Fora de Sede</a:t>
            </a:r>
          </a:p>
          <a:p>
            <a:r>
              <a:rPr lang="pt-BR" sz="1200" dirty="0" smtClean="0">
                <a:solidFill>
                  <a:schemeClr val="tx1"/>
                </a:solidFill>
              </a:rPr>
              <a:t>           </a:t>
            </a:r>
            <a:r>
              <a:rPr lang="pt-BR" sz="1200" dirty="0" err="1" smtClean="0">
                <a:solidFill>
                  <a:schemeClr val="tx1"/>
                </a:solidFill>
              </a:rPr>
              <a:t>IDHm</a:t>
            </a:r>
            <a:r>
              <a:rPr lang="pt-BR" sz="1200" dirty="0" smtClean="0">
                <a:solidFill>
                  <a:schemeClr val="tx1"/>
                </a:solidFill>
              </a:rPr>
              <a:t> – Índice de Desenvolvimento Humano  Municipal (fonte: PNUD 2000)</a:t>
            </a:r>
            <a:endParaRPr lang="pt-BR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9" name="Text Box 1"/>
          <p:cNvSpPr txBox="1">
            <a:spLocks noChangeArrowheads="1"/>
          </p:cNvSpPr>
          <p:nvPr/>
        </p:nvSpPr>
        <p:spPr bwMode="auto">
          <a:xfrm>
            <a:off x="250825" y="1341438"/>
            <a:ext cx="842486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571500" indent="-571500">
              <a:spcBef>
                <a:spcPts val="2250"/>
              </a:spcBef>
              <a:buClr>
                <a:srgbClr val="953735"/>
              </a:buClr>
              <a:buSzPct val="100000"/>
              <a:buFont typeface="+mj-lt"/>
              <a:buAutoNum type="romanUcPeriod" startAt="2"/>
              <a:tabLst>
                <a:tab pos="0" algn="l"/>
                <a:tab pos="1198563" algn="l"/>
                <a:tab pos="1655763" algn="l"/>
                <a:tab pos="2112963" algn="l"/>
                <a:tab pos="2570163" algn="l"/>
                <a:tab pos="3027363" algn="l"/>
                <a:tab pos="3484563" algn="l"/>
                <a:tab pos="3941763" algn="l"/>
                <a:tab pos="4398963" algn="l"/>
                <a:tab pos="4856163" algn="l"/>
                <a:tab pos="5313363" algn="l"/>
                <a:tab pos="5770563" algn="l"/>
                <a:tab pos="6227763" algn="l"/>
                <a:tab pos="6684963" algn="l"/>
                <a:tab pos="7142163" algn="l"/>
                <a:tab pos="7599363" algn="l"/>
                <a:tab pos="8056563" algn="l"/>
                <a:tab pos="8513763" algn="l"/>
                <a:tab pos="8970963" algn="l"/>
                <a:tab pos="9428163" algn="l"/>
                <a:tab pos="9885363" algn="l"/>
              </a:tabLst>
            </a:pPr>
            <a:r>
              <a:rPr lang="pt-BR" sz="2800" b="1" dirty="0" smtClean="0">
                <a:solidFill>
                  <a:srgbClr val="953735"/>
                </a:solidFill>
              </a:rPr>
              <a:t>Matriz PNAES 2012</a:t>
            </a:r>
            <a:endParaRPr lang="pt-BR" sz="2400" dirty="0">
              <a:solidFill>
                <a:srgbClr val="000000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14282" y="2000240"/>
            <a:ext cx="864399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Foi dado na Matriz PNAES um percentual de aumento de 15% em relação ao valor do exercício de 2011 </a:t>
            </a:r>
          </a:p>
          <a:p>
            <a:pPr algn="just">
              <a:buFont typeface="Wingdings" pitchFamily="2" charset="2"/>
              <a:buChar char="ü"/>
            </a:pPr>
            <a:endParaRPr lang="pt-BR" sz="20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Além deste percentual foram concedidos aumentos em função da adesão ao SISU elevando o percentual de aumento total em relação ao exercício de 2011 a 27,5%</a:t>
            </a:r>
          </a:p>
          <a:p>
            <a:pPr algn="just"/>
            <a:endParaRPr lang="pt-BR" sz="2000" dirty="0" smtClean="0">
              <a:solidFill>
                <a:schemeClr val="tx1"/>
              </a:solidFill>
            </a:endParaRPr>
          </a:p>
          <a:p>
            <a:pPr algn="ctr"/>
            <a:r>
              <a:rPr lang="pt-BR" sz="2000" dirty="0" smtClean="0">
                <a:solidFill>
                  <a:schemeClr val="tx1"/>
                </a:solidFill>
              </a:rPr>
              <a:t>(2011 = R$ 395.189.588 </a:t>
            </a:r>
            <a:r>
              <a:rPr lang="pt-BR" sz="20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pt-BR" sz="2000" dirty="0" smtClean="0">
                <a:solidFill>
                  <a:schemeClr val="tx1"/>
                </a:solidFill>
              </a:rPr>
              <a:t> 2012 = R$ 503.843.628)</a:t>
            </a:r>
          </a:p>
          <a:p>
            <a:pPr algn="just"/>
            <a:endParaRPr lang="pt-BR" sz="2000" dirty="0" smtClean="0">
              <a:solidFill>
                <a:schemeClr val="tx1"/>
              </a:solidFill>
            </a:endParaRPr>
          </a:p>
          <a:p>
            <a:pPr algn="just"/>
            <a:endParaRPr lang="pt-BR" sz="2000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ü"/>
            </a:pPr>
            <a:r>
              <a:rPr lang="pt-BR" sz="2000" dirty="0" smtClean="0">
                <a:solidFill>
                  <a:schemeClr val="tx1"/>
                </a:solidFill>
              </a:rPr>
              <a:t> A Matriz PNAES roda sem piso, porém o MEC manteve o valor concedido em 2011 para as universidades que pela Matriz teriam seu valor reduzido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052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692150"/>
            <a:ext cx="8675688" cy="371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pt-BR" b="1" dirty="0" smtClean="0">
                <a:solidFill>
                  <a:srgbClr val="003300"/>
                </a:solidFill>
              </a:rPr>
              <a:t>Apresentação das Matrizes OCC e PNAES  2012</a:t>
            </a:r>
            <a:endParaRPr lang="pt-BR" b="1" dirty="0">
              <a:solidFill>
                <a:srgbClr val="003300"/>
              </a:solidFill>
              <a:latin typeface="Myriad Pro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00" y="6234113"/>
            <a:ext cx="1714500" cy="623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1" name="CaixaDeTexto 10"/>
          <p:cNvSpPr txBox="1"/>
          <p:nvPr/>
        </p:nvSpPr>
        <p:spPr>
          <a:xfrm>
            <a:off x="2000232" y="2786058"/>
            <a:ext cx="49292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 smtClean="0">
                <a:solidFill>
                  <a:srgbClr val="953735"/>
                </a:solidFill>
              </a:rPr>
              <a:t>F I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6596</TotalTime>
  <Words>525</Words>
  <PresentationFormat>Apresentação na tela (4:3)</PresentationFormat>
  <Paragraphs>66</Paragraphs>
  <Slides>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0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1_Design padrão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Eduardo Grisoni</dc:creator>
  <cp:lastModifiedBy>root</cp:lastModifiedBy>
  <cp:revision>742</cp:revision>
  <cp:lastPrinted>1601-01-01T00:00:00Z</cp:lastPrinted>
  <dcterms:created xsi:type="dcterms:W3CDTF">2010-05-03T19:02:17Z</dcterms:created>
  <dcterms:modified xsi:type="dcterms:W3CDTF">2011-09-15T22:26:25Z</dcterms:modified>
</cp:coreProperties>
</file>