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2"/>
  </p:notesMasterIdLst>
  <p:sldIdLst>
    <p:sldId id="256" r:id="rId2"/>
    <p:sldId id="348" r:id="rId3"/>
    <p:sldId id="351" r:id="rId4"/>
    <p:sldId id="352" r:id="rId5"/>
    <p:sldId id="354" r:id="rId6"/>
    <p:sldId id="349" r:id="rId7"/>
    <p:sldId id="350" r:id="rId8"/>
    <p:sldId id="353" r:id="rId9"/>
    <p:sldId id="355" r:id="rId10"/>
    <p:sldId id="387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4" r:id="rId40"/>
    <p:sldId id="389" r:id="rId41"/>
  </p:sldIdLst>
  <p:sldSz cx="9144000" cy="6858000" type="screen4x3"/>
  <p:notesSz cx="6858000" cy="9144000"/>
  <p:custShowLst>
    <p:custShow name="Apresentação personalizada 1" id="0">
      <p:sldLst>
        <p:sld r:id="rId2"/>
      </p:sldLst>
    </p:custShow>
  </p:custShowLst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800" b="1" kern="1200">
        <a:solidFill>
          <a:srgbClr val="0000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rgbClr val="0000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rgbClr val="0000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rgbClr val="0000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rgbClr val="00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rgbClr val="00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rgbClr val="00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rgbClr val="00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00"/>
    <a:srgbClr val="FFB3B3"/>
    <a:srgbClr val="66AA6E"/>
    <a:srgbClr val="92B54B"/>
    <a:srgbClr val="A250A2"/>
    <a:srgbClr val="E6210C"/>
    <a:srgbClr val="FAE8F5"/>
    <a:srgbClr val="FBE7F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59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 sz="1200"/>
            </a:lvl1pPr>
          </a:lstStyle>
          <a:p>
            <a:pPr>
              <a:defRPr/>
            </a:pPr>
            <a:fld id="{D262A1C4-A3FE-4A1B-828C-AA8E1B3C2986}" type="datetimeFigureOut">
              <a:rPr lang="pt-BR"/>
              <a:pPr>
                <a:defRPr/>
              </a:pPr>
              <a:t>08/09/2010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 sz="1200"/>
            </a:lvl1pPr>
          </a:lstStyle>
          <a:p>
            <a:pPr>
              <a:defRPr/>
            </a:pPr>
            <a:fld id="{5C73690F-6C85-4B4F-B297-CB8A92CC23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67C3F-015E-408B-8E6B-0C333D22EB82}" type="slidenum">
              <a:rPr lang="pt-BR" smtClean="0"/>
              <a:pPr/>
              <a:t>1</a:t>
            </a:fld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67C3F-015E-408B-8E6B-0C333D22EB82}" type="slidenum">
              <a:rPr lang="pt-BR" smtClean="0"/>
              <a:pPr/>
              <a:t>40</a:t>
            </a:fld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67C3F-015E-408B-8E6B-0C333D22EB82}" type="slidenum">
              <a:rPr lang="pt-BR" smtClean="0"/>
              <a:pPr/>
              <a:t>2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67C3F-015E-408B-8E6B-0C333D22EB82}" type="slidenum">
              <a:rPr lang="pt-BR" smtClean="0"/>
              <a:pPr/>
              <a:t>3</a:t>
            </a:fld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67C3F-015E-408B-8E6B-0C333D22EB82}" type="slidenum">
              <a:rPr lang="pt-BR" smtClean="0"/>
              <a:pPr/>
              <a:t>4</a:t>
            </a:fld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67C3F-015E-408B-8E6B-0C333D22EB82}" type="slidenum">
              <a:rPr lang="pt-BR" smtClean="0"/>
              <a:pPr/>
              <a:t>5</a:t>
            </a:fld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67C3F-015E-408B-8E6B-0C333D22EB82}" type="slidenum">
              <a:rPr lang="pt-BR" smtClean="0"/>
              <a:pPr/>
              <a:t>6</a:t>
            </a:fld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67C3F-015E-408B-8E6B-0C333D22EB82}" type="slidenum">
              <a:rPr lang="pt-BR" smtClean="0"/>
              <a:pPr/>
              <a:t>7</a:t>
            </a:fld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67C3F-015E-408B-8E6B-0C333D22EB82}" type="slidenum">
              <a:rPr lang="pt-BR" smtClean="0"/>
              <a:pPr/>
              <a:t>8</a:t>
            </a:fld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67C3F-015E-408B-8E6B-0C333D22EB82}" type="slidenum">
              <a:rPr lang="pt-BR" smtClean="0"/>
              <a:pPr/>
              <a:t>9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2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127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65300-27C7-4A18-B725-57B702D22D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ED07E-A3B7-41BC-81A5-F4180E09FB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54DA-772F-4CF5-87A2-C8A7477B61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E057C-5079-4D4B-AB07-C5582056DAE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829E6-9903-408A-BC1D-AFE676FFC7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70592-405B-4937-8213-65E8B3B2DB6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3D94E-7457-421B-97E0-EFE34D5D07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850C9-348F-4BDA-8103-CF93809114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F703A-FF6A-4FB0-9826-357A9F79CE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4AABB-6A19-4414-9F55-1CC6C6ED089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E7490-E527-452E-8E2A-73645DDEA3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3">
                <a:lumMod val="75000"/>
              </a:schemeClr>
            </a:gs>
            <a:gs pos="100000">
              <a:srgbClr val="0099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243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6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8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49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0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25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5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5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910F0F0-ED9B-448B-88A4-73AA8EA5A07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0254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55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4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 spd="med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50" y="2214563"/>
            <a:ext cx="7531100" cy="3786187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RESTAURANTE UNIVERSITÁRIO DA UFABC </a:t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Pró-Reitoria de Administração</a:t>
            </a:r>
            <a:endParaRPr lang="pt-BR" sz="2400" b="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285750"/>
            <a:ext cx="7019925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000" b="0" dirty="0" smtClean="0">
                <a:latin typeface="+mn-lt"/>
              </a:rPr>
              <a:t>CARDÁPIO  Setembro 2010 </a:t>
            </a:r>
            <a:endParaRPr lang="pt-BR" sz="4000" b="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395536" y="1844824"/>
          <a:ext cx="8352928" cy="44644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3237"/>
                <a:gridCol w="1520917"/>
                <a:gridCol w="1520917"/>
                <a:gridCol w="1520917"/>
                <a:gridCol w="1736940"/>
              </a:tblGrid>
              <a:tr h="815844">
                <a:tc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Prato</a:t>
                      </a:r>
                      <a:r>
                        <a:rPr lang="pt-BR" sz="2000" baseline="0" dirty="0" smtClean="0"/>
                        <a:t> Principal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Guarnição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Salada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Sobremesa</a:t>
                      </a:r>
                      <a:endParaRPr lang="pt-BR" sz="2000" dirty="0"/>
                    </a:p>
                  </a:txBody>
                  <a:tcPr/>
                </a:tc>
              </a:tr>
              <a:tr h="92365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01 Quarta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Picado com tomate e cebola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Escarola  ao Alho e Óleo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Folhas 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Fruta</a:t>
                      </a:r>
                      <a:endParaRPr lang="pt-BR" sz="1800" dirty="0"/>
                    </a:p>
                  </a:txBody>
                  <a:tcPr/>
                </a:tc>
              </a:tr>
              <a:tr h="92365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02 Quinta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 smtClean="0"/>
                        <a:t>Escalope</a:t>
                      </a:r>
                      <a:r>
                        <a:rPr lang="pt-BR" sz="1800" dirty="0" smtClean="0"/>
                        <a:t> ao molho de azeitonas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Purê de batatas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Legumes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Doce</a:t>
                      </a:r>
                      <a:endParaRPr lang="pt-BR" sz="1800" dirty="0"/>
                    </a:p>
                  </a:txBody>
                  <a:tcPr/>
                </a:tc>
              </a:tr>
              <a:tr h="8652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03 Sexta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Copa Lombo à Califórnia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Farofa Rica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Folhas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Fruta</a:t>
                      </a:r>
                      <a:endParaRPr lang="pt-BR" sz="1800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04 Sábado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Frango Xadrez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Repolho a escabeche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Legumes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Doce</a:t>
                      </a:r>
                      <a:endParaRPr lang="pt-BR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otos RU\DSCN1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76"/>
            <a:ext cx="9144000" cy="68591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Fotos RU\DSCN1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2" y="-1176"/>
            <a:ext cx="9146132" cy="68591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Fotos RU\DSCN1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2" y="-1176"/>
            <a:ext cx="9146132" cy="68591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Fotos RU\DSCN1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" y="1"/>
            <a:ext cx="914456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Fotos RU\DSCN1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2" y="-1176"/>
            <a:ext cx="9146132" cy="68591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Fotos RU\DSCN1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1" y="-1176"/>
            <a:ext cx="9146131" cy="68591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Fotos RU\DSCN1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2" y="-1176"/>
            <a:ext cx="9146132" cy="68591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Fotos RU\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279" y="-54135"/>
            <a:ext cx="9211279" cy="691213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Fotos RU\DSC04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7" y="-900"/>
            <a:ext cx="9144388" cy="68589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50" y="2214563"/>
            <a:ext cx="7531100" cy="4166765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Inauguração</a:t>
            </a: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30/11/2009 no</a:t>
            </a: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Campus da UFABC em Santo André – SP, em prédio reformado do antigo matadouro da cidade, tombado pela municipalidade.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Valores gastos </a:t>
            </a: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Obras de reforma</a:t>
            </a: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R$ 1.890.000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Cozinha industrial: R$    612.000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Mobiliário:	         R$      32.000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TOTAL:                  R$ 2.534.000	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t-BR" sz="4000" b="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_sigla lat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563563"/>
            <a:ext cx="2016125" cy="771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3071813" y="244475"/>
            <a:ext cx="60721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RESTAURANTE UNIVERSITÁRIO</a:t>
            </a:r>
          </a:p>
        </p:txBody>
      </p:sp>
    </p:spTree>
    <p:custDataLst>
      <p:tags r:id="rId1"/>
    </p:custData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Fotos RU\DSC04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7" y="0"/>
            <a:ext cx="9144387" cy="68588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Fotos RU\DSC04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92"/>
            <a:ext cx="9144000" cy="685860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Fotos RU\DSC04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2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Fotos RU\DSCN1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2" y="-1177"/>
            <a:ext cx="9146132" cy="685917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Fotos RU\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4008"/>
            <a:ext cx="9216009" cy="69120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E:\Fotos RU\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Fotos RU\DSCN1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" y="0"/>
            <a:ext cx="914456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Fotos RU\DSCN1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3" y="-1178"/>
            <a:ext cx="9146133" cy="68591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Fotos RU\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Fotos RU\DSCN1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2" y="-1177"/>
            <a:ext cx="9146132" cy="685917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916832"/>
            <a:ext cx="7531100" cy="4752528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Contratação do serviço de alimentação(I)</a:t>
            </a: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Concessão de espaço físico público oneroso à pessoa jurídica para preparo e fornecimento de refeições, conforme cardápio definido pela UFABC;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Modalidade de licitação </a:t>
            </a:r>
            <a:r>
              <a:rPr lang="pt-BR" sz="2400" b="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pregão eletrônico</a:t>
            </a: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com maior desconto (melhor preço) sobre o valor máximo da refeição, estipulado em R$6,50.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licitante vencedora ofertou preço de R$5,00 por refeição.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t-BR" sz="4000" b="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_sigla lat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563563"/>
            <a:ext cx="2016125" cy="771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3071813" y="244475"/>
            <a:ext cx="60721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RESTAURANTE UNIVERSITÁRIO</a:t>
            </a:r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Fotos RU\DSCN1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Fotos RU\DSCN1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2" y="-1176"/>
            <a:ext cx="9146132" cy="68591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Fotos RU\DSCN1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"/>
            <a:ext cx="9144000" cy="685757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Fotos RU\DSCN1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" y="0"/>
            <a:ext cx="914456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Fotos RU\DSCN1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"/>
            <a:ext cx="9144000" cy="685757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Fotos RU\DSCN1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" y="0"/>
            <a:ext cx="914456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Fotos RU\DSCN1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" y="0"/>
            <a:ext cx="914456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Fotos RU\DSCN1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3" y="0"/>
            <a:ext cx="914456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Fotos RU\DSCN1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"/>
            <a:ext cx="9144545" cy="68579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Fotos RU\DSCN1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6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916832"/>
            <a:ext cx="7531100" cy="4752528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Contratação  do serviço de alimentação(II)</a:t>
            </a: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Universidade disponibilizou: prédio, instalações completas de cozinha industrial e mobiliário. Por esses recursos a contratada paga aluguel mensal, além de se responsabilizar pela manutenção do patrimônio.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Universidade também disponibilizou acesso ao fornecimento de água e energia elétrica, cujas contas são pagas pela contratada.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t-BR" sz="4000" b="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_sigla lat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563563"/>
            <a:ext cx="2016125" cy="771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3071813" y="244475"/>
            <a:ext cx="60721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RESTAURANTE UNIVERSITÁRIO</a:t>
            </a:r>
          </a:p>
        </p:txBody>
      </p:sp>
    </p:spTree>
    <p:custDataLst>
      <p:tags r:id="rId1"/>
    </p:custData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50" y="2214563"/>
            <a:ext cx="7531100" cy="4166765"/>
          </a:xfrm>
        </p:spPr>
        <p:txBody>
          <a:bodyPr/>
          <a:lstStyle/>
          <a:p>
            <a:pPr algn="just" eaLnBrk="1" hangingPunct="1">
              <a:defRPr/>
            </a:pP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OBRIGADO!</a:t>
            </a: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t-BR" sz="4000" b="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_sigla lat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563563"/>
            <a:ext cx="2016125" cy="771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3071813" y="244475"/>
            <a:ext cx="60721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RESTAURANTE UNIVERSITÁRIO</a:t>
            </a:r>
          </a:p>
        </p:txBody>
      </p:sp>
    </p:spTree>
    <p:custDataLst>
      <p:tags r:id="rId1"/>
    </p:custData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916832"/>
            <a:ext cx="7531100" cy="4752528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Contratação do serviço de alimentação (III)</a:t>
            </a: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empresa contratada fornece: GLP, todos os gêneros alimentícios, utensílios, materiais descartáveis e produtos de limpeza e higienização.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quadro atual da contratada é de 42 funcionários em dois turnos, com os seguintes cargos: gerente, nutricionista, cozinheiros, auxiliares de cozinha,  açougueiro, atendentes, auxiliares de serviços gerais, atendentes de caixas.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t-BR" sz="4000" b="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_sigla lat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563563"/>
            <a:ext cx="2016125" cy="771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3071813" y="244475"/>
            <a:ext cx="60721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RESTAURANTE UNIVERSITÁRIO</a:t>
            </a:r>
          </a:p>
        </p:txBody>
      </p:sp>
    </p:spTree>
    <p:custDataLst>
      <p:tags r:id="rId1"/>
    </p:custData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916832"/>
            <a:ext cx="7531100" cy="4166765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Usuários</a:t>
            </a: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Alunos da Graduação</a:t>
            </a:r>
            <a:r>
              <a:rPr lang="pt-BR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</a:t>
            </a: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(4.200), Pós-Graduação</a:t>
            </a:r>
            <a:r>
              <a:rPr lang="pt-BR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</a:t>
            </a: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(300), Técnicos Administrativos (350), Docentes (400), Terceiros (250) e Visitantes.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Total Aproximado: 5.500 pessoas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Capacidades</a:t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75 mesas e 450 cadeiras (</a:t>
            </a:r>
            <a:r>
              <a:rPr lang="pt-BR" sz="1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sendo ampliada para 95 mesas e 570 cadeiras);</a:t>
            </a:r>
            <a:br>
              <a:rPr lang="pt-BR" sz="1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4.000 refeições diárias em dois turnos.</a:t>
            </a:r>
            <a:r>
              <a:rPr lang="pt-BR" sz="1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1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t-BR" sz="4000" b="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_sigla lat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563563"/>
            <a:ext cx="2016125" cy="771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3071813" y="244475"/>
            <a:ext cx="60721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RESTAURANTE UNIVERSITÁRIO</a:t>
            </a:r>
          </a:p>
        </p:txBody>
      </p:sp>
    </p:spTree>
    <p:custDataLst>
      <p:tags r:id="rId1"/>
    </p:custData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916832"/>
            <a:ext cx="7531100" cy="4752528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Horário de Funcionamento</a:t>
            </a: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Almoço: 2ª feira a Sábado das 11h00 às 14h00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Jantar:   2ª feira a 6ª feira  das 17h30 às 19h30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Utilização</a:t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Até maio/2010: cerca de1.170 refeições/dia, das quais 1040 subsidiadas.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Após maio/2010: cerca de 1.750 refeições/dia, das quais 1600 subsidiadas. </a:t>
            </a:r>
            <a:r>
              <a:rPr lang="pt-BR" sz="1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1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t-BR" sz="4000" b="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_sigla lat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563563"/>
            <a:ext cx="2016125" cy="771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3071813" y="244475"/>
            <a:ext cx="60721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RESTAURANTE UNIVERSITÁRIO</a:t>
            </a:r>
          </a:p>
        </p:txBody>
      </p:sp>
    </p:spTree>
    <p:custDataLst>
      <p:tags r:id="rId1"/>
    </p:custData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916832"/>
            <a:ext cx="7531100" cy="4941168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Funcionamento (I)</a:t>
            </a: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pagamento das refeições é feito pelo usuário diretamente nos caixas do RU, após passar pelas catracas, com identificação digital.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alunos subsidiados estão cadastrados, e pagam apenas o valor parcial da refeição (40%).</a:t>
            </a:r>
            <a:br>
              <a:rPr lang="pt-BR" sz="2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demais usuários pagam o valor “cheio” de R$5,00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1800" b="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Obs</a:t>
            </a:r>
            <a:r>
              <a:rPr lang="pt-BR" sz="1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As catracas incorporam um software, que registra as </a:t>
            </a:r>
            <a:r>
              <a:rPr lang="pt-BR" sz="1800" b="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refeições subsidiadas</a:t>
            </a:r>
            <a:r>
              <a:rPr lang="pt-BR" sz="1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possibilitando à Universidade o pagamento destes valores mensalmente ao fornecedor.</a:t>
            </a: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t-BR" sz="4000" b="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_sigla lat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563563"/>
            <a:ext cx="2016125" cy="771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3071813" y="244475"/>
            <a:ext cx="60721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RESTAURANTE UNIVERSITÁRIO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916832"/>
            <a:ext cx="7531100" cy="4752528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Funcionamento (II)</a:t>
            </a:r>
            <a:br>
              <a:rPr lang="pt-BR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Sistema </a:t>
            </a:r>
            <a:r>
              <a:rPr lang="pt-BR" sz="2400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self-service</a:t>
            </a: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parcial, padrão único. O cardápio é basicamente constituído de: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Itens </a:t>
            </a:r>
            <a:r>
              <a:rPr lang="pt-BR" sz="2400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porcionados</a:t>
            </a: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prato principal, guarnição, sobremesa, copo de suco e pão francês.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Itens livres</a:t>
            </a: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arroz, feijão e salada.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</a:t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t-BR" sz="4000" b="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_sigla lat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563563"/>
            <a:ext cx="2016125" cy="771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3071813" y="244475"/>
            <a:ext cx="60721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RESTAURANTE UNIVERSITÁRIO</a:t>
            </a:r>
          </a:p>
        </p:txBody>
      </p:sp>
    </p:spTree>
    <p:custDataLst>
      <p:tags r:id="rId1"/>
    </p:custData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Camadas sobrepostas">
  <a:themeElements>
    <a:clrScheme name="Camadas sobreposta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Camadas sobreposta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pt-BR" sz="2800" b="1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pt-BR" sz="2800" b="1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amadas sobreposta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sobreposta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Camadas sobrepostas</Template>
  <TotalTime>4950</TotalTime>
  <Words>86</Words>
  <Application>Microsoft Office PowerPoint</Application>
  <PresentationFormat>Apresentação na tela (4:3)</PresentationFormat>
  <Paragraphs>63</Paragraphs>
  <Slides>40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  <vt:variant>
        <vt:lpstr>Apresentações personalizadas</vt:lpstr>
      </vt:variant>
      <vt:variant>
        <vt:i4>1</vt:i4>
      </vt:variant>
    </vt:vector>
  </HeadingPairs>
  <TitlesOfParts>
    <vt:vector size="42" baseType="lpstr">
      <vt:lpstr>Camadas sobrepostas</vt:lpstr>
      <vt:lpstr> RESTAURANTE UNIVERSITÁRIO DA UFABC   Pró-Reitoria de Administração</vt:lpstr>
      <vt:lpstr>Inauguração Em 30/11/2009 no Campus da UFABC em Santo André – SP, em prédio reformado do antigo matadouro da cidade, tombado pela municipalidade.   Valores gastos  Obras de reforma: R$ 1.890.000 Cozinha industrial: R$    612.000 Mobiliário:          R$      32.000 TOTAL:                  R$ 2.534.000                </vt:lpstr>
      <vt:lpstr> Contratação do serviço de alimentação(I) Concessão de espaço físico público oneroso à pessoa jurídica para preparo e fornecimento de refeições, conforme cardápio definido pela UFABC;  Modalidade de licitação pregão eletrônico com maior desconto (melhor preço) sobre o valor máximo da refeição, estipulado em R$6,50.   A licitante vencedora ofertou preço de R$5,00 por refeição.                   </vt:lpstr>
      <vt:lpstr> Contratação  do serviço de alimentação(II) A Universidade disponibilizou: prédio, instalações completas de cozinha industrial e mobiliário. Por esses recursos a contratada paga aluguel mensal, além de se responsabilizar pela manutenção do patrimônio.  A Universidade também disponibilizou acesso ao fornecimento de água e energia elétrica, cujas contas são pagas pela contratada.                    </vt:lpstr>
      <vt:lpstr> Contratação do serviço de alimentação (III) A empresa contratada fornece: GLP, todos os gêneros alimentícios, utensílios, materiais descartáveis e produtos de limpeza e higienização.  O quadro atual da contratada é de 42 funcionários em dois turnos, com os seguintes cargos: gerente, nutricionista, cozinheiros, auxiliares de cozinha,  açougueiro, atendentes, auxiliares de serviços gerais, atendentes de caixas.                   </vt:lpstr>
      <vt:lpstr> Usuários Alunos da Graduação*(4.200), Pós-Graduação*(300), Técnicos Administrativos (350), Docentes (400), Terceiros (250) e Visitantes. Total Aproximado: 5.500 pessoas   Capacidades 75 mesas e 450 cadeiras (sendo ampliada para 95 mesas e 570 cadeiras); 4.000 refeições diárias em dois turnos.                  </vt:lpstr>
      <vt:lpstr> Horário de Funcionamento Almoço: 2ª feira a Sábado das 11h00 às 14h00 Jantar:   2ª feira a 6ª feira  das 17h30 às 19h30  Utilização Até maio/2010: cerca de1.170 refeições/dia, das quais 1040 subsidiadas. Após maio/2010: cerca de 1.750 refeições/dia, das quais 1600 subsidiadas.                   </vt:lpstr>
      <vt:lpstr>Funcionamento (I) O pagamento das refeições é feito pelo usuário diretamente nos caixas do RU, após passar pelas catracas, com identificação digital.   Os alunos subsidiados estão cadastrados, e pagam apenas o valor parcial da refeição (40%).  Os demais usuários pagam o valor “cheio” de R$5,00  Obs: As catracas incorporam um software, que registra as refeições subsidiadas, possibilitando à Universidade o pagamento destes valores mensalmente ao fornecedor.                   </vt:lpstr>
      <vt:lpstr> Funcionamento (II)  Sistema self-service parcial, padrão único. O cardápio é basicamente constituído de:  Itens porcionados: prato principal, guarnição, sobremesa, copo de suco e pão francês.  Itens livres: arroz, feijão e salada.                     </vt:lpstr>
      <vt:lpstr>CARDÁPIO  Setembro 2010 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   OBRIGADO!             </vt:lpstr>
      <vt:lpstr>Apresentação personalizada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LIQUIDAÇÃO  DA FOLHA DE PAGAMENTO</dc:title>
  <dc:creator>Rodrigo</dc:creator>
  <cp:lastModifiedBy>ufabc</cp:lastModifiedBy>
  <cp:revision>513</cp:revision>
  <dcterms:created xsi:type="dcterms:W3CDTF">2009-08-05T09:56:13Z</dcterms:created>
  <dcterms:modified xsi:type="dcterms:W3CDTF">2010-09-09T01:14:58Z</dcterms:modified>
</cp:coreProperties>
</file>