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16"/>
  </p:notesMasterIdLst>
  <p:handoutMasterIdLst>
    <p:handoutMasterId r:id="rId17"/>
  </p:handoutMasterIdLst>
  <p:sldIdLst>
    <p:sldId id="511" r:id="rId2"/>
    <p:sldId id="806" r:id="rId3"/>
    <p:sldId id="807" r:id="rId4"/>
    <p:sldId id="808" r:id="rId5"/>
    <p:sldId id="809" r:id="rId6"/>
    <p:sldId id="812" r:id="rId7"/>
    <p:sldId id="813" r:id="rId8"/>
    <p:sldId id="810" r:id="rId9"/>
    <p:sldId id="811" r:id="rId10"/>
    <p:sldId id="814" r:id="rId11"/>
    <p:sldId id="815" r:id="rId12"/>
    <p:sldId id="800" r:id="rId13"/>
    <p:sldId id="804" r:id="rId14"/>
    <p:sldId id="805" r:id="rId15"/>
  </p:sldIdLst>
  <p:sldSz cx="9144000" cy="6858000" type="screen4x3"/>
  <p:notesSz cx="6794500" cy="99822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56" autoAdjust="0"/>
    <p:restoredTop sz="97986" autoAdjust="0"/>
  </p:normalViewPr>
  <p:slideViewPr>
    <p:cSldViewPr>
      <p:cViewPr>
        <p:scale>
          <a:sx n="70" d="100"/>
          <a:sy n="70" d="100"/>
        </p:scale>
        <p:origin x="-1152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7" d="100"/>
        <a:sy n="97" d="100"/>
      </p:scale>
      <p:origin x="0" y="9228"/>
    </p:cViewPr>
  </p:sorterViewPr>
  <p:notesViewPr>
    <p:cSldViewPr>
      <p:cViewPr varScale="1">
        <p:scale>
          <a:sx n="70" d="100"/>
          <a:sy n="70" d="100"/>
        </p:scale>
        <p:origin x="-2766" y="-90"/>
      </p:cViewPr>
      <p:guideLst>
        <p:guide orient="horz" pos="3145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oplan-p085405\Desktop\FORPLAD\FORPLAD%20-%20Regional%20Rio%20de%20Janeiro%20-%2007-03\Estudo%20Terceiriza&#231;&#227;o%20via%20Simec%20-%20&#211;rg&#227;o%20da%20UG%20Executora%20-%20outras%20desp%20correntes%20Final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marker>
            <c:symbol val="none"/>
          </c:marker>
          <c:cat>
            <c:numRef>
              <c:f>Geral!$B$106:$E$106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Geral!$B$107:$E$107</c:f>
              <c:numCache>
                <c:formatCode>0.00%</c:formatCode>
                <c:ptCount val="4"/>
                <c:pt idx="0">
                  <c:v>9.4134828731910036E-2</c:v>
                </c:pt>
                <c:pt idx="1">
                  <c:v>0.12892224475522704</c:v>
                </c:pt>
                <c:pt idx="2">
                  <c:v>0.14724201631037168</c:v>
                </c:pt>
                <c:pt idx="3">
                  <c:v>0.16210151171143566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271168"/>
        <c:axId val="132137728"/>
      </c:lineChart>
      <c:catAx>
        <c:axId val="9527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2137728"/>
        <c:crosses val="autoZero"/>
        <c:auto val="1"/>
        <c:lblAlgn val="ctr"/>
        <c:lblOffset val="100"/>
        <c:noMultiLvlLbl val="0"/>
      </c:catAx>
      <c:valAx>
        <c:axId val="13213772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952711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25" cy="498475"/>
          </a:xfrm>
          <a:prstGeom prst="rect">
            <a:avLst/>
          </a:prstGeom>
        </p:spPr>
        <p:txBody>
          <a:bodyPr vert="horz" lIns="89986" tIns="44993" rIns="89986" bIns="44993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3225" cy="498475"/>
          </a:xfrm>
          <a:prstGeom prst="rect">
            <a:avLst/>
          </a:prstGeom>
        </p:spPr>
        <p:txBody>
          <a:bodyPr vert="horz" lIns="89986" tIns="44993" rIns="89986" bIns="44993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3B6AD74-B1A2-4C93-B378-83BC7B810A74}" type="datetimeFigureOut">
              <a:rPr lang="pt-BR"/>
              <a:pPr>
                <a:defRPr/>
              </a:pPr>
              <a:t>08/03/2013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82138"/>
            <a:ext cx="2943225" cy="498475"/>
          </a:xfrm>
          <a:prstGeom prst="rect">
            <a:avLst/>
          </a:prstGeom>
        </p:spPr>
        <p:txBody>
          <a:bodyPr vert="horz" lIns="89986" tIns="44993" rIns="89986" bIns="44993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82138"/>
            <a:ext cx="2943225" cy="498475"/>
          </a:xfrm>
          <a:prstGeom prst="rect">
            <a:avLst/>
          </a:prstGeom>
        </p:spPr>
        <p:txBody>
          <a:bodyPr vert="horz" lIns="89986" tIns="44993" rIns="89986" bIns="44993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742C380-7146-47BA-A26A-1DA76841E644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5111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86" tIns="44993" rIns="89986" bIns="4499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86" tIns="44993" rIns="89986" bIns="4499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95934C73-0C91-422D-9BCA-C58D8F2AEE56}" type="datetimeFigureOut">
              <a:rPr lang="pt-BR"/>
              <a:pPr>
                <a:defRPr/>
              </a:pPr>
              <a:t>08/03/2013</a:t>
            </a:fld>
            <a:endParaRPr lang="pt-BR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7713"/>
            <a:ext cx="4991100" cy="3744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40275"/>
            <a:ext cx="5435600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86" tIns="44993" rIns="89986" bIns="449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2138"/>
            <a:ext cx="29432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86" tIns="44993" rIns="89986" bIns="44993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82138"/>
            <a:ext cx="29432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86" tIns="44993" rIns="89986" bIns="44993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EA144831-D2A1-45A3-B504-15D6DD88B6E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067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" descr="lado-MCT-h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84138"/>
            <a:ext cx="6769100" cy="176212"/>
          </a:xfrm>
          <a:prstGeom prst="rect">
            <a:avLst/>
          </a:prstGeom>
          <a:gradFill rotWithShape="1">
            <a:gsLst>
              <a:gs pos="0">
                <a:srgbClr val="6699FF">
                  <a:alpha val="75998"/>
                </a:srgbClr>
              </a:gs>
              <a:gs pos="100000">
                <a:srgbClr val="2F4776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</p:pic>
      <p:pic>
        <p:nvPicPr>
          <p:cNvPr id="3" name="Picture 4" descr="http://www.brasil.gov.br/logo.gi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8575" y="42863"/>
            <a:ext cx="15462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Número de Slide 1"/>
          <p:cNvSpPr txBox="1">
            <a:spLocks/>
          </p:cNvSpPr>
          <p:nvPr userDrawn="1"/>
        </p:nvSpPr>
        <p:spPr bwMode="auto">
          <a:xfrm>
            <a:off x="0" y="6381750"/>
            <a:ext cx="6842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438F1A7-2476-4004-8F20-A304239B1A7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pic>
        <p:nvPicPr>
          <p:cNvPr id="5" name="Picture 41" descr="Logo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8532813" y="0"/>
            <a:ext cx="611187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rplad.andifes.gov.br/" TargetMode="External"/><Relationship Id="rId2" Type="http://schemas.openxmlformats.org/officeDocument/2006/relationships/hyperlink" Target="http://www.unifal-mg.edu.br/forplad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aixaDeTexto 8"/>
          <p:cNvSpPr txBox="1">
            <a:spLocks noChangeArrowheads="1"/>
          </p:cNvSpPr>
          <p:nvPr/>
        </p:nvSpPr>
        <p:spPr bwMode="auto">
          <a:xfrm>
            <a:off x="257970" y="836712"/>
            <a:ext cx="8424863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b="1" dirty="0">
                <a:cs typeface="Arial" charset="0"/>
              </a:rPr>
              <a:t>Fórum Nacional dos Pró-Reitores de Planejamento e </a:t>
            </a:r>
            <a:r>
              <a:rPr lang="pt-BR" sz="2400" b="1" dirty="0" smtClean="0">
                <a:cs typeface="Arial" charset="0"/>
              </a:rPr>
              <a:t>Administração – Regional Sudeste</a:t>
            </a:r>
            <a:endParaRPr lang="pt-BR" sz="2400" b="1" dirty="0">
              <a:cs typeface="Arial" charset="0"/>
            </a:endParaRPr>
          </a:p>
          <a:p>
            <a:pPr algn="ctr"/>
            <a:endParaRPr lang="pt-BR" sz="3600" b="1" dirty="0" smtClean="0">
              <a:solidFill>
                <a:schemeClr val="tx2"/>
              </a:solidFill>
              <a:cs typeface="Arial" charset="0"/>
            </a:endParaRPr>
          </a:p>
          <a:p>
            <a:pPr algn="ctr"/>
            <a:endParaRPr lang="pt-BR" sz="3600" b="1" dirty="0" smtClean="0">
              <a:solidFill>
                <a:schemeClr val="tx2"/>
              </a:solidFill>
              <a:cs typeface="Arial" charset="0"/>
            </a:endParaRPr>
          </a:p>
          <a:p>
            <a:pPr algn="ctr"/>
            <a:r>
              <a:rPr lang="pt-BR" sz="3600" b="1" dirty="0" smtClean="0">
                <a:solidFill>
                  <a:schemeClr val="tx2"/>
                </a:solidFill>
                <a:cs typeface="Arial" charset="0"/>
              </a:rPr>
              <a:t>Impacto da Terceirização de Mão de Obra no OCC da IFES</a:t>
            </a:r>
            <a:endParaRPr lang="pt-BR" sz="3600" b="1" dirty="0">
              <a:solidFill>
                <a:schemeClr val="tx2"/>
              </a:solidFill>
              <a:cs typeface="Arial" charset="0"/>
            </a:endParaRPr>
          </a:p>
          <a:p>
            <a:pPr algn="ctr"/>
            <a:endParaRPr lang="pt-BR" sz="2800" b="1" dirty="0" smtClean="0">
              <a:solidFill>
                <a:schemeClr val="tx2"/>
              </a:solidFill>
              <a:cs typeface="Arial" charset="0"/>
            </a:endParaRPr>
          </a:p>
          <a:p>
            <a:pPr algn="ctr"/>
            <a:endParaRPr lang="pt-BR" sz="3600" b="1" dirty="0" smtClean="0">
              <a:solidFill>
                <a:schemeClr val="tx2"/>
              </a:solidFill>
              <a:cs typeface="Arial" charset="0"/>
            </a:endParaRPr>
          </a:p>
          <a:p>
            <a:pPr algn="ctr"/>
            <a:endParaRPr lang="pt-BR" sz="3600" b="1" dirty="0">
              <a:solidFill>
                <a:schemeClr val="tx2"/>
              </a:solidFill>
              <a:cs typeface="Arial" charset="0"/>
            </a:endParaRPr>
          </a:p>
          <a:p>
            <a:pPr algn="ctr"/>
            <a:endParaRPr lang="pt-BR" sz="3600" b="1" dirty="0">
              <a:solidFill>
                <a:schemeClr val="tx2"/>
              </a:solidFill>
              <a:cs typeface="Arial" charset="0"/>
            </a:endParaRPr>
          </a:p>
          <a:p>
            <a:pPr algn="ctr"/>
            <a:r>
              <a:rPr lang="pt-BR" sz="2800" b="1" dirty="0" smtClean="0">
                <a:solidFill>
                  <a:schemeClr val="tx2"/>
                </a:solidFill>
                <a:cs typeface="Arial" charset="0"/>
              </a:rPr>
              <a:t>Rio de Janeiro, 08 de Março de 2013</a:t>
            </a:r>
            <a:endParaRPr lang="pt-BR" sz="2800" b="1" dirty="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5123" name="Espaço Reservado para Número de Slide 1"/>
          <p:cNvSpPr txBox="1">
            <a:spLocks/>
          </p:cNvSpPr>
          <p:nvPr/>
        </p:nvSpPr>
        <p:spPr bwMode="auto">
          <a:xfrm>
            <a:off x="0" y="6381750"/>
            <a:ext cx="4683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955E7D92-A131-459C-BE79-D8C94F40D5D6}" type="slidenum">
              <a:rPr lang="pt-BR"/>
              <a:pPr/>
              <a:t>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pt-BR" b="1" dirty="0" smtClean="0"/>
              <a:t>Dados: Gasto Terceirização IFES</a:t>
            </a:r>
          </a:p>
          <a:p>
            <a:pPr marL="0" indent="0">
              <a:buNone/>
            </a:pPr>
            <a:endParaRPr lang="pt-BR" dirty="0" smtClean="0"/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428625" y="4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pt-BR" dirty="0" smtClean="0">
                <a:solidFill>
                  <a:srgbClr val="006600"/>
                </a:solidFill>
              </a:rPr>
              <a:t>1. Impacto Terceirização OCC</a:t>
            </a:r>
            <a:endParaRPr lang="pt-BR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276872"/>
            <a:ext cx="8229600" cy="4582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933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pt-BR" b="1" dirty="0" smtClean="0"/>
              <a:t>Dados: Gasto Terceirização </a:t>
            </a:r>
            <a:r>
              <a:rPr lang="pt-BR" b="1" dirty="0" smtClean="0"/>
              <a:t>IFES </a:t>
            </a:r>
            <a:endParaRPr lang="pt-BR" b="1" dirty="0" smtClean="0"/>
          </a:p>
          <a:p>
            <a:pPr marL="0" indent="0">
              <a:buNone/>
            </a:pPr>
            <a:endParaRPr lang="pt-BR" dirty="0" smtClean="0"/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428625" y="4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pt-BR" dirty="0" smtClean="0">
                <a:solidFill>
                  <a:srgbClr val="006600"/>
                </a:solidFill>
              </a:rPr>
              <a:t>1. Impacto Terceirização OCC</a:t>
            </a:r>
            <a:endParaRPr lang="pt-BR" dirty="0" smtClean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5095870"/>
              </p:ext>
            </p:extLst>
          </p:nvPr>
        </p:nvGraphicFramePr>
        <p:xfrm>
          <a:off x="611560" y="2564904"/>
          <a:ext cx="727280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817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pt-BR" sz="2800" b="1" dirty="0" smtClean="0"/>
              <a:t>Item </a:t>
            </a:r>
            <a:r>
              <a:rPr lang="pt-BR" sz="2800" b="1" dirty="0" smtClean="0"/>
              <a:t>IV Planejamento: </a:t>
            </a:r>
            <a:r>
              <a:rPr lang="pt-BR" b="1" dirty="0" smtClean="0"/>
              <a:t>Estudo </a:t>
            </a:r>
            <a:r>
              <a:rPr lang="pt-BR" b="1" dirty="0"/>
              <a:t>do Quadro de Servidores das IFES Regional</a:t>
            </a:r>
            <a:endParaRPr lang="pt-BR" dirty="0"/>
          </a:p>
          <a:p>
            <a:pPr lvl="1"/>
            <a:r>
              <a:rPr lang="pt-BR" dirty="0" smtClean="0"/>
              <a:t>Matriz </a:t>
            </a:r>
            <a:r>
              <a:rPr lang="pt-BR" dirty="0"/>
              <a:t>de TA – características e indicadores – (início: novembro/2012 – Tomás /Luiz </a:t>
            </a:r>
            <a:r>
              <a:rPr lang="pt-BR" dirty="0" err="1"/>
              <a:t>Gak</a:t>
            </a:r>
            <a:r>
              <a:rPr lang="pt-BR" dirty="0"/>
              <a:t>; março/2013</a:t>
            </a:r>
            <a:r>
              <a:rPr lang="pt-BR" dirty="0" smtClean="0"/>
              <a:t>).</a:t>
            </a:r>
          </a:p>
          <a:p>
            <a:pPr marL="1200150" lvl="2" indent="-342900"/>
            <a:r>
              <a:rPr lang="pt-BR" dirty="0" smtClean="0"/>
              <a:t>Reunião em dezembro/2012 com Dulce.</a:t>
            </a:r>
          </a:p>
          <a:p>
            <a:pPr marL="1200150" lvl="2" indent="-342900"/>
            <a:r>
              <a:rPr lang="pt-BR" dirty="0" smtClean="0"/>
              <a:t>Proposta de criação de um grupo de trabalho (FORPLAD, ANDIFES e MEC).</a:t>
            </a:r>
            <a:endParaRPr lang="pt-BR" dirty="0"/>
          </a:p>
          <a:p>
            <a:endParaRPr lang="pt-BR" sz="2800" b="1" dirty="0" smtClean="0"/>
          </a:p>
        </p:txBody>
      </p:sp>
      <p:sp>
        <p:nvSpPr>
          <p:cNvPr id="4" name="Rectangle 2"/>
          <p:cNvSpPr txBox="1">
            <a:spLocks/>
          </p:cNvSpPr>
          <p:nvPr/>
        </p:nvSpPr>
        <p:spPr bwMode="auto">
          <a:xfrm>
            <a:off x="428625" y="4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pt-BR" dirty="0" smtClean="0">
                <a:solidFill>
                  <a:srgbClr val="006600"/>
                </a:solidFill>
              </a:rPr>
              <a:t>2. Matriz TAE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33983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711349"/>
            <a:ext cx="8229600" cy="4525963"/>
          </a:xfrm>
        </p:spPr>
        <p:txBody>
          <a:bodyPr/>
          <a:lstStyle/>
          <a:p>
            <a:pPr lvl="1"/>
            <a:r>
              <a:rPr lang="pt-BR" sz="2600" b="1" dirty="0" smtClean="0">
                <a:hlinkClick r:id="rId2"/>
              </a:rPr>
              <a:t>www.unifal-mg.edu.br/forplad</a:t>
            </a:r>
            <a:endParaRPr lang="pt-BR" sz="2600" b="1" dirty="0" smtClean="0"/>
          </a:p>
          <a:p>
            <a:pPr lvl="1"/>
            <a:r>
              <a:rPr lang="pt-BR" sz="2600" b="1" dirty="0" smtClean="0">
                <a:hlinkClick r:id="rId3"/>
              </a:rPr>
              <a:t>www.forplad.andifes.gov.br</a:t>
            </a:r>
            <a:r>
              <a:rPr lang="pt-BR" sz="2600" b="1" dirty="0" smtClean="0"/>
              <a:t> </a:t>
            </a:r>
          </a:p>
          <a:p>
            <a:pPr lvl="1"/>
            <a:endParaRPr lang="pt-BR" sz="2600" b="1" dirty="0"/>
          </a:p>
          <a:p>
            <a:pPr lvl="2"/>
            <a:endParaRPr lang="pt-BR" sz="2200" b="1" dirty="0" smtClean="0"/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021" y="2724417"/>
            <a:ext cx="7272808" cy="4088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/>
          </p:cNvSpPr>
          <p:nvPr/>
        </p:nvSpPr>
        <p:spPr bwMode="auto">
          <a:xfrm>
            <a:off x="428625" y="4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pt-BR" dirty="0" smtClean="0">
                <a:solidFill>
                  <a:srgbClr val="006600"/>
                </a:solidFill>
              </a:rPr>
              <a:t>3. Portal FORPLAD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75236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006600"/>
                </a:solidFill>
              </a:rPr>
              <a:t>Regional Sudeste </a:t>
            </a:r>
            <a:endParaRPr lang="pt-BR" dirty="0" smtClean="0"/>
          </a:p>
        </p:txBody>
      </p:sp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711349"/>
            <a:ext cx="8229600" cy="4525963"/>
          </a:xfrm>
        </p:spPr>
        <p:txBody>
          <a:bodyPr/>
          <a:lstStyle/>
          <a:p>
            <a:pPr lvl="1"/>
            <a:r>
              <a:rPr lang="pt-BR" sz="2400" b="1" dirty="0" smtClean="0">
                <a:solidFill>
                  <a:schemeClr val="tx2"/>
                </a:solidFill>
              </a:rPr>
              <a:t>Gestão de Conteúdo - </a:t>
            </a:r>
            <a:r>
              <a:rPr lang="pt-BR" sz="2400" b="1" dirty="0" err="1" smtClean="0">
                <a:solidFill>
                  <a:schemeClr val="tx2"/>
                </a:solidFill>
              </a:rPr>
              <a:t>Moodle</a:t>
            </a:r>
            <a:endParaRPr lang="pt-BR" sz="2800" b="1" dirty="0" smtClean="0"/>
          </a:p>
          <a:p>
            <a:pPr lvl="1"/>
            <a:endParaRPr lang="pt-BR" sz="2600" b="1" dirty="0"/>
          </a:p>
          <a:p>
            <a:pPr lvl="2"/>
            <a:endParaRPr lang="pt-BR" sz="2200" b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04864"/>
            <a:ext cx="7966897" cy="4479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483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006600"/>
                </a:solidFill>
              </a:rPr>
              <a:t>Regional Sudeste </a:t>
            </a:r>
            <a:endParaRPr lang="pt-BR" dirty="0" smtClean="0"/>
          </a:p>
        </p:txBody>
      </p:sp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628650" indent="-514350">
              <a:buFont typeface="+mj-lt"/>
              <a:buAutoNum type="arabicPeriod"/>
            </a:pPr>
            <a:r>
              <a:rPr lang="pt-BR" dirty="0" smtClean="0"/>
              <a:t>Impacto das terceirizações de mão de obra no OCC das IFES.</a:t>
            </a:r>
          </a:p>
          <a:p>
            <a:pPr marL="628650" indent="-514350">
              <a:buFont typeface="+mj-lt"/>
              <a:buAutoNum type="arabicPeriod"/>
            </a:pPr>
            <a:endParaRPr lang="pt-BR" dirty="0"/>
          </a:p>
          <a:p>
            <a:pPr marL="628650" indent="-514350">
              <a:buFont typeface="+mj-lt"/>
              <a:buAutoNum type="arabicPeriod"/>
            </a:pPr>
            <a:r>
              <a:rPr lang="pt-BR" dirty="0" smtClean="0"/>
              <a:t>Matriz TAE.</a:t>
            </a:r>
          </a:p>
          <a:p>
            <a:pPr marL="628650" indent="-514350">
              <a:buFont typeface="+mj-lt"/>
              <a:buAutoNum type="arabicPeriod"/>
            </a:pPr>
            <a:endParaRPr lang="pt-BR" dirty="0" smtClean="0"/>
          </a:p>
          <a:p>
            <a:pPr marL="628650" indent="-514350">
              <a:buFont typeface="+mj-lt"/>
              <a:buAutoNum type="arabicPeriod"/>
            </a:pPr>
            <a:r>
              <a:rPr lang="pt-BR" dirty="0" smtClean="0"/>
              <a:t>Portal FORPLAD.</a:t>
            </a:r>
          </a:p>
          <a:p>
            <a:pPr marL="571500" indent="-457200"/>
            <a:endParaRPr lang="pt-BR" dirty="0" smtClean="0"/>
          </a:p>
          <a:p>
            <a:endParaRPr lang="pt-B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98528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>
          <a:xfrm>
            <a:off x="428625" y="485800"/>
            <a:ext cx="8229600" cy="1143000"/>
          </a:xfrm>
        </p:spPr>
        <p:txBody>
          <a:bodyPr/>
          <a:lstStyle/>
          <a:p>
            <a:r>
              <a:rPr lang="pt-BR" dirty="0" smtClean="0">
                <a:solidFill>
                  <a:srgbClr val="006600"/>
                </a:solidFill>
              </a:rPr>
              <a:t>1. Impacto Terceirização OCC</a:t>
            </a:r>
            <a:endParaRPr lang="pt-BR" dirty="0" smtClean="0"/>
          </a:p>
        </p:txBody>
      </p:sp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pt-BR" sz="2800" b="1" dirty="0" smtClean="0"/>
              <a:t>Planejamento 2013</a:t>
            </a:r>
            <a:endParaRPr lang="pt-BR" dirty="0" smtClean="0"/>
          </a:p>
          <a:p>
            <a:pPr lvl="1"/>
            <a:r>
              <a:rPr lang="pt-BR" dirty="0" smtClean="0"/>
              <a:t> Impacto das terceirizações no OCC das IFES – (início: novembro/2012; final: março/2013).</a:t>
            </a:r>
          </a:p>
          <a:p>
            <a:endParaRPr lang="pt-BR" sz="1600" b="1" dirty="0" smtClean="0"/>
          </a:p>
          <a:p>
            <a:pPr lvl="1"/>
            <a:r>
              <a:rPr lang="pt-BR" sz="2600" b="1" dirty="0" smtClean="0"/>
              <a:t>Metodologia: </a:t>
            </a:r>
            <a:r>
              <a:rPr lang="pt-BR" sz="2600" dirty="0" smtClean="0"/>
              <a:t>levantamento do gasto de terceirização comparados com o gasto total de custeio.</a:t>
            </a:r>
          </a:p>
          <a:p>
            <a:pPr marL="457200" lvl="1" indent="0">
              <a:buNone/>
            </a:pPr>
            <a:endParaRPr lang="pt-BR" sz="1400" dirty="0" smtClean="0"/>
          </a:p>
          <a:p>
            <a:pPr lvl="1"/>
            <a:r>
              <a:rPr lang="pt-BR" sz="2600" b="1" dirty="0" smtClean="0"/>
              <a:t>Origem dos dados: </a:t>
            </a:r>
            <a:r>
              <a:rPr lang="pt-BR" sz="2600" dirty="0" err="1" smtClean="0"/>
              <a:t>simec</a:t>
            </a:r>
            <a:r>
              <a:rPr lang="pt-BR" sz="2600" dirty="0" smtClean="0"/>
              <a:t>.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234661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pt-BR" b="1" dirty="0" smtClean="0"/>
              <a:t>Dados (impacto OCC UNIFAL-MG)</a:t>
            </a:r>
            <a:endParaRPr lang="pt-B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2"/>
            <a:ext cx="7200800" cy="4492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/>
          </p:cNvSpPr>
          <p:nvPr/>
        </p:nvSpPr>
        <p:spPr bwMode="auto">
          <a:xfrm>
            <a:off x="428625" y="4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pt-BR" smtClean="0">
                <a:solidFill>
                  <a:srgbClr val="006600"/>
                </a:solidFill>
              </a:rPr>
              <a:t>1. Impacto Terceirização OCC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86588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pt-BR" b="1" dirty="0" smtClean="0"/>
              <a:t>Dados (evolução servidores)</a:t>
            </a:r>
            <a:endParaRPr lang="pt-BR" dirty="0"/>
          </a:p>
          <a:p>
            <a:pPr marL="0" indent="0">
              <a:buNone/>
            </a:pPr>
            <a:endParaRPr lang="pt-BR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04864"/>
            <a:ext cx="7560840" cy="4633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 txBox="1">
            <a:spLocks/>
          </p:cNvSpPr>
          <p:nvPr/>
        </p:nvSpPr>
        <p:spPr bwMode="auto">
          <a:xfrm>
            <a:off x="428625" y="4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pt-BR" smtClean="0">
                <a:solidFill>
                  <a:srgbClr val="006600"/>
                </a:solidFill>
              </a:rPr>
              <a:t>1. Impacto Terceirização OCC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677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pt-BR" b="1" dirty="0" smtClean="0"/>
              <a:t>Principais Problemas:</a:t>
            </a:r>
          </a:p>
          <a:p>
            <a:pPr lvl="1"/>
            <a:r>
              <a:rPr lang="pt-BR" dirty="0" smtClean="0"/>
              <a:t>Quantidade de servidores TAE antes do período de expansão.</a:t>
            </a:r>
          </a:p>
          <a:p>
            <a:pPr lvl="1"/>
            <a:r>
              <a:rPr lang="pt-BR" dirty="0" smtClean="0"/>
              <a:t>Menor crescimento do quantitativo de servidores TAE no período de expansão.</a:t>
            </a:r>
          </a:p>
          <a:p>
            <a:pPr lvl="1"/>
            <a:r>
              <a:rPr lang="pt-BR" dirty="0" smtClean="0"/>
              <a:t>Crescimento da área física das IFES.</a:t>
            </a:r>
          </a:p>
          <a:p>
            <a:pPr lvl="1"/>
            <a:r>
              <a:rPr lang="pt-BR" dirty="0" smtClean="0"/>
              <a:t>Cargos nível A, B e C (exemplo UNIFAL: 17 de nível C – 6,5%).</a:t>
            </a:r>
          </a:p>
          <a:p>
            <a:pPr lvl="1"/>
            <a:endParaRPr lang="pt-BR" dirty="0" smtClean="0"/>
          </a:p>
          <a:p>
            <a:pPr marL="457200" lvl="1" indent="0">
              <a:buNone/>
            </a:pPr>
            <a:endParaRPr lang="pt-BR" dirty="0" smtClean="0"/>
          </a:p>
          <a:p>
            <a:pPr lvl="1"/>
            <a:endParaRPr lang="pt-BR" dirty="0"/>
          </a:p>
          <a:p>
            <a:pPr marL="0" indent="0">
              <a:buNone/>
            </a:pPr>
            <a:endParaRPr lang="pt-BR" b="1" dirty="0"/>
          </a:p>
          <a:p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b="1" dirty="0" smtClean="0"/>
          </a:p>
          <a:p>
            <a:pPr lvl="1"/>
            <a:endParaRPr lang="pt-BR" b="1" dirty="0" smtClean="0"/>
          </a:p>
          <a:p>
            <a:pPr marL="0" indent="0">
              <a:buNone/>
            </a:pPr>
            <a:endParaRPr lang="pt-BR" dirty="0" smtClean="0"/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428625" y="4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pt-BR" smtClean="0">
                <a:solidFill>
                  <a:srgbClr val="006600"/>
                </a:solidFill>
              </a:rPr>
              <a:t>1. Impacto Terceirização OCC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310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pt-BR" b="1" dirty="0" smtClean="0"/>
              <a:t>Comparativo </a:t>
            </a:r>
            <a:r>
              <a:rPr lang="pt-BR" b="1" dirty="0" err="1" smtClean="0"/>
              <a:t>IFET´s</a:t>
            </a:r>
            <a:r>
              <a:rPr lang="pt-BR" b="1" dirty="0" smtClean="0"/>
              <a:t>:</a:t>
            </a:r>
          </a:p>
          <a:p>
            <a:pPr lvl="1"/>
            <a:endParaRPr lang="pt-BR" dirty="0" smtClean="0"/>
          </a:p>
          <a:p>
            <a:pPr marL="457200" lvl="1" indent="0">
              <a:buNone/>
            </a:pPr>
            <a:endParaRPr lang="pt-BR" dirty="0" smtClean="0"/>
          </a:p>
          <a:p>
            <a:pPr lvl="1"/>
            <a:endParaRPr lang="pt-BR" dirty="0"/>
          </a:p>
          <a:p>
            <a:pPr marL="0" indent="0">
              <a:buNone/>
            </a:pPr>
            <a:endParaRPr lang="pt-BR" b="1" dirty="0"/>
          </a:p>
          <a:p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b="1" dirty="0" smtClean="0"/>
          </a:p>
          <a:p>
            <a:pPr lvl="1"/>
            <a:endParaRPr lang="pt-BR" b="1" dirty="0" smtClean="0"/>
          </a:p>
          <a:p>
            <a:pPr marL="0" indent="0">
              <a:buNone/>
            </a:pPr>
            <a:endParaRPr lang="pt-BR" dirty="0" smtClean="0"/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428625" y="4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pt-BR" smtClean="0">
                <a:solidFill>
                  <a:srgbClr val="006600"/>
                </a:solidFill>
              </a:rPr>
              <a:t>1. Impacto Terceirização OCC</a:t>
            </a:r>
            <a:endParaRPr lang="pt-BR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204864"/>
            <a:ext cx="8880846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031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pt-BR" b="1" dirty="0" smtClean="0"/>
              <a:t>Dados: Outras Despesas Correntes</a:t>
            </a:r>
          </a:p>
          <a:p>
            <a:pPr marL="0" indent="0">
              <a:buNone/>
            </a:pPr>
            <a:endParaRPr lang="pt-BR" dirty="0" smtClean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164728"/>
              </p:ext>
            </p:extLst>
          </p:nvPr>
        </p:nvGraphicFramePr>
        <p:xfrm>
          <a:off x="1115616" y="2348880"/>
          <a:ext cx="6840760" cy="4392486"/>
        </p:xfrm>
        <a:graphic>
          <a:graphicData uri="http://schemas.openxmlformats.org/drawingml/2006/table">
            <a:tbl>
              <a:tblPr/>
              <a:tblGrid>
                <a:gridCol w="5253077"/>
                <a:gridCol w="835003"/>
                <a:gridCol w="752680"/>
              </a:tblGrid>
              <a:tr h="19443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UNIVERSIDADE FEDERAL DE ALFENAS - UNIFAL-MG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ctr" fontAlgn="t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 Outras Despesas Correntes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23.765.468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DD5"/>
                    </a:solidFill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 Contratação por Tempo Determinado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216.780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08 Outros Beneficios Assistenciais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128.606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 Diarias - Civil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559.017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Auxilio Financeiro a Estudantes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2.427.691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Auxilio Financeiro a Pesquisadores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48.000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 Material de Consumo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3.078.132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 Premiações Culturais, Artísticas, Cientificas, Desportivas e Outras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5.700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 Passagens e Despesas com Locomoção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207.585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 Serviços de Consultoria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 Outros Serviços de Terceiros - Pessoa Fisica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675.303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 Locação de Mão-de-obra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8.176.238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 Outros Serviços de Terceiros - Pessoa Juridica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4.330.151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 Contribuições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13.272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 Auxílio-Alimentação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2.487.266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 Obrigações Tributárias e Contributivas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72.175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 Auxílio-transporte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25.084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 Despesas de Exercicios Anteriores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112.732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50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 Indenizações e Restituições</a:t>
                      </a:r>
                    </a:p>
                  </a:txBody>
                  <a:tcPr marL="85725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1.200.801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2"/>
          <p:cNvSpPr txBox="1">
            <a:spLocks/>
          </p:cNvSpPr>
          <p:nvPr/>
        </p:nvSpPr>
        <p:spPr bwMode="auto">
          <a:xfrm>
            <a:off x="428625" y="4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pt-BR" smtClean="0">
                <a:solidFill>
                  <a:srgbClr val="006600"/>
                </a:solidFill>
              </a:rPr>
              <a:t>1. Impacto Terceirização OCC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92603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pt-BR" b="1" dirty="0" smtClean="0"/>
              <a:t>Dados: Gasto Terceirização IFES</a:t>
            </a:r>
          </a:p>
          <a:p>
            <a:pPr marL="0" indent="0">
              <a:buNone/>
            </a:pPr>
            <a:endParaRPr lang="pt-BR" dirty="0" smtClean="0"/>
          </a:p>
        </p:txBody>
      </p:sp>
      <p:sp>
        <p:nvSpPr>
          <p:cNvPr id="5" name="Rectangle 2"/>
          <p:cNvSpPr txBox="1">
            <a:spLocks/>
          </p:cNvSpPr>
          <p:nvPr/>
        </p:nvSpPr>
        <p:spPr bwMode="auto">
          <a:xfrm>
            <a:off x="428625" y="4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pt-BR" smtClean="0">
                <a:solidFill>
                  <a:srgbClr val="006600"/>
                </a:solidFill>
              </a:rPr>
              <a:t>1. Impacto Terceirização OCC</a:t>
            </a:r>
            <a:endParaRPr lang="pt-BR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20888"/>
            <a:ext cx="8751213" cy="3486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049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7633</TotalTime>
  <Words>449</Words>
  <Application>Microsoft Office PowerPoint</Application>
  <PresentationFormat>Apresentação na tela (4:3)</PresentationFormat>
  <Paragraphs>127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12_Tema do Office</vt:lpstr>
      <vt:lpstr>Apresentação do PowerPoint</vt:lpstr>
      <vt:lpstr>Regional Sudeste </vt:lpstr>
      <vt:lpstr>1. Impacto Terceirização OCC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Regional Sudeste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*</dc:creator>
  <cp:lastModifiedBy>proplan-p085405</cp:lastModifiedBy>
  <cp:revision>657</cp:revision>
  <cp:lastPrinted>2012-04-24T14:58:10Z</cp:lastPrinted>
  <dcterms:created xsi:type="dcterms:W3CDTF">2010-02-18T01:43:32Z</dcterms:created>
  <dcterms:modified xsi:type="dcterms:W3CDTF">2013-03-08T11:26:19Z</dcterms:modified>
</cp:coreProperties>
</file>