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4" r:id="rId3"/>
    <p:sldId id="274" r:id="rId4"/>
    <p:sldId id="275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08" autoAdjust="0"/>
  </p:normalViewPr>
  <p:slideViewPr>
    <p:cSldViewPr>
      <p:cViewPr varScale="1">
        <p:scale>
          <a:sx n="65" d="100"/>
          <a:sy n="65" d="100"/>
        </p:scale>
        <p:origin x="-10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B92A-5ECB-42BD-921B-DB9609EF1A0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2683-DDF9-4084-9321-E4DA64C6DC3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86549" y="4777101"/>
            <a:ext cx="5484687" cy="39076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3883961" y="9428431"/>
            <a:ext cx="2971989" cy="497965"/>
          </a:xfrm>
          <a:prstGeom prst="rect">
            <a:avLst/>
          </a:prstGeom>
          <a:noFill/>
          <a:ln>
            <a:noFill/>
          </a:ln>
        </p:spPr>
        <p:txBody>
          <a:bodyPr lIns="93022" tIns="46511" rIns="93022" bIns="46511" anchor="b"/>
          <a:lstStyle/>
          <a:p>
            <a:pPr algn="r">
              <a:lnSpc>
                <a:spcPct val="100000"/>
              </a:lnSpc>
            </a:pPr>
            <a:fld id="{5C88CD6F-1FCB-4344-B875-4257FBAE3DAF}" type="slidenum">
              <a:rPr lang="pt-BR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16EE-9EEB-471A-B8F5-602D4F7F4841}" type="datetimeFigureOut">
              <a:rPr lang="pt-BR"/>
              <a:pPr>
                <a:defRPr/>
              </a:pPr>
              <a:t>07/10/2015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1289-0A7B-462E-867B-D32539F7EF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244F-48E5-41D6-B768-DF1194426EA6}" type="datetimeFigureOut">
              <a:rPr lang="pt-BR"/>
              <a:pPr>
                <a:defRPr/>
              </a:pPr>
              <a:t>07/10/2015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400F-C213-4402-B589-DE125DB1A1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C0E73-E550-4D7C-B011-61E65FEB26AE}" type="datetimeFigureOut">
              <a:rPr lang="pt-BR"/>
              <a:pPr>
                <a:defRPr/>
              </a:pPr>
              <a:t>07/10/2015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6B89E-E3AB-4DFE-996A-448ABF8345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244" y="-27384"/>
            <a:ext cx="1917948" cy="14753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3"/>
          <p:cNvPicPr/>
          <p:nvPr/>
        </p:nvPicPr>
        <p:blipFill>
          <a:blip r:embed="rId3" cstate="print"/>
          <a:stretch/>
        </p:blipFill>
        <p:spPr>
          <a:xfrm>
            <a:off x="2267744" y="1700808"/>
            <a:ext cx="5997172" cy="4963512"/>
          </a:xfrm>
          <a:prstGeom prst="rect">
            <a:avLst/>
          </a:prstGeom>
          <a:ln>
            <a:noFill/>
          </a:ln>
        </p:spPr>
      </p:pic>
      <p:sp>
        <p:nvSpPr>
          <p:cNvPr id="6" name="CustomShape 7"/>
          <p:cNvSpPr/>
          <p:nvPr/>
        </p:nvSpPr>
        <p:spPr>
          <a:xfrm>
            <a:off x="2555776" y="404664"/>
            <a:ext cx="5655320" cy="837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dirty="0">
                <a:solidFill>
                  <a:schemeClr val="bg1"/>
                </a:solidFill>
                <a:latin typeface="Calibri"/>
              </a:rPr>
              <a:t>CENTRAL DE TRANSPORTES</a:t>
            </a:r>
            <a:endParaRPr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750" y="3096720"/>
            <a:ext cx="6595560" cy="507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-36512" y="1464840"/>
            <a:ext cx="9361040" cy="39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Imagem 15"/>
          <p:cNvPicPr/>
          <p:nvPr/>
        </p:nvPicPr>
        <p:blipFill>
          <a:blip r:embed="rId2" cstate="print"/>
          <a:stretch/>
        </p:blipFill>
        <p:spPr>
          <a:xfrm>
            <a:off x="843210" y="1955520"/>
            <a:ext cx="683370" cy="98172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202770" y="2067480"/>
            <a:ext cx="150930" cy="252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ine 4"/>
          <p:cNvSpPr/>
          <p:nvPr/>
        </p:nvSpPr>
        <p:spPr>
          <a:xfrm>
            <a:off x="278100" y="2320200"/>
            <a:ext cx="0" cy="369720"/>
          </a:xfrm>
          <a:prstGeom prst="line">
            <a:avLst/>
          </a:prstGeom>
          <a:ln/>
        </p:spPr>
      </p:sp>
      <p:sp>
        <p:nvSpPr>
          <p:cNvPr id="201" name="Line 5"/>
          <p:cNvSpPr/>
          <p:nvPr/>
        </p:nvSpPr>
        <p:spPr>
          <a:xfrm flipH="1">
            <a:off x="158490" y="2680200"/>
            <a:ext cx="119610" cy="233640"/>
          </a:xfrm>
          <a:prstGeom prst="line">
            <a:avLst/>
          </a:prstGeom>
          <a:ln/>
        </p:spPr>
      </p:sp>
      <p:sp>
        <p:nvSpPr>
          <p:cNvPr id="202" name="Line 6"/>
          <p:cNvSpPr/>
          <p:nvPr/>
        </p:nvSpPr>
        <p:spPr>
          <a:xfrm>
            <a:off x="275670" y="2667600"/>
            <a:ext cx="108270" cy="234000"/>
          </a:xfrm>
          <a:prstGeom prst="line">
            <a:avLst/>
          </a:prstGeom>
          <a:ln/>
        </p:spPr>
      </p:sp>
      <p:sp>
        <p:nvSpPr>
          <p:cNvPr id="203" name="Line 7"/>
          <p:cNvSpPr/>
          <p:nvPr/>
        </p:nvSpPr>
        <p:spPr>
          <a:xfrm flipH="1">
            <a:off x="155790" y="2340360"/>
            <a:ext cx="119880" cy="233640"/>
          </a:xfrm>
          <a:prstGeom prst="line">
            <a:avLst/>
          </a:prstGeom>
          <a:ln/>
        </p:spPr>
      </p:sp>
      <p:sp>
        <p:nvSpPr>
          <p:cNvPr id="204" name="Line 8"/>
          <p:cNvSpPr/>
          <p:nvPr/>
        </p:nvSpPr>
        <p:spPr>
          <a:xfrm>
            <a:off x="273240" y="2327760"/>
            <a:ext cx="108000" cy="234000"/>
          </a:xfrm>
          <a:prstGeom prst="line">
            <a:avLst/>
          </a:prstGeom>
          <a:ln/>
        </p:spPr>
      </p:sp>
      <p:sp>
        <p:nvSpPr>
          <p:cNvPr id="205" name="CustomShape 9"/>
          <p:cNvSpPr/>
          <p:nvPr/>
        </p:nvSpPr>
        <p:spPr>
          <a:xfrm>
            <a:off x="38996" y="3033720"/>
            <a:ext cx="7165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Servidor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sp>
        <p:nvSpPr>
          <p:cNvPr id="206" name="CustomShape 10"/>
          <p:cNvSpPr/>
          <p:nvPr/>
        </p:nvSpPr>
        <p:spPr>
          <a:xfrm>
            <a:off x="498690" y="236412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1"/>
          <p:cNvSpPr/>
          <p:nvPr/>
        </p:nvSpPr>
        <p:spPr>
          <a:xfrm>
            <a:off x="880658" y="3037320"/>
            <a:ext cx="81102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Sistema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 err="1">
                <a:solidFill>
                  <a:srgbClr val="000000"/>
                </a:solidFill>
                <a:latin typeface="Calibri"/>
              </a:rPr>
              <a:t>SICONF</a:t>
            </a:r>
            <a:endParaRPr dirty="0"/>
          </a:p>
        </p:txBody>
      </p:sp>
      <p:sp>
        <p:nvSpPr>
          <p:cNvPr id="208" name="CustomShape 12"/>
          <p:cNvSpPr/>
          <p:nvPr/>
        </p:nvSpPr>
        <p:spPr>
          <a:xfrm>
            <a:off x="-72008" y="1484784"/>
            <a:ext cx="1475656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Solicitações</a:t>
            </a:r>
            <a:endParaRPr dirty="0"/>
          </a:p>
        </p:txBody>
      </p:sp>
      <p:pic>
        <p:nvPicPr>
          <p:cNvPr id="209" name="Imagem 28"/>
          <p:cNvPicPr/>
          <p:nvPr/>
        </p:nvPicPr>
        <p:blipFill>
          <a:blip r:embed="rId3" cstate="print"/>
          <a:stretch/>
        </p:blipFill>
        <p:spPr>
          <a:xfrm>
            <a:off x="2813940" y="2051640"/>
            <a:ext cx="575640" cy="888480"/>
          </a:xfrm>
          <a:prstGeom prst="rect">
            <a:avLst/>
          </a:prstGeom>
          <a:ln>
            <a:noFill/>
          </a:ln>
        </p:spPr>
      </p:pic>
      <p:sp>
        <p:nvSpPr>
          <p:cNvPr id="210" name="CustomShape 13"/>
          <p:cNvSpPr/>
          <p:nvPr/>
        </p:nvSpPr>
        <p:spPr>
          <a:xfrm>
            <a:off x="1759320" y="3039120"/>
            <a:ext cx="180981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Ordenador de Despesas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da Unidade Solicitante</a:t>
            </a:r>
            <a:endParaRPr dirty="0"/>
          </a:p>
        </p:txBody>
      </p:sp>
      <p:sp>
        <p:nvSpPr>
          <p:cNvPr id="211" name="CustomShape 14"/>
          <p:cNvSpPr/>
          <p:nvPr/>
        </p:nvSpPr>
        <p:spPr>
          <a:xfrm rot="5400000">
            <a:off x="389140" y="3932220"/>
            <a:ext cx="1524960" cy="1080120"/>
          </a:xfrm>
          <a:prstGeom prst="rightArrow">
            <a:avLst>
              <a:gd name="adj1" fmla="val 68018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5"/>
          <p:cNvSpPr/>
          <p:nvPr/>
        </p:nvSpPr>
        <p:spPr>
          <a:xfrm>
            <a:off x="828900" y="3664080"/>
            <a:ext cx="54405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FFFFFF"/>
                </a:solidFill>
                <a:latin typeface="Calibri"/>
              </a:rPr>
              <a:t>Ensino</a:t>
            </a:r>
            <a:endParaRPr/>
          </a:p>
        </p:txBody>
      </p:sp>
      <p:sp>
        <p:nvSpPr>
          <p:cNvPr id="213" name="CustomShape 16"/>
          <p:cNvSpPr/>
          <p:nvPr/>
        </p:nvSpPr>
        <p:spPr>
          <a:xfrm>
            <a:off x="691398" y="4007520"/>
            <a:ext cx="67311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FFFFFF"/>
                </a:solidFill>
                <a:latin typeface="Calibri"/>
              </a:rPr>
              <a:t>Pesquisa</a:t>
            </a:r>
            <a:endParaRPr/>
          </a:p>
        </p:txBody>
      </p:sp>
      <p:sp>
        <p:nvSpPr>
          <p:cNvPr id="214" name="CustomShape 17"/>
          <p:cNvSpPr/>
          <p:nvPr/>
        </p:nvSpPr>
        <p:spPr>
          <a:xfrm>
            <a:off x="683568" y="4350240"/>
            <a:ext cx="69363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FFFFFF"/>
                </a:solidFill>
                <a:latin typeface="Calibri"/>
              </a:rPr>
              <a:t>Extensão</a:t>
            </a:r>
            <a:endParaRPr dirty="0"/>
          </a:p>
        </p:txBody>
      </p:sp>
      <p:sp>
        <p:nvSpPr>
          <p:cNvPr id="215" name="CustomShape 18"/>
          <p:cNvSpPr/>
          <p:nvPr/>
        </p:nvSpPr>
        <p:spPr>
          <a:xfrm>
            <a:off x="876690" y="4693680"/>
            <a:ext cx="44685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FFFFFF"/>
                </a:solidFill>
                <a:latin typeface="Calibri"/>
              </a:rPr>
              <a:t>ADM</a:t>
            </a:r>
            <a:endParaRPr/>
          </a:p>
        </p:txBody>
      </p:sp>
      <p:sp>
        <p:nvSpPr>
          <p:cNvPr id="216" name="CustomShape 19"/>
          <p:cNvSpPr/>
          <p:nvPr/>
        </p:nvSpPr>
        <p:spPr>
          <a:xfrm>
            <a:off x="323528" y="5159520"/>
            <a:ext cx="1397182" cy="16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Prioridades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Conforme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Resolução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28/2009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000" strike="noStrike" dirty="0" err="1">
                <a:solidFill>
                  <a:srgbClr val="000000"/>
                </a:solidFill>
                <a:latin typeface="Calibri"/>
              </a:rPr>
              <a:t>COPLAD</a:t>
            </a:r>
            <a:endParaRPr dirty="0"/>
          </a:p>
        </p:txBody>
      </p:sp>
      <p:pic>
        <p:nvPicPr>
          <p:cNvPr id="217" name="Imagem 39"/>
          <p:cNvPicPr/>
          <p:nvPr/>
        </p:nvPicPr>
        <p:blipFill>
          <a:blip r:embed="rId4" cstate="print"/>
          <a:stretch/>
        </p:blipFill>
        <p:spPr>
          <a:xfrm>
            <a:off x="2015820" y="1945080"/>
            <a:ext cx="380430" cy="999720"/>
          </a:xfrm>
          <a:prstGeom prst="rect">
            <a:avLst/>
          </a:prstGeom>
          <a:ln>
            <a:noFill/>
          </a:ln>
        </p:spPr>
      </p:pic>
      <p:sp>
        <p:nvSpPr>
          <p:cNvPr id="218" name="CustomShape 20"/>
          <p:cNvSpPr/>
          <p:nvPr/>
        </p:nvSpPr>
        <p:spPr>
          <a:xfrm>
            <a:off x="2509650" y="2341800"/>
            <a:ext cx="190890" cy="289440"/>
          </a:xfrm>
          <a:prstGeom prst="plus">
            <a:avLst>
              <a:gd name="adj" fmla="val 1935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21"/>
          <p:cNvSpPr/>
          <p:nvPr/>
        </p:nvSpPr>
        <p:spPr>
          <a:xfrm>
            <a:off x="1187624" y="1484784"/>
            <a:ext cx="195561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Orçamento   Aprovação</a:t>
            </a:r>
            <a:endParaRPr dirty="0"/>
          </a:p>
        </p:txBody>
      </p:sp>
      <p:pic>
        <p:nvPicPr>
          <p:cNvPr id="220" name="Imagem 44"/>
          <p:cNvPicPr/>
          <p:nvPr/>
        </p:nvPicPr>
        <p:blipFill>
          <a:blip r:embed="rId5" cstate="print"/>
          <a:stretch/>
        </p:blipFill>
        <p:spPr>
          <a:xfrm>
            <a:off x="5273370" y="2139120"/>
            <a:ext cx="930420" cy="612360"/>
          </a:xfrm>
          <a:prstGeom prst="rect">
            <a:avLst/>
          </a:prstGeom>
          <a:ln>
            <a:noFill/>
          </a:ln>
        </p:spPr>
      </p:pic>
      <p:sp>
        <p:nvSpPr>
          <p:cNvPr id="221" name="CustomShape 22"/>
          <p:cNvSpPr/>
          <p:nvPr/>
        </p:nvSpPr>
        <p:spPr>
          <a:xfrm>
            <a:off x="5220072" y="1466280"/>
            <a:ext cx="151767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Ato Orçamentário</a:t>
            </a:r>
            <a:endParaRPr dirty="0"/>
          </a:p>
        </p:txBody>
      </p:sp>
      <p:sp>
        <p:nvSpPr>
          <p:cNvPr id="222" name="CustomShape 23"/>
          <p:cNvSpPr/>
          <p:nvPr/>
        </p:nvSpPr>
        <p:spPr>
          <a:xfrm>
            <a:off x="4997302" y="2996952"/>
            <a:ext cx="166293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Financeiro Ordenador</a:t>
            </a:r>
            <a:endParaRPr dirty="0"/>
          </a:p>
        </p:txBody>
      </p:sp>
      <p:sp>
        <p:nvSpPr>
          <p:cNvPr id="223" name="CustomShape 24"/>
          <p:cNvSpPr/>
          <p:nvPr/>
        </p:nvSpPr>
        <p:spPr>
          <a:xfrm rot="5400000">
            <a:off x="5440860" y="3543414"/>
            <a:ext cx="595440" cy="798660"/>
          </a:xfrm>
          <a:prstGeom prst="rightArrow">
            <a:avLst>
              <a:gd name="adj1" fmla="val 55991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25"/>
          <p:cNvSpPr/>
          <p:nvPr/>
        </p:nvSpPr>
        <p:spPr>
          <a:xfrm>
            <a:off x="5220072" y="4281120"/>
            <a:ext cx="1224136" cy="9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Financeiro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 err="1">
                <a:solidFill>
                  <a:srgbClr val="000000"/>
                </a:solidFill>
                <a:latin typeface="Calibri"/>
              </a:rPr>
              <a:t>CENTRAN</a:t>
            </a:r>
            <a:endParaRPr dirty="0"/>
          </a:p>
        </p:txBody>
      </p:sp>
      <p:sp>
        <p:nvSpPr>
          <p:cNvPr id="225" name="CustomShape 26"/>
          <p:cNvSpPr/>
          <p:nvPr/>
        </p:nvSpPr>
        <p:spPr>
          <a:xfrm>
            <a:off x="1640250" y="236952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27"/>
          <p:cNvSpPr/>
          <p:nvPr/>
        </p:nvSpPr>
        <p:spPr>
          <a:xfrm>
            <a:off x="3502710" y="238284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8"/>
          <p:cNvSpPr/>
          <p:nvPr/>
        </p:nvSpPr>
        <p:spPr>
          <a:xfrm>
            <a:off x="4980960" y="240732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9"/>
          <p:cNvSpPr/>
          <p:nvPr/>
        </p:nvSpPr>
        <p:spPr>
          <a:xfrm>
            <a:off x="6282630" y="240732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9" name="Imagem 65"/>
          <p:cNvPicPr/>
          <p:nvPr/>
        </p:nvPicPr>
        <p:blipFill>
          <a:blip r:embed="rId6" cstate="print"/>
          <a:stretch/>
        </p:blipFill>
        <p:spPr>
          <a:xfrm>
            <a:off x="6630660" y="2134800"/>
            <a:ext cx="1040040" cy="593280"/>
          </a:xfrm>
          <a:prstGeom prst="rect">
            <a:avLst/>
          </a:prstGeom>
          <a:ln>
            <a:noFill/>
          </a:ln>
        </p:spPr>
      </p:pic>
      <p:sp>
        <p:nvSpPr>
          <p:cNvPr id="230" name="CustomShape 30"/>
          <p:cNvSpPr/>
          <p:nvPr/>
        </p:nvSpPr>
        <p:spPr>
          <a:xfrm>
            <a:off x="6876256" y="2293200"/>
            <a:ext cx="576064" cy="271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pic>
        <p:nvPicPr>
          <p:cNvPr id="231" name="Imagem 67"/>
          <p:cNvPicPr/>
          <p:nvPr/>
        </p:nvPicPr>
        <p:blipFill>
          <a:blip r:embed="rId7" cstate="print"/>
          <a:stretch/>
        </p:blipFill>
        <p:spPr>
          <a:xfrm>
            <a:off x="6755670" y="2813040"/>
            <a:ext cx="782730" cy="791640"/>
          </a:xfrm>
          <a:prstGeom prst="rect">
            <a:avLst/>
          </a:prstGeom>
          <a:ln>
            <a:noFill/>
          </a:ln>
        </p:spPr>
      </p:pic>
      <p:sp>
        <p:nvSpPr>
          <p:cNvPr id="232" name="CustomShape 31"/>
          <p:cNvSpPr/>
          <p:nvPr/>
        </p:nvSpPr>
        <p:spPr>
          <a:xfrm rot="16455600">
            <a:off x="6710580" y="3011220"/>
            <a:ext cx="565920" cy="20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000000"/>
                </a:solidFill>
                <a:latin typeface="Calibri"/>
              </a:rPr>
              <a:t>UFPR</a:t>
            </a:r>
            <a:endParaRPr/>
          </a:p>
        </p:txBody>
      </p:sp>
      <p:pic>
        <p:nvPicPr>
          <p:cNvPr id="233" name="Imagem 69"/>
          <p:cNvPicPr/>
          <p:nvPr/>
        </p:nvPicPr>
        <p:blipFill>
          <a:blip r:embed="rId8" cstate="print"/>
          <a:stretch/>
        </p:blipFill>
        <p:spPr>
          <a:xfrm>
            <a:off x="6585030" y="3812040"/>
            <a:ext cx="1122930" cy="790200"/>
          </a:xfrm>
          <a:prstGeom prst="rect">
            <a:avLst/>
          </a:prstGeom>
          <a:ln>
            <a:noFill/>
          </a:ln>
        </p:spPr>
      </p:pic>
      <p:sp>
        <p:nvSpPr>
          <p:cNvPr id="234" name="CustomShape 32"/>
          <p:cNvSpPr/>
          <p:nvPr/>
        </p:nvSpPr>
        <p:spPr>
          <a:xfrm>
            <a:off x="6876256" y="4134960"/>
            <a:ext cx="575878" cy="302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sp>
        <p:nvSpPr>
          <p:cNvPr id="235" name="CustomShape 33"/>
          <p:cNvSpPr/>
          <p:nvPr/>
        </p:nvSpPr>
        <p:spPr>
          <a:xfrm>
            <a:off x="3707904" y="1464840"/>
            <a:ext cx="122985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Agendamento</a:t>
            </a:r>
            <a:endParaRPr dirty="0"/>
          </a:p>
        </p:txBody>
      </p:sp>
      <p:sp>
        <p:nvSpPr>
          <p:cNvPr id="236" name="CustomShape 34"/>
          <p:cNvSpPr/>
          <p:nvPr/>
        </p:nvSpPr>
        <p:spPr>
          <a:xfrm>
            <a:off x="3896100" y="3165480"/>
            <a:ext cx="902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Agendador</a:t>
            </a:r>
            <a:endParaRPr/>
          </a:p>
        </p:txBody>
      </p:sp>
      <p:sp>
        <p:nvSpPr>
          <p:cNvPr id="237" name="CustomShape 35"/>
          <p:cNvSpPr/>
          <p:nvPr/>
        </p:nvSpPr>
        <p:spPr>
          <a:xfrm>
            <a:off x="3419872" y="4234680"/>
            <a:ext cx="157332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Prioridades +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Recursos: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-Veículos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-Embarcações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-Motoristas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-Diárias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-Horas Extras</a:t>
            </a:r>
            <a:endParaRPr dirty="0"/>
          </a:p>
        </p:txBody>
      </p:sp>
      <p:pic>
        <p:nvPicPr>
          <p:cNvPr id="238" name="Imagem 63"/>
          <p:cNvPicPr/>
          <p:nvPr/>
        </p:nvPicPr>
        <p:blipFill>
          <a:blip r:embed="rId9" cstate="print"/>
          <a:stretch/>
        </p:blipFill>
        <p:spPr>
          <a:xfrm>
            <a:off x="3966030" y="2012400"/>
            <a:ext cx="767340" cy="924120"/>
          </a:xfrm>
          <a:prstGeom prst="rect">
            <a:avLst/>
          </a:prstGeom>
          <a:ln>
            <a:noFill/>
          </a:ln>
        </p:spPr>
      </p:pic>
      <p:sp>
        <p:nvSpPr>
          <p:cNvPr id="239" name="CustomShape 36"/>
          <p:cNvSpPr/>
          <p:nvPr/>
        </p:nvSpPr>
        <p:spPr>
          <a:xfrm rot="5400000">
            <a:off x="3881522" y="3543414"/>
            <a:ext cx="595440" cy="798660"/>
          </a:xfrm>
          <a:prstGeom prst="rightArrow">
            <a:avLst>
              <a:gd name="adj1" fmla="val 55991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0" name="Imagem 1"/>
          <p:cNvPicPr/>
          <p:nvPr/>
        </p:nvPicPr>
        <p:blipFill>
          <a:blip r:embed="rId10" cstate="print"/>
          <a:stretch/>
        </p:blipFill>
        <p:spPr>
          <a:xfrm>
            <a:off x="6404670" y="4711320"/>
            <a:ext cx="1321110" cy="609120"/>
          </a:xfrm>
          <a:prstGeom prst="rect">
            <a:avLst/>
          </a:prstGeom>
          <a:ln>
            <a:noFill/>
          </a:ln>
        </p:spPr>
      </p:pic>
      <p:sp>
        <p:nvSpPr>
          <p:cNvPr id="241" name="CustomShape 37"/>
          <p:cNvSpPr/>
          <p:nvPr/>
        </p:nvSpPr>
        <p:spPr>
          <a:xfrm>
            <a:off x="6804248" y="5076360"/>
            <a:ext cx="565700" cy="2248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sp>
        <p:nvSpPr>
          <p:cNvPr id="242" name="CustomShape 38"/>
          <p:cNvSpPr/>
          <p:nvPr/>
        </p:nvSpPr>
        <p:spPr>
          <a:xfrm>
            <a:off x="7092280" y="1465560"/>
            <a:ext cx="8548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Execução</a:t>
            </a:r>
            <a:endParaRPr dirty="0"/>
          </a:p>
        </p:txBody>
      </p:sp>
      <p:pic>
        <p:nvPicPr>
          <p:cNvPr id="243" name="Imagem 29"/>
          <p:cNvPicPr/>
          <p:nvPr/>
        </p:nvPicPr>
        <p:blipFill>
          <a:blip r:embed="rId11" cstate="print"/>
          <a:stretch/>
        </p:blipFill>
        <p:spPr>
          <a:xfrm>
            <a:off x="6471360" y="5510160"/>
            <a:ext cx="1346490" cy="1258560"/>
          </a:xfrm>
          <a:prstGeom prst="rect">
            <a:avLst/>
          </a:prstGeom>
          <a:ln>
            <a:noFill/>
          </a:ln>
        </p:spPr>
      </p:pic>
      <p:sp>
        <p:nvSpPr>
          <p:cNvPr id="244" name="CustomShape 39"/>
          <p:cNvSpPr/>
          <p:nvPr/>
        </p:nvSpPr>
        <p:spPr>
          <a:xfrm>
            <a:off x="6732240" y="6407640"/>
            <a:ext cx="665518" cy="333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sp>
        <p:nvSpPr>
          <p:cNvPr id="245" name="CustomShape 40"/>
          <p:cNvSpPr/>
          <p:nvPr/>
        </p:nvSpPr>
        <p:spPr>
          <a:xfrm>
            <a:off x="1916922" y="309040"/>
            <a:ext cx="6975558" cy="527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Processo para Solicitação de Transportes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250" name="Imagem 80"/>
          <p:cNvPicPr/>
          <p:nvPr/>
        </p:nvPicPr>
        <p:blipFill>
          <a:blip r:embed="rId12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  <p:sp>
        <p:nvSpPr>
          <p:cNvPr id="251" name="CustomShape 44"/>
          <p:cNvSpPr/>
          <p:nvPr/>
        </p:nvSpPr>
        <p:spPr>
          <a:xfrm>
            <a:off x="8083260" y="1460520"/>
            <a:ext cx="10607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Calibri"/>
              </a:rPr>
              <a:t>Avaliações</a:t>
            </a:r>
            <a:endParaRPr dirty="0"/>
          </a:p>
        </p:txBody>
      </p:sp>
      <p:pic>
        <p:nvPicPr>
          <p:cNvPr id="252" name="Imagem 18"/>
          <p:cNvPicPr/>
          <p:nvPr/>
        </p:nvPicPr>
        <p:blipFill>
          <a:blip r:embed="rId13" cstate="print"/>
          <a:stretch/>
        </p:blipFill>
        <p:spPr>
          <a:xfrm rot="5400000">
            <a:off x="7686180" y="2266425"/>
            <a:ext cx="1766160" cy="1027350"/>
          </a:xfrm>
          <a:prstGeom prst="rect">
            <a:avLst/>
          </a:prstGeom>
          <a:ln>
            <a:noFill/>
          </a:ln>
        </p:spPr>
      </p:pic>
      <p:sp>
        <p:nvSpPr>
          <p:cNvPr id="253" name="CustomShape 45"/>
          <p:cNvSpPr/>
          <p:nvPr/>
        </p:nvSpPr>
        <p:spPr>
          <a:xfrm>
            <a:off x="7844040" y="3674880"/>
            <a:ext cx="1291950" cy="507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6"/>
          <p:cNvSpPr/>
          <p:nvPr/>
        </p:nvSpPr>
        <p:spPr>
          <a:xfrm>
            <a:off x="8124300" y="3744360"/>
            <a:ext cx="807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CENTRAN</a:t>
            </a:r>
            <a:endParaRPr/>
          </a:p>
        </p:txBody>
      </p:sp>
      <p:pic>
        <p:nvPicPr>
          <p:cNvPr id="255" name="Imagem 19"/>
          <p:cNvPicPr/>
          <p:nvPr/>
        </p:nvPicPr>
        <p:blipFill>
          <a:blip r:embed="rId14" cstate="print"/>
          <a:stretch/>
        </p:blipFill>
        <p:spPr>
          <a:xfrm>
            <a:off x="7891830" y="4686480"/>
            <a:ext cx="1236600" cy="1648800"/>
          </a:xfrm>
          <a:prstGeom prst="rect">
            <a:avLst/>
          </a:prstGeom>
          <a:ln>
            <a:noFill/>
          </a:ln>
        </p:spPr>
      </p:pic>
      <p:sp>
        <p:nvSpPr>
          <p:cNvPr id="256" name="CustomShape 47"/>
          <p:cNvSpPr/>
          <p:nvPr/>
        </p:nvSpPr>
        <p:spPr>
          <a:xfrm>
            <a:off x="7866990" y="6364080"/>
            <a:ext cx="1276560" cy="507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48"/>
          <p:cNvSpPr/>
          <p:nvPr/>
        </p:nvSpPr>
        <p:spPr>
          <a:xfrm>
            <a:off x="8044920" y="6295320"/>
            <a:ext cx="1022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Comunidade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UFPR</a:t>
            </a:r>
            <a:endParaRPr/>
          </a:p>
        </p:txBody>
      </p:sp>
      <p:sp>
        <p:nvSpPr>
          <p:cNvPr id="258" name="CustomShape 49"/>
          <p:cNvSpPr/>
          <p:nvPr/>
        </p:nvSpPr>
        <p:spPr>
          <a:xfrm>
            <a:off x="7783290" y="4128480"/>
            <a:ext cx="141939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Sistema de Gestão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da Qualidade</a:t>
            </a:r>
            <a:endParaRPr/>
          </a:p>
        </p:txBody>
      </p:sp>
      <p:sp>
        <p:nvSpPr>
          <p:cNvPr id="259" name="CustomShape 50"/>
          <p:cNvSpPr/>
          <p:nvPr/>
        </p:nvSpPr>
        <p:spPr>
          <a:xfrm>
            <a:off x="7783020" y="2376720"/>
            <a:ext cx="245430" cy="303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 rot="16200000">
            <a:off x="-879994" y="4020055"/>
            <a:ext cx="2124636" cy="437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14800" bIns="0"/>
          <a:lstStyle/>
          <a:p>
            <a:pPr algn="r">
              <a:lnSpc>
                <a:spcPct val="90000"/>
              </a:lnSpc>
            </a:pPr>
            <a:r>
              <a:rPr lang="pt-BR" sz="4100" strike="noStrike" dirty="0">
                <a:solidFill>
                  <a:srgbClr val="000000"/>
                </a:solidFill>
                <a:latin typeface="Calibri"/>
              </a:rPr>
              <a:t>Frota</a:t>
            </a:r>
            <a:endParaRPr dirty="0"/>
          </a:p>
        </p:txBody>
      </p:sp>
      <p:sp>
        <p:nvSpPr>
          <p:cNvPr id="261" name="CustomShape 2"/>
          <p:cNvSpPr/>
          <p:nvPr/>
        </p:nvSpPr>
        <p:spPr>
          <a:xfrm>
            <a:off x="494910" y="1628800"/>
            <a:ext cx="2492914" cy="5229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3480" tIns="514800" rIns="213480" bIns="21348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Caminhões	09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Ônibus	22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Micro-ônibus	13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Vans		11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Kombi		22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Passeio	91</a:t>
            </a:r>
            <a:endParaRPr dirty="0"/>
          </a:p>
          <a:p>
            <a:pPr marL="108000">
              <a:lnSpc>
                <a:spcPct val="90000"/>
              </a:lnSpc>
            </a:pP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TOTAL	             168</a:t>
            </a:r>
            <a:endParaRPr dirty="0"/>
          </a:p>
          <a:p>
            <a:pPr marL="108000">
              <a:lnSpc>
                <a:spcPct val="90000"/>
              </a:lnSpc>
            </a:pPr>
            <a:endParaRPr dirty="0"/>
          </a:p>
        </p:txBody>
      </p:sp>
      <p:sp>
        <p:nvSpPr>
          <p:cNvPr id="262" name="CustomShape 3"/>
          <p:cNvSpPr/>
          <p:nvPr/>
        </p:nvSpPr>
        <p:spPr>
          <a:xfrm>
            <a:off x="56970" y="1397880"/>
            <a:ext cx="875340" cy="1167120"/>
          </a:xfrm>
          <a:prstGeom prst="rect">
            <a:avLst/>
          </a:prstGeom>
          <a:blipFill>
            <a:blip r:embed="rId2" cstate="print"/>
            <a:stretch>
              <a:fillRect l="-1005531" r="-1005531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4"/>
          <p:cNvSpPr/>
          <p:nvPr/>
        </p:nvSpPr>
        <p:spPr>
          <a:xfrm rot="16200000">
            <a:off x="2252353" y="4200075"/>
            <a:ext cx="2052628" cy="437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14800" bIns="0"/>
          <a:lstStyle/>
          <a:p>
            <a:pPr algn="r">
              <a:lnSpc>
                <a:spcPct val="90000"/>
              </a:lnSpc>
            </a:pPr>
            <a:r>
              <a:rPr lang="pt-BR" sz="4100" strike="noStrike" dirty="0">
                <a:solidFill>
                  <a:srgbClr val="000000"/>
                </a:solidFill>
                <a:latin typeface="Calibri"/>
              </a:rPr>
              <a:t>RH</a:t>
            </a:r>
            <a:endParaRPr dirty="0"/>
          </a:p>
        </p:txBody>
      </p:sp>
      <p:sp>
        <p:nvSpPr>
          <p:cNvPr id="264" name="CustomShape 5"/>
          <p:cNvSpPr/>
          <p:nvPr/>
        </p:nvSpPr>
        <p:spPr>
          <a:xfrm>
            <a:off x="3491880" y="2168280"/>
            <a:ext cx="2376264" cy="46897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3480" tIns="514800" rIns="213480" bIns="21348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Terceirizados                   - Motoristas	   71       - Administrativo  04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Servidores                       - Motoristas	   10       - Administrativo  09</a:t>
            </a:r>
            <a:endParaRPr dirty="0"/>
          </a:p>
          <a:p>
            <a:pPr marL="108000">
              <a:lnSpc>
                <a:spcPct val="90000"/>
              </a:lnSpc>
            </a:pP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 dirty="0">
                <a:solidFill>
                  <a:srgbClr val="FFFFFF"/>
                </a:solidFill>
                <a:latin typeface="Calibri"/>
              </a:rPr>
              <a:t>TOTAL		   94</a:t>
            </a:r>
            <a:endParaRPr dirty="0"/>
          </a:p>
          <a:p>
            <a:pPr marL="108000">
              <a:lnSpc>
                <a:spcPct val="90000"/>
              </a:lnSpc>
            </a:pPr>
            <a:endParaRPr dirty="0"/>
          </a:p>
        </p:txBody>
      </p:sp>
      <p:sp>
        <p:nvSpPr>
          <p:cNvPr id="265" name="CustomShape 6"/>
          <p:cNvSpPr/>
          <p:nvPr/>
        </p:nvSpPr>
        <p:spPr>
          <a:xfrm>
            <a:off x="3248100" y="1397880"/>
            <a:ext cx="875340" cy="1167120"/>
          </a:xfrm>
          <a:prstGeom prst="rect">
            <a:avLst/>
          </a:prstGeom>
          <a:blipFill>
            <a:blip r:embed="rId3" cstate="print"/>
            <a:stretch>
              <a:fillRect l="-8974" r="-8974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7"/>
          <p:cNvSpPr/>
          <p:nvPr/>
        </p:nvSpPr>
        <p:spPr>
          <a:xfrm rot="16200000">
            <a:off x="4803057" y="4230499"/>
            <a:ext cx="2711860" cy="437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14800" bIns="0"/>
          <a:lstStyle/>
          <a:p>
            <a:pPr algn="r">
              <a:lnSpc>
                <a:spcPct val="90000"/>
              </a:lnSpc>
            </a:pPr>
            <a:r>
              <a:rPr lang="pt-BR" sz="4100" strike="noStrike" dirty="0">
                <a:solidFill>
                  <a:srgbClr val="000000"/>
                </a:solidFill>
                <a:latin typeface="Calibri"/>
              </a:rPr>
              <a:t>Licitações</a:t>
            </a:r>
            <a:endParaRPr dirty="0"/>
          </a:p>
        </p:txBody>
      </p:sp>
      <p:sp>
        <p:nvSpPr>
          <p:cNvPr id="267" name="CustomShape 8"/>
          <p:cNvSpPr/>
          <p:nvPr/>
        </p:nvSpPr>
        <p:spPr>
          <a:xfrm>
            <a:off x="6768752" y="2420888"/>
            <a:ext cx="2339752" cy="44474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3480" tIns="514800" rIns="213480" bIns="21348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>
                <a:solidFill>
                  <a:srgbClr val="FFFFFF"/>
                </a:solidFill>
                <a:latin typeface="Calibri"/>
              </a:rPr>
              <a:t>Manutenção</a:t>
            </a:r>
            <a:endParaRPr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>
                <a:solidFill>
                  <a:srgbClr val="FFFFFF"/>
                </a:solidFill>
                <a:latin typeface="Calibri"/>
              </a:rPr>
              <a:t>Abastecimento</a:t>
            </a:r>
            <a:endParaRPr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300" strike="noStrike">
                <a:solidFill>
                  <a:srgbClr val="FFFFFF"/>
                </a:solidFill>
                <a:latin typeface="Calibri"/>
              </a:rPr>
              <a:t>RH</a:t>
            </a:r>
            <a:endParaRPr/>
          </a:p>
        </p:txBody>
      </p:sp>
      <p:sp>
        <p:nvSpPr>
          <p:cNvPr id="268" name="CustomShape 9"/>
          <p:cNvSpPr/>
          <p:nvPr/>
        </p:nvSpPr>
        <p:spPr>
          <a:xfrm>
            <a:off x="6468390" y="1397880"/>
            <a:ext cx="875340" cy="1167120"/>
          </a:xfrm>
          <a:prstGeom prst="rect">
            <a:avLst/>
          </a:prstGeom>
          <a:blipFill>
            <a:blip r:embed="rId4" cstate="print"/>
            <a:stretch>
              <a:fillRect l="-423244" r="-423244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0"/>
          <p:cNvSpPr/>
          <p:nvPr/>
        </p:nvSpPr>
        <p:spPr>
          <a:xfrm rot="16200000">
            <a:off x="4388820" y="4378500"/>
            <a:ext cx="4219200" cy="4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500" strike="noStrike" dirty="0">
                <a:solidFill>
                  <a:srgbClr val="000000"/>
                </a:solidFill>
                <a:latin typeface="Calibri"/>
              </a:rPr>
              <a:t>Gestão Compartilhada</a:t>
            </a:r>
            <a:endParaRPr dirty="0"/>
          </a:p>
        </p:txBody>
      </p:sp>
      <p:pic>
        <p:nvPicPr>
          <p:cNvPr id="274" name="Imagem 8"/>
          <p:cNvPicPr/>
          <p:nvPr/>
        </p:nvPicPr>
        <p:blipFill>
          <a:blip r:embed="rId5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  <p:sp>
        <p:nvSpPr>
          <p:cNvPr id="275" name="CustomShape 14"/>
          <p:cNvSpPr/>
          <p:nvPr/>
        </p:nvSpPr>
        <p:spPr>
          <a:xfrm>
            <a:off x="3851920" y="476672"/>
            <a:ext cx="208823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Recursos</a:t>
            </a:r>
            <a:endParaRPr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4"/>
          <p:cNvSpPr/>
          <p:nvPr/>
        </p:nvSpPr>
        <p:spPr>
          <a:xfrm>
            <a:off x="1907704" y="332656"/>
            <a:ext cx="6912768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Solicitações Atendidas em </a:t>
            </a:r>
            <a:r>
              <a:rPr lang="pt-BR" sz="3200" b="1" strike="noStrike" dirty="0" smtClean="0">
                <a:solidFill>
                  <a:schemeClr val="bg1"/>
                </a:solidFill>
                <a:latin typeface="Calibri"/>
              </a:rPr>
              <a:t>2015</a:t>
            </a:r>
          </a:p>
          <a:p>
            <a:pPr algn="ctr">
              <a:lnSpc>
                <a:spcPct val="100000"/>
              </a:lnSpc>
            </a:pPr>
            <a:r>
              <a:rPr lang="pt-BR" sz="3200" b="1" strike="noStrike" dirty="0" smtClean="0">
                <a:solidFill>
                  <a:schemeClr val="bg1"/>
                </a:solidFill>
                <a:latin typeface="Calibri"/>
              </a:rPr>
              <a:t>(JAN </a:t>
            </a: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a </a:t>
            </a:r>
            <a:r>
              <a:rPr lang="pt-BR" sz="3200" b="1" strike="noStrike" dirty="0" smtClean="0">
                <a:solidFill>
                  <a:schemeClr val="bg1"/>
                </a:solidFill>
                <a:latin typeface="Calibri"/>
              </a:rPr>
              <a:t>SET)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0" y="2334272"/>
            <a:ext cx="2501368" cy="1166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strike="noStrike" dirty="0">
                <a:solidFill>
                  <a:srgbClr val="FF0000"/>
                </a:solidFill>
                <a:latin typeface="Calibri"/>
              </a:rPr>
              <a:t>7.635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4000" strike="noStrike" dirty="0">
                <a:solidFill>
                  <a:srgbClr val="000000"/>
                </a:solidFill>
                <a:latin typeface="Calibri"/>
              </a:rPr>
              <a:t>Solicitações</a:t>
            </a:r>
            <a:endParaRPr dirty="0"/>
          </a:p>
        </p:txBody>
      </p:sp>
      <p:sp>
        <p:nvSpPr>
          <p:cNvPr id="283" name="CustomShape 6"/>
          <p:cNvSpPr/>
          <p:nvPr/>
        </p:nvSpPr>
        <p:spPr>
          <a:xfrm>
            <a:off x="0" y="3417680"/>
            <a:ext cx="2411760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Aula Prática 	 985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Eventos 		 395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Projeto 	               1.260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 err="1">
                <a:solidFill>
                  <a:srgbClr val="000000"/>
                </a:solidFill>
                <a:latin typeface="Calibri"/>
              </a:rPr>
              <a:t>ADM</a:t>
            </a:r>
            <a:r>
              <a:rPr lang="pt-BR" strike="noStrike" dirty="0">
                <a:solidFill>
                  <a:srgbClr val="000000"/>
                </a:solidFill>
                <a:latin typeface="Calibri"/>
              </a:rPr>
              <a:t> 	               4.440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Carga 		 555</a:t>
            </a:r>
            <a:endParaRPr dirty="0"/>
          </a:p>
        </p:txBody>
      </p:sp>
      <p:pic>
        <p:nvPicPr>
          <p:cNvPr id="285" name="Picture 2"/>
          <p:cNvPicPr/>
          <p:nvPr/>
        </p:nvPicPr>
        <p:blipFill>
          <a:blip r:embed="rId2" cstate="print"/>
          <a:stretch/>
        </p:blipFill>
        <p:spPr>
          <a:xfrm>
            <a:off x="2431554" y="1541144"/>
            <a:ext cx="6748958" cy="4934160"/>
          </a:xfrm>
          <a:prstGeom prst="rect">
            <a:avLst/>
          </a:prstGeom>
          <a:ln w="9360">
            <a:noFill/>
          </a:ln>
        </p:spPr>
      </p:pic>
      <p:sp>
        <p:nvSpPr>
          <p:cNvPr id="286" name="CustomShape 8"/>
          <p:cNvSpPr/>
          <p:nvPr/>
        </p:nvSpPr>
        <p:spPr>
          <a:xfrm rot="2856600" flipV="1">
            <a:off x="4208614" y="3594536"/>
            <a:ext cx="2725920" cy="287964"/>
          </a:xfrm>
          <a:prstGeom prst="leftArrow">
            <a:avLst>
              <a:gd name="adj1" fmla="val 50000"/>
              <a:gd name="adj2" fmla="val 9730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87" name="Picture 4"/>
          <p:cNvPicPr/>
          <p:nvPr/>
        </p:nvPicPr>
        <p:blipFill>
          <a:blip r:embed="rId3" cstate="print"/>
          <a:stretch/>
        </p:blipFill>
        <p:spPr>
          <a:xfrm>
            <a:off x="2971824" y="2953424"/>
            <a:ext cx="758710" cy="556920"/>
          </a:xfrm>
          <a:prstGeom prst="rect">
            <a:avLst/>
          </a:prstGeom>
          <a:ln>
            <a:noFill/>
          </a:ln>
        </p:spPr>
      </p:pic>
      <p:pic>
        <p:nvPicPr>
          <p:cNvPr id="288" name="Picture 8"/>
          <p:cNvPicPr/>
          <p:nvPr/>
        </p:nvPicPr>
        <p:blipFill>
          <a:blip r:embed="rId4" cstate="print"/>
          <a:stretch/>
        </p:blipFill>
        <p:spPr>
          <a:xfrm>
            <a:off x="6774503" y="5593664"/>
            <a:ext cx="633668" cy="523800"/>
          </a:xfrm>
          <a:prstGeom prst="rect">
            <a:avLst/>
          </a:prstGeom>
          <a:ln>
            <a:noFill/>
          </a:ln>
        </p:spPr>
      </p:pic>
      <p:pic>
        <p:nvPicPr>
          <p:cNvPr id="289" name="Picture 14"/>
          <p:cNvPicPr/>
          <p:nvPr/>
        </p:nvPicPr>
        <p:blipFill>
          <a:blip r:embed="rId5" cstate="print"/>
          <a:stretch/>
        </p:blipFill>
        <p:spPr>
          <a:xfrm>
            <a:off x="4290773" y="1961984"/>
            <a:ext cx="864628" cy="634680"/>
          </a:xfrm>
          <a:prstGeom prst="rect">
            <a:avLst/>
          </a:prstGeom>
          <a:ln>
            <a:noFill/>
          </a:ln>
        </p:spPr>
      </p:pic>
      <p:pic>
        <p:nvPicPr>
          <p:cNvPr id="290" name="Picture 16"/>
          <p:cNvPicPr/>
          <p:nvPr/>
        </p:nvPicPr>
        <p:blipFill>
          <a:blip r:embed="rId6" cstate="print"/>
          <a:stretch/>
        </p:blipFill>
        <p:spPr>
          <a:xfrm>
            <a:off x="6690804" y="3986264"/>
            <a:ext cx="800268" cy="519120"/>
          </a:xfrm>
          <a:prstGeom prst="rect">
            <a:avLst/>
          </a:prstGeom>
          <a:ln>
            <a:noFill/>
          </a:ln>
        </p:spPr>
      </p:pic>
      <p:pic>
        <p:nvPicPr>
          <p:cNvPr id="291" name="Picture 2"/>
          <p:cNvPicPr/>
          <p:nvPr/>
        </p:nvPicPr>
        <p:blipFill>
          <a:blip r:embed="rId7" cstate="print"/>
          <a:stretch/>
        </p:blipFill>
        <p:spPr>
          <a:xfrm>
            <a:off x="4166844" y="3831824"/>
            <a:ext cx="1319560" cy="57564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9"/>
          <p:cNvSpPr/>
          <p:nvPr/>
        </p:nvSpPr>
        <p:spPr>
          <a:xfrm>
            <a:off x="4109333" y="3185624"/>
            <a:ext cx="1615616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trike="noStrike">
                <a:solidFill>
                  <a:srgbClr val="000000"/>
                </a:solidFill>
                <a:latin typeface="Candara"/>
              </a:rPr>
              <a:t>UFPR</a:t>
            </a:r>
            <a:endParaRPr/>
          </a:p>
        </p:txBody>
      </p:sp>
      <p:sp>
        <p:nvSpPr>
          <p:cNvPr id="293" name="CustomShape 10"/>
          <p:cNvSpPr/>
          <p:nvPr/>
        </p:nvSpPr>
        <p:spPr>
          <a:xfrm rot="1246200" flipV="1">
            <a:off x="3377622" y="4267688"/>
            <a:ext cx="3908298" cy="281880"/>
          </a:xfrm>
          <a:prstGeom prst="leftArrow">
            <a:avLst>
              <a:gd name="adj1" fmla="val 50000"/>
              <a:gd name="adj2" fmla="val 9730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4" name="CustomShape 11"/>
          <p:cNvSpPr/>
          <p:nvPr/>
        </p:nvSpPr>
        <p:spPr>
          <a:xfrm rot="13102200" flipV="1">
            <a:off x="6283808" y="5083336"/>
            <a:ext cx="643230" cy="271800"/>
          </a:xfrm>
          <a:prstGeom prst="leftArrow">
            <a:avLst>
              <a:gd name="adj1" fmla="val 50000"/>
              <a:gd name="adj2" fmla="val 9730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5" name="CustomShape 12"/>
          <p:cNvSpPr/>
          <p:nvPr/>
        </p:nvSpPr>
        <p:spPr>
          <a:xfrm rot="8229000" flipV="1">
            <a:off x="6242478" y="4358710"/>
            <a:ext cx="642862" cy="271800"/>
          </a:xfrm>
          <a:prstGeom prst="leftArrow">
            <a:avLst>
              <a:gd name="adj1" fmla="val 50000"/>
              <a:gd name="adj2" fmla="val 9730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6" name="CustomShape 13"/>
          <p:cNvSpPr/>
          <p:nvPr/>
        </p:nvSpPr>
        <p:spPr>
          <a:xfrm>
            <a:off x="3025014" y="3820304"/>
            <a:ext cx="1607526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Aula Prática  94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Eventos         48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Projeto        149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ADM            297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Carga             85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b="1" strike="noStrike">
                <a:solidFill>
                  <a:srgbClr val="FF0000"/>
                </a:solidFill>
                <a:latin typeface="Calibri"/>
              </a:rPr>
              <a:t>TOTAL          673 </a:t>
            </a:r>
            <a:endParaRPr/>
          </a:p>
        </p:txBody>
      </p:sp>
      <p:sp>
        <p:nvSpPr>
          <p:cNvPr id="297" name="CustomShape 14"/>
          <p:cNvSpPr/>
          <p:nvPr/>
        </p:nvSpPr>
        <p:spPr>
          <a:xfrm>
            <a:off x="4944714" y="1463744"/>
            <a:ext cx="1607526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Aula Prática    5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Eventos         10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Projeto            1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 err="1">
                <a:solidFill>
                  <a:srgbClr val="000000"/>
                </a:solidFill>
                <a:latin typeface="Calibri"/>
              </a:rPr>
              <a:t>ADM</a:t>
            </a: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              63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Carga               1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b="1" strike="noStrike" dirty="0">
                <a:solidFill>
                  <a:srgbClr val="FF0000"/>
                </a:solidFill>
                <a:latin typeface="Calibri"/>
              </a:rPr>
              <a:t>TOTAL            80 </a:t>
            </a:r>
            <a:endParaRPr dirty="0"/>
          </a:p>
        </p:txBody>
      </p:sp>
      <p:sp>
        <p:nvSpPr>
          <p:cNvPr id="298" name="CustomShape 15"/>
          <p:cNvSpPr/>
          <p:nvPr/>
        </p:nvSpPr>
        <p:spPr>
          <a:xfrm>
            <a:off x="6328734" y="2371664"/>
            <a:ext cx="1607526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Aula Prática    8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Eventos       133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Projeto        420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ADM            400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Carga             24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b="1" strike="noStrike">
                <a:solidFill>
                  <a:srgbClr val="FF0000"/>
                </a:solidFill>
                <a:latin typeface="Calibri"/>
              </a:rPr>
              <a:t>TOTAL          985 </a:t>
            </a:r>
            <a:endParaRPr/>
          </a:p>
        </p:txBody>
      </p:sp>
      <p:sp>
        <p:nvSpPr>
          <p:cNvPr id="299" name="CustomShape 16"/>
          <p:cNvSpPr/>
          <p:nvPr/>
        </p:nvSpPr>
        <p:spPr>
          <a:xfrm>
            <a:off x="7334484" y="4974824"/>
            <a:ext cx="1625178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Aula Prática  149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Eventos           21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Projeto          343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 err="1">
                <a:solidFill>
                  <a:srgbClr val="000000"/>
                </a:solidFill>
                <a:latin typeface="Calibri"/>
              </a:rPr>
              <a:t>ADM</a:t>
            </a: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              658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strike="noStrike" dirty="0">
                <a:solidFill>
                  <a:srgbClr val="000000"/>
                </a:solidFill>
                <a:latin typeface="Calibri"/>
              </a:rPr>
              <a:t>Carga               28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600" b="1" strike="noStrike" dirty="0">
                <a:solidFill>
                  <a:srgbClr val="FF0000"/>
                </a:solidFill>
                <a:latin typeface="Calibri"/>
              </a:rPr>
              <a:t>TOTAL         1.199 </a:t>
            </a:r>
            <a:endParaRPr dirty="0"/>
          </a:p>
        </p:txBody>
      </p:sp>
      <p:sp>
        <p:nvSpPr>
          <p:cNvPr id="300" name="CustomShape 17"/>
          <p:cNvSpPr/>
          <p:nvPr/>
        </p:nvSpPr>
        <p:spPr>
          <a:xfrm>
            <a:off x="5174484" y="4937384"/>
            <a:ext cx="1625178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Aula Prática  729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Eventos         183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Projeto          347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ADM           3.022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Carga             417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b="1" strike="noStrike">
                <a:solidFill>
                  <a:srgbClr val="FF0000"/>
                </a:solidFill>
                <a:latin typeface="Calibri"/>
              </a:rPr>
              <a:t>TOTAL         4.698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m 3"/>
          <p:cNvPicPr/>
          <p:nvPr/>
        </p:nvPicPr>
        <p:blipFill>
          <a:blip r:embed="rId2" cstate="print"/>
          <a:stretch/>
        </p:blipFill>
        <p:spPr>
          <a:xfrm>
            <a:off x="7536510" y="5599816"/>
            <a:ext cx="1495260" cy="1213560"/>
          </a:xfrm>
          <a:prstGeom prst="rect">
            <a:avLst/>
          </a:prstGeom>
          <a:ln>
            <a:noFill/>
          </a:ln>
        </p:spPr>
      </p:pic>
      <p:pic>
        <p:nvPicPr>
          <p:cNvPr id="302" name="Imagem 4"/>
          <p:cNvPicPr/>
          <p:nvPr/>
        </p:nvPicPr>
        <p:blipFill>
          <a:blip r:embed="rId3" cstate="print"/>
          <a:stretch/>
        </p:blipFill>
        <p:spPr>
          <a:xfrm>
            <a:off x="6468660" y="5430256"/>
            <a:ext cx="1123470" cy="12891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6948264" y="4007776"/>
            <a:ext cx="2160240" cy="12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Calibri"/>
              </a:rPr>
              <a:t>Comunidade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Calibri"/>
              </a:rPr>
              <a:t>UFPR</a:t>
            </a:r>
            <a:endParaRPr dirty="0"/>
          </a:p>
        </p:txBody>
      </p:sp>
      <p:pic>
        <p:nvPicPr>
          <p:cNvPr id="304" name="Imagem 6"/>
          <p:cNvPicPr/>
          <p:nvPr/>
        </p:nvPicPr>
        <p:blipFill>
          <a:blip r:embed="rId4" cstate="print"/>
          <a:stretch/>
        </p:blipFill>
        <p:spPr>
          <a:xfrm>
            <a:off x="8006920" y="0"/>
            <a:ext cx="1173592" cy="964440"/>
          </a:xfrm>
          <a:prstGeom prst="rect">
            <a:avLst/>
          </a:prstGeom>
          <a:ln>
            <a:noFill/>
          </a:ln>
        </p:spPr>
      </p:pic>
      <p:sp>
        <p:nvSpPr>
          <p:cNvPr id="309" name="CustomShape 5"/>
          <p:cNvSpPr/>
          <p:nvPr/>
        </p:nvSpPr>
        <p:spPr>
          <a:xfrm>
            <a:off x="2051720" y="692696"/>
            <a:ext cx="5832648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Campanhas Chave para a Gestão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2411760" y="2636912"/>
            <a:ext cx="1398894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Agendamento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Comunicação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Manutenção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Abastecimento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Calibri"/>
              </a:rPr>
              <a:t>RH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1" name="CustomShape 7"/>
          <p:cNvSpPr/>
          <p:nvPr/>
        </p:nvSpPr>
        <p:spPr>
          <a:xfrm>
            <a:off x="3923928" y="2628000"/>
            <a:ext cx="2664296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Otimização de Recursos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Ruído Baixo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-20%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Preventiva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Repactuação de Controles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Hora Extra Zero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0000"/>
                </a:solidFill>
                <a:latin typeface="Calibri"/>
              </a:rPr>
              <a:t>Divisão Equânime de Diárias</a:t>
            </a:r>
            <a:endParaRPr dirty="0"/>
          </a:p>
        </p:txBody>
      </p:sp>
      <p:pic>
        <p:nvPicPr>
          <p:cNvPr id="312" name="Imagem 12"/>
          <p:cNvPicPr/>
          <p:nvPr/>
        </p:nvPicPr>
        <p:blipFill>
          <a:blip r:embed="rId5" cstate="print"/>
          <a:stretch/>
        </p:blipFill>
        <p:spPr>
          <a:xfrm>
            <a:off x="203040" y="3773880"/>
            <a:ext cx="2260170" cy="2012040"/>
          </a:xfrm>
          <a:prstGeom prst="rect">
            <a:avLst/>
          </a:prstGeom>
          <a:ln>
            <a:noFill/>
          </a:ln>
        </p:spPr>
      </p:pic>
      <p:sp>
        <p:nvSpPr>
          <p:cNvPr id="313" name="CustomShape 8"/>
          <p:cNvSpPr/>
          <p:nvPr/>
        </p:nvSpPr>
        <p:spPr>
          <a:xfrm>
            <a:off x="312390" y="2131560"/>
            <a:ext cx="18333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Meta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Orçamentária</a:t>
            </a:r>
            <a:endParaRPr/>
          </a:p>
        </p:txBody>
      </p:sp>
      <p:sp>
        <p:nvSpPr>
          <p:cNvPr id="314" name="CustomShape 9"/>
          <p:cNvSpPr/>
          <p:nvPr/>
        </p:nvSpPr>
        <p:spPr>
          <a:xfrm>
            <a:off x="216270" y="3753000"/>
            <a:ext cx="491670" cy="839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8DE39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51520" y="2060848"/>
            <a:ext cx="2906820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strike="noStrike" dirty="0">
                <a:solidFill>
                  <a:srgbClr val="000000"/>
                </a:solidFill>
                <a:latin typeface="Calibri"/>
              </a:rPr>
              <a:t>MISSÃO</a:t>
            </a:r>
            <a:endParaRPr dirty="0"/>
          </a:p>
        </p:txBody>
      </p:sp>
      <p:sp>
        <p:nvSpPr>
          <p:cNvPr id="88" name="CustomShape 2"/>
          <p:cNvSpPr/>
          <p:nvPr/>
        </p:nvSpPr>
        <p:spPr>
          <a:xfrm>
            <a:off x="216024" y="2786464"/>
            <a:ext cx="8676456" cy="3882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Calibri"/>
              </a:rPr>
              <a:t>	Superar as expectativas de nossa comunidade universitária oferecendo o melhor serviço de transporte, seja de transporte coletivo, individual ou de carga, facilitando o processo educativo. Sempre garantindo a efetividade em nossos processos de trabalho e garantindo a melhoria contínua, sendo referência no Brasil.</a:t>
            </a:r>
            <a:endParaRPr sz="3200" dirty="0"/>
          </a:p>
        </p:txBody>
      </p:sp>
      <p:sp>
        <p:nvSpPr>
          <p:cNvPr id="94" name="CustomShape 7"/>
          <p:cNvSpPr/>
          <p:nvPr/>
        </p:nvSpPr>
        <p:spPr>
          <a:xfrm>
            <a:off x="2555776" y="404664"/>
            <a:ext cx="5655320" cy="837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dirty="0">
                <a:solidFill>
                  <a:schemeClr val="bg1"/>
                </a:solidFill>
                <a:latin typeface="Calibri"/>
              </a:rPr>
              <a:t>CENTRAL DE TRANSPORTES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95" name="Imagem 19"/>
          <p:cNvPicPr/>
          <p:nvPr/>
        </p:nvPicPr>
        <p:blipFill>
          <a:blip r:embed="rId2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179512" y="1988840"/>
            <a:ext cx="2906820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strike="noStrike" dirty="0">
                <a:solidFill>
                  <a:srgbClr val="000000"/>
                </a:solidFill>
                <a:latin typeface="Calibri"/>
              </a:rPr>
              <a:t>VISÃO</a:t>
            </a:r>
            <a:endParaRPr dirty="0"/>
          </a:p>
        </p:txBody>
      </p:sp>
      <p:sp>
        <p:nvSpPr>
          <p:cNvPr id="90" name="CustomShape 4"/>
          <p:cNvSpPr/>
          <p:nvPr/>
        </p:nvSpPr>
        <p:spPr>
          <a:xfrm>
            <a:off x="395536" y="3356992"/>
            <a:ext cx="8352928" cy="2592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Calibri"/>
              </a:rPr>
              <a:t>	Ser a melhor central de transporte universitário do Brasil garantindo a efetividade de nosso trabalho e conquistando o reconhecimento por meio de prêmios regionais e nacionais.</a:t>
            </a:r>
            <a:endParaRPr sz="3200" dirty="0"/>
          </a:p>
        </p:txBody>
      </p:sp>
      <p:sp>
        <p:nvSpPr>
          <p:cNvPr id="94" name="CustomShape 7"/>
          <p:cNvSpPr/>
          <p:nvPr/>
        </p:nvSpPr>
        <p:spPr>
          <a:xfrm>
            <a:off x="2555776" y="404664"/>
            <a:ext cx="5655320" cy="837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dirty="0">
                <a:solidFill>
                  <a:schemeClr val="bg1"/>
                </a:solidFill>
                <a:latin typeface="Calibri"/>
              </a:rPr>
              <a:t>CENTRAL DE TRANSPORTES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95" name="Imagem 19"/>
          <p:cNvPicPr/>
          <p:nvPr/>
        </p:nvPicPr>
        <p:blipFill>
          <a:blip r:embed="rId2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257570" y="1886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dirty="0">
                <a:solidFill>
                  <a:schemeClr val="bg1"/>
                </a:solidFill>
                <a:latin typeface="Calibri Light"/>
              </a:rPr>
              <a:t>Políticas de Trabalho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860032" y="3861048"/>
            <a:ext cx="1368152" cy="1368152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17640" rIns="17640" bIns="17640" anchor="ctr"/>
          <a:lstStyle/>
          <a:p>
            <a:pPr algn="ctr">
              <a:lnSpc>
                <a:spcPct val="90000"/>
              </a:lnSpc>
            </a:pPr>
            <a:r>
              <a:rPr lang="pt-BR" b="1" strike="noStrike" dirty="0">
                <a:solidFill>
                  <a:srgbClr val="FFFFFF"/>
                </a:solidFill>
                <a:latin typeface="Calibri"/>
              </a:rPr>
              <a:t>DIREÇÃO</a:t>
            </a:r>
            <a:endParaRPr b="1" dirty="0"/>
          </a:p>
        </p:txBody>
      </p:sp>
      <p:sp>
        <p:nvSpPr>
          <p:cNvPr id="99" name="CustomShape 4"/>
          <p:cNvSpPr/>
          <p:nvPr/>
        </p:nvSpPr>
        <p:spPr>
          <a:xfrm rot="16200000">
            <a:off x="5386710" y="3523630"/>
            <a:ext cx="360040" cy="31479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5004048" y="2276872"/>
            <a:ext cx="1113480" cy="12081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16560" anchor="ctr"/>
          <a:lstStyle/>
          <a:p>
            <a:pPr algn="ctr">
              <a:lnSpc>
                <a:spcPct val="90000"/>
              </a:lnSpc>
            </a:pPr>
            <a:r>
              <a:rPr lang="pt-BR" b="1" strike="noStrike" dirty="0">
                <a:solidFill>
                  <a:srgbClr val="FFFFFF"/>
                </a:solidFill>
                <a:latin typeface="Calibri"/>
              </a:rPr>
              <a:t>Clientes</a:t>
            </a:r>
            <a:endParaRPr b="1" dirty="0"/>
          </a:p>
        </p:txBody>
      </p:sp>
      <p:sp>
        <p:nvSpPr>
          <p:cNvPr id="101" name="CustomShape 6"/>
          <p:cNvSpPr/>
          <p:nvPr/>
        </p:nvSpPr>
        <p:spPr>
          <a:xfrm rot="2408236">
            <a:off x="5911677" y="5058398"/>
            <a:ext cx="483660" cy="32832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6007434" y="5245176"/>
            <a:ext cx="1228862" cy="1280168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640" rIns="0" bIns="17640" anchor="ctr"/>
          <a:lstStyle/>
          <a:p>
            <a:pPr algn="ctr">
              <a:lnSpc>
                <a:spcPct val="90000"/>
              </a:lnSpc>
            </a:pPr>
            <a:r>
              <a:rPr lang="pt-BR" b="1" strike="noStrike" dirty="0" err="1" smtClean="0">
                <a:solidFill>
                  <a:srgbClr val="FFFFFF"/>
                </a:solidFill>
                <a:latin typeface="Calibri"/>
              </a:rPr>
              <a:t>Fornece-dores</a:t>
            </a:r>
            <a:endParaRPr b="1" dirty="0"/>
          </a:p>
        </p:txBody>
      </p:sp>
      <p:sp>
        <p:nvSpPr>
          <p:cNvPr id="103" name="CustomShape 8"/>
          <p:cNvSpPr/>
          <p:nvPr/>
        </p:nvSpPr>
        <p:spPr>
          <a:xfrm rot="7301058">
            <a:off x="4827885" y="5142331"/>
            <a:ext cx="486727" cy="32832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9"/>
          <p:cNvSpPr/>
          <p:nvPr/>
        </p:nvSpPr>
        <p:spPr>
          <a:xfrm>
            <a:off x="4016536" y="5389192"/>
            <a:ext cx="1228862" cy="1280168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640" rIns="0" bIns="17640" anchor="ctr"/>
          <a:lstStyle/>
          <a:p>
            <a:pPr algn="ctr">
              <a:lnSpc>
                <a:spcPct val="90000"/>
              </a:lnSpc>
            </a:pPr>
            <a:r>
              <a:rPr lang="pt-BR" b="1" strike="noStrike" dirty="0" err="1" smtClean="0">
                <a:solidFill>
                  <a:srgbClr val="FFFFFF"/>
                </a:solidFill>
                <a:latin typeface="Calibri"/>
              </a:rPr>
              <a:t>Colabo-radores</a:t>
            </a:r>
            <a:endParaRPr b="1" dirty="0"/>
          </a:p>
        </p:txBody>
      </p:sp>
      <p:sp>
        <p:nvSpPr>
          <p:cNvPr id="105" name="CustomShape 10"/>
          <p:cNvSpPr/>
          <p:nvPr/>
        </p:nvSpPr>
        <p:spPr>
          <a:xfrm>
            <a:off x="251520" y="1815808"/>
            <a:ext cx="4104456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rgbClr val="000000"/>
                </a:solidFill>
                <a:latin typeface="Calibri Light"/>
              </a:rPr>
              <a:t>Tripé de Sustentação para Aplicação das Políticas e Programas</a:t>
            </a:r>
            <a:endParaRPr sz="3200" b="1" dirty="0"/>
          </a:p>
        </p:txBody>
      </p:sp>
      <p:pic>
        <p:nvPicPr>
          <p:cNvPr id="110" name="Imagem 16"/>
          <p:cNvPicPr/>
          <p:nvPr/>
        </p:nvPicPr>
        <p:blipFill>
          <a:blip r:embed="rId2" cstate="print"/>
          <a:stretch/>
        </p:blipFill>
        <p:spPr>
          <a:xfrm>
            <a:off x="-1764704" y="-459432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257570" y="1886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dirty="0">
                <a:solidFill>
                  <a:schemeClr val="bg1"/>
                </a:solidFill>
                <a:latin typeface="Calibri Light"/>
              </a:rPr>
              <a:t>Políticas de Trabalho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72008" y="2276872"/>
            <a:ext cx="9036496" cy="45365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Valorar a Pessoa como Agente de Transformação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Construir uma Comunicação Eficiente (diminuindo os ruídos e tornando-a     eficaz)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Desenvolver Projetos que Envolvam Ensino, Pesquisa e Extensão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Empreender no Setor Público (vincular os serviços ao ato orçamentário)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Melhorar Continuamente os Processos (conforme normativas da série ISO 9000 e recomendações do TCU)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Adequar-se à Situação Orçamentária (objetivando a redução de 20% do orçamento)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Adequar o Reuso e Tratamento de Resíduos (conforme normativa ISO 14000)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Atender à Resolução Nº 28/09-</a:t>
            </a:r>
            <a:r>
              <a:rPr lang="pt-BR" sz="2200" strike="noStrike" dirty="0" err="1">
                <a:solidFill>
                  <a:srgbClr val="000000"/>
                </a:solidFill>
                <a:latin typeface="Calibri"/>
              </a:rPr>
              <a:t>COPLAD</a:t>
            </a:r>
            <a:r>
              <a:rPr lang="pt-BR" sz="2200" strike="noStrike" dirty="0">
                <a:solidFill>
                  <a:srgbClr val="000000"/>
                </a:solidFill>
                <a:latin typeface="Calibri"/>
              </a:rPr>
              <a:t> e Demais Legislações, como Também Apresentar Projetos de Regulamentação que Direcionem a Otimização de Recursos e Atividades dos Processos.</a:t>
            </a:r>
            <a:endParaRPr dirty="0"/>
          </a:p>
        </p:txBody>
      </p:sp>
      <p:pic>
        <p:nvPicPr>
          <p:cNvPr id="110" name="Imagem 16"/>
          <p:cNvPicPr/>
          <p:nvPr/>
        </p:nvPicPr>
        <p:blipFill>
          <a:blip r:embed="rId2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993760" y="201816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 dirty="0">
                <a:solidFill>
                  <a:srgbClr val="000000"/>
                </a:solidFill>
                <a:latin typeface="Calibri"/>
              </a:rPr>
              <a:t>DIRETORIA</a:t>
            </a:r>
            <a:endParaRPr dirty="0"/>
          </a:p>
        </p:txBody>
      </p:sp>
      <p:sp>
        <p:nvSpPr>
          <p:cNvPr id="112" name="CustomShape 2"/>
          <p:cNvSpPr/>
          <p:nvPr/>
        </p:nvSpPr>
        <p:spPr>
          <a:xfrm>
            <a:off x="3851920" y="2655000"/>
            <a:ext cx="936104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 dirty="0">
                <a:solidFill>
                  <a:srgbClr val="000000"/>
                </a:solidFill>
                <a:latin typeface="Calibri"/>
              </a:rPr>
              <a:t>Secretaria</a:t>
            </a:r>
            <a:endParaRPr dirty="0"/>
          </a:p>
        </p:txBody>
      </p:sp>
      <p:sp>
        <p:nvSpPr>
          <p:cNvPr id="113" name="CustomShape 3"/>
          <p:cNvSpPr/>
          <p:nvPr/>
        </p:nvSpPr>
        <p:spPr>
          <a:xfrm>
            <a:off x="1348920" y="4076280"/>
            <a:ext cx="1079730" cy="51660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Gestão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de Pessoas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692550" y="337032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ADM</a:t>
            </a:r>
            <a:endParaRPr/>
          </a:p>
        </p:txBody>
      </p:sp>
      <p:sp>
        <p:nvSpPr>
          <p:cNvPr id="115" name="CustomShape 5"/>
          <p:cNvSpPr/>
          <p:nvPr/>
        </p:nvSpPr>
        <p:spPr>
          <a:xfrm>
            <a:off x="3644460" y="4089600"/>
            <a:ext cx="129001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Solicitações</a:t>
            </a:r>
            <a:endParaRPr/>
          </a:p>
        </p:txBody>
      </p:sp>
      <p:sp>
        <p:nvSpPr>
          <p:cNvPr id="116" name="CustomShape 6"/>
          <p:cNvSpPr/>
          <p:nvPr/>
        </p:nvSpPr>
        <p:spPr>
          <a:xfrm>
            <a:off x="2993760" y="337248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Logística</a:t>
            </a:r>
            <a:endParaRPr/>
          </a:p>
        </p:txBody>
      </p:sp>
      <p:sp>
        <p:nvSpPr>
          <p:cNvPr id="117" name="CustomShape 7"/>
          <p:cNvSpPr/>
          <p:nvPr/>
        </p:nvSpPr>
        <p:spPr>
          <a:xfrm>
            <a:off x="5295240" y="337032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Subsidiárias</a:t>
            </a:r>
            <a:endParaRPr/>
          </a:p>
        </p:txBody>
      </p:sp>
      <p:sp>
        <p:nvSpPr>
          <p:cNvPr id="118" name="CustomShape 8"/>
          <p:cNvSpPr/>
          <p:nvPr/>
        </p:nvSpPr>
        <p:spPr>
          <a:xfrm>
            <a:off x="1346490" y="475416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Financeiro</a:t>
            </a:r>
            <a:endParaRPr/>
          </a:p>
        </p:txBody>
      </p:sp>
      <p:sp>
        <p:nvSpPr>
          <p:cNvPr id="119" name="CustomShape 9"/>
          <p:cNvSpPr/>
          <p:nvPr/>
        </p:nvSpPr>
        <p:spPr>
          <a:xfrm>
            <a:off x="1346490" y="5218560"/>
            <a:ext cx="1079730" cy="51660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Gestão Patrimonial</a:t>
            </a:r>
            <a:endParaRPr/>
          </a:p>
        </p:txBody>
      </p:sp>
      <p:sp>
        <p:nvSpPr>
          <p:cNvPr id="120" name="CustomShape 10"/>
          <p:cNvSpPr/>
          <p:nvPr/>
        </p:nvSpPr>
        <p:spPr>
          <a:xfrm>
            <a:off x="1346490" y="589644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Compras</a:t>
            </a:r>
            <a:endParaRPr/>
          </a:p>
        </p:txBody>
      </p:sp>
      <p:sp>
        <p:nvSpPr>
          <p:cNvPr id="121" name="CustomShape 11"/>
          <p:cNvSpPr/>
          <p:nvPr/>
        </p:nvSpPr>
        <p:spPr>
          <a:xfrm>
            <a:off x="5967000" y="408960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Palotina</a:t>
            </a:r>
            <a:endParaRPr/>
          </a:p>
        </p:txBody>
      </p:sp>
      <p:sp>
        <p:nvSpPr>
          <p:cNvPr id="122" name="CustomShape 12"/>
          <p:cNvSpPr/>
          <p:nvPr/>
        </p:nvSpPr>
        <p:spPr>
          <a:xfrm>
            <a:off x="5965110" y="457272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Matinhos</a:t>
            </a:r>
            <a:endParaRPr/>
          </a:p>
        </p:txBody>
      </p:sp>
      <p:sp>
        <p:nvSpPr>
          <p:cNvPr id="123" name="CustomShape 13"/>
          <p:cNvSpPr/>
          <p:nvPr/>
        </p:nvSpPr>
        <p:spPr>
          <a:xfrm>
            <a:off x="5965110" y="505548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Jandaia</a:t>
            </a:r>
            <a:endParaRPr/>
          </a:p>
        </p:txBody>
      </p:sp>
      <p:sp>
        <p:nvSpPr>
          <p:cNvPr id="124" name="CustomShape 14"/>
          <p:cNvSpPr/>
          <p:nvPr/>
        </p:nvSpPr>
        <p:spPr>
          <a:xfrm>
            <a:off x="5965110" y="5538600"/>
            <a:ext cx="107973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CEM</a:t>
            </a:r>
            <a:endParaRPr/>
          </a:p>
        </p:txBody>
      </p:sp>
      <p:sp>
        <p:nvSpPr>
          <p:cNvPr id="125" name="CustomShape 15"/>
          <p:cNvSpPr/>
          <p:nvPr/>
        </p:nvSpPr>
        <p:spPr>
          <a:xfrm>
            <a:off x="3642030" y="4572720"/>
            <a:ext cx="129001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 dirty="0">
                <a:solidFill>
                  <a:srgbClr val="000000"/>
                </a:solidFill>
                <a:latin typeface="Calibri"/>
              </a:rPr>
              <a:t>Manutenção</a:t>
            </a:r>
            <a:endParaRPr dirty="0"/>
          </a:p>
        </p:txBody>
      </p:sp>
      <p:sp>
        <p:nvSpPr>
          <p:cNvPr id="126" name="CustomShape 16"/>
          <p:cNvSpPr/>
          <p:nvPr/>
        </p:nvSpPr>
        <p:spPr>
          <a:xfrm rot="5400000">
            <a:off x="3010410" y="2848725"/>
            <a:ext cx="1046160" cy="270"/>
          </a:xfrm>
          <a:prstGeom prst="bentConnector3">
            <a:avLst>
              <a:gd name="adj1" fmla="val 50000"/>
            </a:avLst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7"/>
          <p:cNvSpPr/>
          <p:nvPr/>
        </p:nvSpPr>
        <p:spPr>
          <a:xfrm rot="16200000" flipH="1">
            <a:off x="960840" y="3950190"/>
            <a:ext cx="659520" cy="1161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 rot="16200000" flipH="1">
            <a:off x="3307320" y="3907080"/>
            <a:ext cx="563040" cy="11016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9"/>
          <p:cNvSpPr/>
          <p:nvPr/>
        </p:nvSpPr>
        <p:spPr>
          <a:xfrm rot="16200000" flipH="1">
            <a:off x="4161690" y="1697535"/>
            <a:ext cx="1044000" cy="2301210"/>
          </a:xfrm>
          <a:prstGeom prst="bentConnector3">
            <a:avLst>
              <a:gd name="adj1" fmla="val 79977"/>
            </a:avLst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0"/>
          <p:cNvSpPr/>
          <p:nvPr/>
        </p:nvSpPr>
        <p:spPr>
          <a:xfrm rot="5400000">
            <a:off x="1861020" y="1697175"/>
            <a:ext cx="1044000" cy="2301210"/>
          </a:xfrm>
          <a:prstGeom prst="bentConnector3">
            <a:avLst>
              <a:gd name="adj1" fmla="val 79977"/>
            </a:avLst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1"/>
          <p:cNvSpPr/>
          <p:nvPr/>
        </p:nvSpPr>
        <p:spPr>
          <a:xfrm rot="16200000" flipH="1">
            <a:off x="673830" y="4236345"/>
            <a:ext cx="1229760" cy="11367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2"/>
          <p:cNvSpPr/>
          <p:nvPr/>
        </p:nvSpPr>
        <p:spPr>
          <a:xfrm rot="16200000" flipH="1">
            <a:off x="387675" y="4522545"/>
            <a:ext cx="1801800" cy="11367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3"/>
          <p:cNvSpPr/>
          <p:nvPr/>
        </p:nvSpPr>
        <p:spPr>
          <a:xfrm rot="16200000" flipH="1">
            <a:off x="102555" y="4807665"/>
            <a:ext cx="2372040" cy="11367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4"/>
          <p:cNvSpPr/>
          <p:nvPr/>
        </p:nvSpPr>
        <p:spPr>
          <a:xfrm rot="16200000" flipH="1">
            <a:off x="3064680" y="4149360"/>
            <a:ext cx="1046160" cy="1080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5"/>
          <p:cNvSpPr/>
          <p:nvPr/>
        </p:nvSpPr>
        <p:spPr>
          <a:xfrm rot="16200000" flipH="1">
            <a:off x="5617710" y="3895155"/>
            <a:ext cx="565200" cy="13149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6"/>
          <p:cNvSpPr/>
          <p:nvPr/>
        </p:nvSpPr>
        <p:spPr>
          <a:xfrm rot="16200000" flipH="1">
            <a:off x="5375880" y="4137480"/>
            <a:ext cx="1048320" cy="1296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7"/>
          <p:cNvSpPr/>
          <p:nvPr/>
        </p:nvSpPr>
        <p:spPr>
          <a:xfrm rot="16200000" flipH="1">
            <a:off x="5134365" y="4379040"/>
            <a:ext cx="1531080" cy="1296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8"/>
          <p:cNvSpPr/>
          <p:nvPr/>
        </p:nvSpPr>
        <p:spPr>
          <a:xfrm rot="16200000" flipH="1">
            <a:off x="4892805" y="4620240"/>
            <a:ext cx="2014200" cy="1296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9"/>
          <p:cNvSpPr/>
          <p:nvPr/>
        </p:nvSpPr>
        <p:spPr>
          <a:xfrm rot="16200000" flipH="1">
            <a:off x="3441825" y="2417940"/>
            <a:ext cx="482760" cy="29916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0"/>
          <p:cNvSpPr/>
          <p:nvPr/>
        </p:nvSpPr>
        <p:spPr>
          <a:xfrm>
            <a:off x="2123728" y="404664"/>
            <a:ext cx="666023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Organograma – Estrutura Linear </a:t>
            </a:r>
            <a:r>
              <a:rPr lang="pt-BR" sz="3200" b="1" i="1" strike="noStrike" dirty="0">
                <a:solidFill>
                  <a:schemeClr val="bg1"/>
                </a:solidFill>
                <a:latin typeface="Calibri"/>
              </a:rPr>
              <a:t>Staff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41" name="CustomShape 31"/>
          <p:cNvSpPr/>
          <p:nvPr/>
        </p:nvSpPr>
        <p:spPr>
          <a:xfrm>
            <a:off x="3642030" y="5055480"/>
            <a:ext cx="1290010" cy="303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Calibri"/>
              </a:rPr>
              <a:t>Pátio</a:t>
            </a:r>
            <a:endParaRPr/>
          </a:p>
        </p:txBody>
      </p:sp>
      <p:sp>
        <p:nvSpPr>
          <p:cNvPr id="142" name="CustomShape 32"/>
          <p:cNvSpPr/>
          <p:nvPr/>
        </p:nvSpPr>
        <p:spPr>
          <a:xfrm rot="16200000" flipH="1">
            <a:off x="2823165" y="4390920"/>
            <a:ext cx="1528920" cy="1080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Imagem 47"/>
          <p:cNvPicPr/>
          <p:nvPr/>
        </p:nvPicPr>
        <p:blipFill>
          <a:blip r:embed="rId2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 rot="16200000">
            <a:off x="-982485" y="4217220"/>
            <a:ext cx="4790520" cy="4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78160" bIns="0"/>
          <a:lstStyle/>
          <a:p>
            <a:pPr algn="r">
              <a:lnSpc>
                <a:spcPct val="90000"/>
              </a:lnSpc>
            </a:pPr>
            <a:r>
              <a:rPr lang="pt-BR" sz="4600" strike="noStrike" dirty="0">
                <a:solidFill>
                  <a:srgbClr val="000000"/>
                </a:solidFill>
                <a:latin typeface="Calibri"/>
              </a:rPr>
              <a:t>Diretoria</a:t>
            </a:r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658610" y="1484784"/>
            <a:ext cx="2481342" cy="5400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578160" rIns="128160" bIns="12816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Definição de políticas de trabalho junto aos Cliente, fornecedor e colaboradores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Acompanhamento da produtividade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Relatório de atividades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Relatório de gestão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Mapeamento de processos e dimensionamento de unidades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Gestão de processos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Gestão de conflitos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Tratativa de processos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Pós vendas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Desenvolvimento de fornecedores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Gestão de contratos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Fiscalização de contratos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Notificações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Gestão de resíduos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 dirty="0">
                <a:solidFill>
                  <a:srgbClr val="FFFFFF"/>
                </a:solidFill>
                <a:latin typeface="Calibri"/>
              </a:rPr>
              <a:t>Abastecimento</a:t>
            </a:r>
            <a:endParaRPr dirty="0"/>
          </a:p>
        </p:txBody>
      </p:sp>
      <p:sp>
        <p:nvSpPr>
          <p:cNvPr id="150" name="CustomShape 3"/>
          <p:cNvSpPr/>
          <p:nvPr/>
        </p:nvSpPr>
        <p:spPr>
          <a:xfrm>
            <a:off x="179512" y="1412776"/>
            <a:ext cx="983340" cy="131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4"/>
          <p:cNvSpPr/>
          <p:nvPr/>
        </p:nvSpPr>
        <p:spPr>
          <a:xfrm rot="16200000">
            <a:off x="3620203" y="4321756"/>
            <a:ext cx="4577400" cy="4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78160" bIns="0"/>
          <a:lstStyle/>
          <a:p>
            <a:pPr algn="r">
              <a:lnSpc>
                <a:spcPct val="90000"/>
              </a:lnSpc>
            </a:pPr>
            <a:r>
              <a:rPr lang="pt-BR" sz="4600" strike="noStrike">
                <a:solidFill>
                  <a:srgbClr val="000000"/>
                </a:solidFill>
                <a:latin typeface="Calibri"/>
              </a:rPr>
              <a:t>Secretaria</a:t>
            </a:r>
            <a:endParaRPr/>
          </a:p>
        </p:txBody>
      </p:sp>
      <p:sp>
        <p:nvSpPr>
          <p:cNvPr id="152" name="CustomShape 5"/>
          <p:cNvSpPr/>
          <p:nvPr/>
        </p:nvSpPr>
        <p:spPr>
          <a:xfrm>
            <a:off x="6155008" y="1988840"/>
            <a:ext cx="2449440" cy="4867136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578160" rIns="128160" bIns="12816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Recepção de demanda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Triagem de demanda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Distribuição de demanda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Correio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Gestão de processos - SIE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Atualização de ramais e e-mail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Gestão de materiais para consumo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Gestão de arquivo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Gestão de e-mail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Agenda da diretoria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z="1400" strike="noStrike">
                <a:solidFill>
                  <a:srgbClr val="FFFFFF"/>
                </a:solidFill>
                <a:latin typeface="Calibri"/>
              </a:rPr>
              <a:t>Orçamento de viagem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53" name="CustomShape 6"/>
          <p:cNvSpPr/>
          <p:nvPr/>
        </p:nvSpPr>
        <p:spPr>
          <a:xfrm>
            <a:off x="4644008" y="1556792"/>
            <a:ext cx="983340" cy="131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7"/>
          <p:cNvSpPr/>
          <p:nvPr/>
        </p:nvSpPr>
        <p:spPr>
          <a:xfrm>
            <a:off x="3131840" y="404664"/>
            <a:ext cx="3384376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Tarefas - DIREÇÃO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159" name="Imagem 14"/>
          <p:cNvPicPr/>
          <p:nvPr/>
        </p:nvPicPr>
        <p:blipFill>
          <a:blip r:embed="rId4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 rot="16200000">
            <a:off x="-2006640" y="4130325"/>
            <a:ext cx="4447440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>
                <a:solidFill>
                  <a:srgbClr val="000000"/>
                </a:solidFill>
                <a:latin typeface="Calibri"/>
              </a:rPr>
              <a:t>Gestão Patrimonial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79080" y="2068560"/>
            <a:ext cx="1744648" cy="44474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381600" rIns="163440" bIns="16344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Multas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Licenciamento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Aferição de </a:t>
            </a:r>
            <a:r>
              <a:rPr lang="pt-BR" strike="noStrike" dirty="0" err="1">
                <a:solidFill>
                  <a:srgbClr val="FFFFFF"/>
                </a:solidFill>
                <a:latin typeface="Calibri"/>
              </a:rPr>
              <a:t>tacógrafo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Seguro veicular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Atendimento a sinistros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62" name="CustomShape 3"/>
          <p:cNvSpPr/>
          <p:nvPr/>
        </p:nvSpPr>
        <p:spPr>
          <a:xfrm>
            <a:off x="54810" y="1497600"/>
            <a:ext cx="648540" cy="864720"/>
          </a:xfrm>
          <a:prstGeom prst="rect">
            <a:avLst/>
          </a:prstGeom>
          <a:blipFill>
            <a:blip r:embed="rId2" cstate="print"/>
            <a:stretch>
              <a:fillRect t="-2978" b="-2978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 rot="16200000">
            <a:off x="993666" y="4062899"/>
            <a:ext cx="2728412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Financeiro</a:t>
            </a:r>
            <a:endParaRPr dirty="0"/>
          </a:p>
        </p:txBody>
      </p:sp>
      <p:sp>
        <p:nvSpPr>
          <p:cNvPr id="164" name="CustomShape 5"/>
          <p:cNvSpPr/>
          <p:nvPr/>
        </p:nvSpPr>
        <p:spPr>
          <a:xfrm>
            <a:off x="2555776" y="2068560"/>
            <a:ext cx="2160240" cy="44474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381600" rIns="163440" bIns="16344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Processos de pagamento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Carimbos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Chaves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Patrimônio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Indicação Orçamentária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Empenho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Regularização de documentos veiculares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65" name="CustomShape 6"/>
          <p:cNvSpPr/>
          <p:nvPr/>
        </p:nvSpPr>
        <p:spPr>
          <a:xfrm>
            <a:off x="2419470" y="1497600"/>
            <a:ext cx="648540" cy="864720"/>
          </a:xfrm>
          <a:prstGeom prst="rect">
            <a:avLst/>
          </a:prstGeom>
          <a:blipFill>
            <a:blip r:embed="rId3" cstate="print"/>
            <a:stretch>
              <a:fillRect t="-1963" b="-1963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7"/>
          <p:cNvSpPr/>
          <p:nvPr/>
        </p:nvSpPr>
        <p:spPr>
          <a:xfrm rot="16200000">
            <a:off x="3765973" y="4026895"/>
            <a:ext cx="2368372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Compras</a:t>
            </a:r>
            <a:endParaRPr dirty="0"/>
          </a:p>
        </p:txBody>
      </p:sp>
      <p:sp>
        <p:nvSpPr>
          <p:cNvPr id="167" name="CustomShape 8"/>
          <p:cNvSpPr/>
          <p:nvPr/>
        </p:nvSpPr>
        <p:spPr>
          <a:xfrm>
            <a:off x="5108400" y="2068560"/>
            <a:ext cx="1839864" cy="44474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381600" rIns="163440" bIns="16344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Aquisição de materiais de consumo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Diárias SCDP</a:t>
            </a:r>
            <a:endParaRPr/>
          </a:p>
        </p:txBody>
      </p:sp>
      <p:sp>
        <p:nvSpPr>
          <p:cNvPr id="168" name="CustomShape 9"/>
          <p:cNvSpPr/>
          <p:nvPr/>
        </p:nvSpPr>
        <p:spPr>
          <a:xfrm>
            <a:off x="4716016" y="1497600"/>
            <a:ext cx="648540" cy="864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0"/>
          <p:cNvSpPr/>
          <p:nvPr/>
        </p:nvSpPr>
        <p:spPr>
          <a:xfrm rot="16200000">
            <a:off x="5386153" y="3990891"/>
            <a:ext cx="3592508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Gestão de Pessoas</a:t>
            </a:r>
            <a:endParaRPr dirty="0"/>
          </a:p>
        </p:txBody>
      </p:sp>
      <p:sp>
        <p:nvSpPr>
          <p:cNvPr id="170" name="CustomShape 11"/>
          <p:cNvSpPr/>
          <p:nvPr/>
        </p:nvSpPr>
        <p:spPr>
          <a:xfrm>
            <a:off x="7380312" y="2068560"/>
            <a:ext cx="1763688" cy="44474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440" tIns="381600" rIns="163440" bIns="163440"/>
          <a:lstStyle/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Comunicação interna e externa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Controle de ponto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Controle de férias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Segurança do trabalho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 err="1">
                <a:solidFill>
                  <a:srgbClr val="FFFFFF"/>
                </a:solidFill>
                <a:latin typeface="Calibri"/>
              </a:rPr>
              <a:t>PPRA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 err="1">
                <a:solidFill>
                  <a:srgbClr val="FFFFFF"/>
                </a:solidFill>
                <a:latin typeface="Calibri"/>
              </a:rPr>
              <a:t>PCMSO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Medicina do trabalho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Eventos para integração</a:t>
            </a:r>
            <a:endParaRPr dirty="0"/>
          </a:p>
          <a:p>
            <a:pPr marL="72000" lvl="1">
              <a:lnSpc>
                <a:spcPct val="90000"/>
              </a:lnSpc>
              <a:buFont typeface="StarSymbol"/>
              <a:buChar char=""/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Capacitação</a:t>
            </a:r>
            <a:endParaRPr dirty="0"/>
          </a:p>
        </p:txBody>
      </p:sp>
      <p:sp>
        <p:nvSpPr>
          <p:cNvPr id="171" name="CustomShape 12"/>
          <p:cNvSpPr/>
          <p:nvPr/>
        </p:nvSpPr>
        <p:spPr>
          <a:xfrm>
            <a:off x="7148790" y="1497600"/>
            <a:ext cx="648540" cy="864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"/>
          <p:cNvSpPr/>
          <p:nvPr/>
        </p:nvSpPr>
        <p:spPr>
          <a:xfrm>
            <a:off x="3203848" y="332656"/>
            <a:ext cx="316835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Tarefas - </a:t>
            </a:r>
            <a:r>
              <a:rPr lang="pt-BR" sz="3200" b="1" strike="noStrike" dirty="0" err="1">
                <a:solidFill>
                  <a:schemeClr val="bg1"/>
                </a:solidFill>
                <a:latin typeface="Calibri"/>
              </a:rPr>
              <a:t>ADM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177" name="Imagem 14"/>
          <p:cNvPicPr/>
          <p:nvPr/>
        </p:nvPicPr>
        <p:blipFill>
          <a:blip r:embed="rId6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 rot="16200000">
            <a:off x="-1321449" y="4016271"/>
            <a:ext cx="2965684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Solicitações</a:t>
            </a:r>
            <a:endParaRPr dirty="0"/>
          </a:p>
        </p:txBody>
      </p:sp>
      <p:sp>
        <p:nvSpPr>
          <p:cNvPr id="179" name="CustomShape 2"/>
          <p:cNvSpPr/>
          <p:nvPr/>
        </p:nvSpPr>
        <p:spPr>
          <a:xfrm>
            <a:off x="377730" y="2119680"/>
            <a:ext cx="1818006" cy="47383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5040" tIns="381600" rIns="185040" bIns="18504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Agendamento fixo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Agendamento viagens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Agendamento diversos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Controle de diárias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Controle de horas extras</a:t>
            </a:r>
            <a:endParaRPr dirty="0"/>
          </a:p>
        </p:txBody>
      </p:sp>
      <p:sp>
        <p:nvSpPr>
          <p:cNvPr id="180" name="CustomShape 3"/>
          <p:cNvSpPr/>
          <p:nvPr/>
        </p:nvSpPr>
        <p:spPr>
          <a:xfrm>
            <a:off x="53190" y="1548360"/>
            <a:ext cx="648810" cy="86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4"/>
          <p:cNvSpPr/>
          <p:nvPr/>
        </p:nvSpPr>
        <p:spPr>
          <a:xfrm rot="16200000">
            <a:off x="1198830" y="4016271"/>
            <a:ext cx="2677652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Manutenção</a:t>
            </a:r>
            <a:endParaRPr dirty="0"/>
          </a:p>
        </p:txBody>
      </p:sp>
      <p:sp>
        <p:nvSpPr>
          <p:cNvPr id="182" name="CustomShape 5"/>
          <p:cNvSpPr/>
          <p:nvPr/>
        </p:nvSpPr>
        <p:spPr>
          <a:xfrm>
            <a:off x="2743200" y="2119680"/>
            <a:ext cx="1900808" cy="47383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5040" tIns="381600" rIns="185040" bIns="18504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Acessibilidade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Detecção de patologias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Visita técnica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Cotações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Corretiva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Preventiva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TPM – Manutenção Produtiva Total</a:t>
            </a:r>
            <a:endParaRPr dirty="0"/>
          </a:p>
        </p:txBody>
      </p:sp>
      <p:sp>
        <p:nvSpPr>
          <p:cNvPr id="183" name="CustomShape 6"/>
          <p:cNvSpPr/>
          <p:nvPr/>
        </p:nvSpPr>
        <p:spPr>
          <a:xfrm>
            <a:off x="2418660" y="1548360"/>
            <a:ext cx="648810" cy="865080"/>
          </a:xfrm>
          <a:prstGeom prst="rect">
            <a:avLst/>
          </a:prstGeom>
          <a:blipFill>
            <a:blip r:embed="rId3" cstate="print"/>
            <a:stretch>
              <a:fillRect l="-973" r="-973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7"/>
          <p:cNvSpPr/>
          <p:nvPr/>
        </p:nvSpPr>
        <p:spPr>
          <a:xfrm rot="16200000">
            <a:off x="3971373" y="4533684"/>
            <a:ext cx="1813556" cy="324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>
                <a:solidFill>
                  <a:srgbClr val="000000"/>
                </a:solidFill>
                <a:latin typeface="Calibri"/>
              </a:rPr>
              <a:t>Pátio</a:t>
            </a:r>
            <a:endParaRPr/>
          </a:p>
        </p:txBody>
      </p:sp>
      <p:sp>
        <p:nvSpPr>
          <p:cNvPr id="185" name="CustomShape 8"/>
          <p:cNvSpPr/>
          <p:nvPr/>
        </p:nvSpPr>
        <p:spPr>
          <a:xfrm>
            <a:off x="5076056" y="2119680"/>
            <a:ext cx="1728192" cy="47383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5040" tIns="381600" rIns="185040" bIns="185040"/>
          <a:lstStyle/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Verificação de fichas de solicitação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Vistoria veicular – diária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Vistoria veicular – pós manutenção</a:t>
            </a:r>
            <a:endParaRPr dirty="0"/>
          </a:p>
          <a:p>
            <a:pPr marL="108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 err="1">
                <a:solidFill>
                  <a:srgbClr val="FFFFFF"/>
                </a:solidFill>
                <a:latin typeface="Calibri"/>
              </a:rPr>
              <a:t>LavaCar</a:t>
            </a:r>
            <a:endParaRPr dirty="0"/>
          </a:p>
        </p:txBody>
      </p:sp>
      <p:sp>
        <p:nvSpPr>
          <p:cNvPr id="186" name="CustomShape 9"/>
          <p:cNvSpPr/>
          <p:nvPr/>
        </p:nvSpPr>
        <p:spPr>
          <a:xfrm>
            <a:off x="4784400" y="1548360"/>
            <a:ext cx="648810" cy="865080"/>
          </a:xfrm>
          <a:prstGeom prst="rect">
            <a:avLst/>
          </a:prstGeom>
          <a:blipFill>
            <a:blip r:embed="rId4" cstate="print"/>
            <a:stretch>
              <a:fillRect l="-24986" r="-24986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0"/>
          <p:cNvSpPr/>
          <p:nvPr/>
        </p:nvSpPr>
        <p:spPr>
          <a:xfrm rot="16200000">
            <a:off x="5676343" y="4255517"/>
            <a:ext cx="2605644" cy="349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81600" bIns="0"/>
          <a:lstStyle/>
          <a:p>
            <a:pPr algn="r">
              <a:lnSpc>
                <a:spcPct val="90000"/>
              </a:lnSpc>
            </a:pPr>
            <a:r>
              <a:rPr lang="pt-BR" sz="3100" strike="noStrike" dirty="0">
                <a:solidFill>
                  <a:srgbClr val="000000"/>
                </a:solidFill>
                <a:latin typeface="Calibri"/>
              </a:rPr>
              <a:t>Subsidiárias</a:t>
            </a:r>
            <a:endParaRPr dirty="0"/>
          </a:p>
        </p:txBody>
      </p:sp>
      <p:sp>
        <p:nvSpPr>
          <p:cNvPr id="188" name="CustomShape 11"/>
          <p:cNvSpPr/>
          <p:nvPr/>
        </p:nvSpPr>
        <p:spPr>
          <a:xfrm>
            <a:off x="7164288" y="2125440"/>
            <a:ext cx="1970892" cy="47383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5040" tIns="381600" rIns="185040" bIns="185040"/>
          <a:lstStyle/>
          <a:p>
            <a:pPr marL="36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Divulgar localmente as políticas de trabalho</a:t>
            </a:r>
            <a:endParaRPr dirty="0"/>
          </a:p>
          <a:p>
            <a:pPr marL="36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Patrimônio</a:t>
            </a:r>
            <a:endParaRPr dirty="0"/>
          </a:p>
          <a:p>
            <a:pPr marL="36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Agendamentos</a:t>
            </a:r>
            <a:endParaRPr dirty="0"/>
          </a:p>
          <a:p>
            <a:pPr marL="36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Manutenção</a:t>
            </a:r>
            <a:endParaRPr dirty="0"/>
          </a:p>
          <a:p>
            <a:pPr marL="36000" lvl="1">
              <a:lnSpc>
                <a:spcPct val="90000"/>
              </a:lnSpc>
              <a:buFont typeface="StarSymbol"/>
              <a:buChar char=""/>
            </a:pPr>
            <a:r>
              <a:rPr lang="pt-BR" sz="2000" strike="noStrike" dirty="0">
                <a:solidFill>
                  <a:srgbClr val="FFFFFF"/>
                </a:solidFill>
                <a:latin typeface="Calibri"/>
              </a:rPr>
              <a:t>Abastecimento</a:t>
            </a:r>
            <a:endParaRPr dirty="0"/>
          </a:p>
        </p:txBody>
      </p:sp>
      <p:sp>
        <p:nvSpPr>
          <p:cNvPr id="189" name="CustomShape 12"/>
          <p:cNvSpPr/>
          <p:nvPr/>
        </p:nvSpPr>
        <p:spPr>
          <a:xfrm>
            <a:off x="7149870" y="1548360"/>
            <a:ext cx="648810" cy="865080"/>
          </a:xfrm>
          <a:prstGeom prst="rect">
            <a:avLst/>
          </a:prstGeom>
          <a:blipFill>
            <a:blip r:embed="rId5" cstate="print"/>
            <a:stretch>
              <a:fillRect l="-12991" r="-12991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3"/>
          <p:cNvSpPr/>
          <p:nvPr/>
        </p:nvSpPr>
        <p:spPr>
          <a:xfrm>
            <a:off x="2267744" y="476672"/>
            <a:ext cx="6480720" cy="705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chemeClr val="bg1"/>
                </a:solidFill>
                <a:latin typeface="Calibri"/>
              </a:rPr>
              <a:t>Tarefas – LOGÍSTICA E SUBSIDIÁRIAS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195" name="Imagem 14"/>
          <p:cNvPicPr/>
          <p:nvPr/>
        </p:nvPicPr>
        <p:blipFill>
          <a:blip r:embed="rId6" cstate="print"/>
          <a:stretch/>
        </p:blipFill>
        <p:spPr>
          <a:xfrm>
            <a:off x="63720" y="43200"/>
            <a:ext cx="780030" cy="10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</TotalTime>
  <Words>572</Words>
  <Application>Microsoft Office PowerPoint</Application>
  <PresentationFormat>Apresentação na tela (4:3)</PresentationFormat>
  <Paragraphs>245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Forma de Onda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PRÓ-REITORIA DE ADMINISTRAÇÃO</dc:title>
  <dc:creator>PRA</dc:creator>
  <cp:lastModifiedBy>Edelvino</cp:lastModifiedBy>
  <cp:revision>27</cp:revision>
  <dcterms:created xsi:type="dcterms:W3CDTF">2012-12-28T21:15:44Z</dcterms:created>
  <dcterms:modified xsi:type="dcterms:W3CDTF">2015-10-08T02:11:19Z</dcterms:modified>
</cp:coreProperties>
</file>