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sldIdLst>
    <p:sldId id="264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87" r:id="rId25"/>
    <p:sldId id="289" r:id="rId26"/>
    <p:sldId id="290" r:id="rId27"/>
    <p:sldId id="291" r:id="rId28"/>
    <p:sldId id="292" r:id="rId29"/>
    <p:sldId id="293" r:id="rId30"/>
  </p:sldIdLst>
  <p:sldSz cx="9144000" cy="6858000" type="screen4x3"/>
  <p:notesSz cx="6858000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CE" initials="C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5" autoAdjust="0"/>
    <p:restoredTop sz="94708" autoAdjust="0"/>
  </p:normalViewPr>
  <p:slideViewPr>
    <p:cSldViewPr>
      <p:cViewPr varScale="1">
        <p:scale>
          <a:sx n="65" d="100"/>
          <a:sy n="65" d="100"/>
        </p:scale>
        <p:origin x="-104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8DB92A-5ECB-42BD-921B-DB9609EF1A0F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714875"/>
            <a:ext cx="5486400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942816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FE2683-DDF9-4084-9321-E4DA64C6DC35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616EE-9EEB-471A-B8F5-602D4F7F4841}" type="datetimeFigureOut">
              <a:rPr lang="pt-BR"/>
              <a:pPr>
                <a:defRPr/>
              </a:pPr>
              <a:t>07/10/2015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7D1289-0A7B-462E-867B-D32539F7EFA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5244F-48E5-41D6-B768-DF1194426EA6}" type="datetimeFigureOut">
              <a:rPr lang="pt-BR"/>
              <a:pPr>
                <a:defRPr/>
              </a:pPr>
              <a:t>07/10/2015</a:t>
            </a:fld>
            <a:endParaRPr lang="pt-B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E1400F-C213-4402-B589-DE125DB1A1A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43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28560" y="1825560"/>
            <a:ext cx="7886430" cy="4350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título mestre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2EC0E73-E550-4D7C-B011-61E65FEB26AE}" type="datetimeFigureOut">
              <a:rPr lang="pt-BR"/>
              <a:pPr>
                <a:defRPr/>
              </a:pPr>
              <a:t>07/10/2015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CF6B89E-E3AB-4DFE-996A-448ABF8345E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pic>
        <p:nvPicPr>
          <p:cNvPr id="52225" name="Picture 1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10244" y="-27384"/>
            <a:ext cx="1917948" cy="147534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6" r:id="rId2"/>
    <p:sldLayoutId id="2147483672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image3.png"/>
          <p:cNvPicPr/>
          <p:nvPr/>
        </p:nvPicPr>
        <p:blipFill>
          <a:blip r:embed="rId2" cstate="print"/>
          <a:stretch/>
        </p:blipFill>
        <p:spPr>
          <a:xfrm>
            <a:off x="6119792" y="4680840"/>
            <a:ext cx="3024208" cy="2177160"/>
          </a:xfrm>
          <a:prstGeom prst="rect">
            <a:avLst/>
          </a:prstGeom>
          <a:ln>
            <a:noFill/>
          </a:ln>
        </p:spPr>
      </p:pic>
      <p:sp>
        <p:nvSpPr>
          <p:cNvPr id="4" name="Retângulo 3"/>
          <p:cNvSpPr/>
          <p:nvPr/>
        </p:nvSpPr>
        <p:spPr>
          <a:xfrm>
            <a:off x="2195736" y="188640"/>
            <a:ext cx="6336704" cy="14933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b="1" dirty="0" smtClean="0">
                <a:solidFill>
                  <a:schemeClr val="bg1"/>
                </a:solidFill>
                <a:latin typeface="Calibri" pitchFamily="34" charset="0"/>
              </a:rPr>
              <a:t>FISCALIZAÇÃO DE CONTRATOS TERCEIRIZADOS</a:t>
            </a:r>
            <a:endParaRPr lang="pt-BR" sz="32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" name="CustomShape 4"/>
          <p:cNvSpPr/>
          <p:nvPr/>
        </p:nvSpPr>
        <p:spPr>
          <a:xfrm>
            <a:off x="1259632" y="2704064"/>
            <a:ext cx="4532736" cy="2885176"/>
          </a:xfrm>
          <a:prstGeom prst="roundRect">
            <a:avLst>
              <a:gd name="adj" fmla="val 12960"/>
            </a:avLst>
          </a:prstGeom>
          <a:solidFill>
            <a:schemeClr val="lt1">
              <a:alpha val="90000"/>
              <a:hueOff val="0"/>
              <a:satOff val="0"/>
              <a:lumOff val="0"/>
              <a:alphaOff val="0"/>
            </a:schemeClr>
          </a:solidFill>
          <a:ln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8760" tIns="119160" rIns="68760" bIns="119520" anchor="ctr"/>
          <a:lstStyle/>
          <a:p>
            <a:pPr algn="ctr">
              <a:lnSpc>
                <a:spcPct val="90000"/>
              </a:lnSpc>
            </a:pPr>
            <a:r>
              <a:rPr lang="pt-BR" sz="3200" b="1" strike="noStrike" dirty="0" smtClean="0">
                <a:solidFill>
                  <a:srgbClr val="000000"/>
                </a:solidFill>
                <a:latin typeface="Calibri" pitchFamily="34" charset="0"/>
              </a:rPr>
              <a:t>Divisão de Análise e Acompanhamento de Serviços Terceirizados - </a:t>
            </a:r>
            <a:r>
              <a:rPr lang="pt-BR" sz="3200" b="1" strike="noStrike" dirty="0" err="1" smtClean="0">
                <a:solidFill>
                  <a:srgbClr val="000000"/>
                </a:solidFill>
                <a:latin typeface="Calibri" pitchFamily="34" charset="0"/>
              </a:rPr>
              <a:t>DAAST</a:t>
            </a:r>
            <a:endParaRPr sz="3200" dirty="0">
              <a:latin typeface="Calibri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CustomShape 2"/>
          <p:cNvSpPr/>
          <p:nvPr/>
        </p:nvSpPr>
        <p:spPr>
          <a:xfrm>
            <a:off x="971640" y="2433504"/>
            <a:ext cx="6624360" cy="344376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r>
              <a:rPr lang="pt-BR" sz="4000" u="sng" strike="noStrike" dirty="0">
                <a:solidFill>
                  <a:srgbClr val="000000"/>
                </a:solidFill>
                <a:latin typeface="Lucida Sans Unicode"/>
              </a:rPr>
              <a:t>FISCALIZAÇÃO MENSAL</a:t>
            </a: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just">
              <a:lnSpc>
                <a:spcPct val="100000"/>
              </a:lnSpc>
            </a:pPr>
            <a:endParaRPr dirty="0"/>
          </a:p>
          <a:p>
            <a:pPr algn="just">
              <a:lnSpc>
                <a:spcPct val="100000"/>
              </a:lnSpc>
            </a:pPr>
            <a:endParaRPr dirty="0"/>
          </a:p>
          <a:p>
            <a:pPr algn="just">
              <a:lnSpc>
                <a:spcPct val="100000"/>
              </a:lnSpc>
            </a:pPr>
            <a:r>
              <a:rPr lang="pt-BR" sz="3600" strike="noStrike" dirty="0">
                <a:solidFill>
                  <a:srgbClr val="000000"/>
                </a:solidFill>
                <a:latin typeface="Lucida Sans Unicode"/>
              </a:rPr>
              <a:t>A ser feita antes do pagamento da fatura</a:t>
            </a: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just">
              <a:lnSpc>
                <a:spcPct val="100000"/>
              </a:lnSpc>
            </a:pPr>
            <a:endParaRPr dirty="0"/>
          </a:p>
        </p:txBody>
      </p:sp>
      <p:pic>
        <p:nvPicPr>
          <p:cNvPr id="134" name="image27.jpeg"/>
          <p:cNvPicPr/>
          <p:nvPr/>
        </p:nvPicPr>
        <p:blipFill>
          <a:blip r:embed="rId2" cstate="print"/>
          <a:stretch/>
        </p:blipFill>
        <p:spPr>
          <a:xfrm>
            <a:off x="7308304" y="5013176"/>
            <a:ext cx="1835696" cy="1772816"/>
          </a:xfrm>
          <a:prstGeom prst="rect">
            <a:avLst/>
          </a:prstGeom>
          <a:ln>
            <a:noFill/>
          </a:ln>
        </p:spPr>
      </p:pic>
      <p:sp>
        <p:nvSpPr>
          <p:cNvPr id="5" name="TextShape 1"/>
          <p:cNvSpPr txBox="1"/>
          <p:nvPr/>
        </p:nvSpPr>
        <p:spPr>
          <a:xfrm>
            <a:off x="1825352" y="270136"/>
            <a:ext cx="7067128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4000" b="1" strike="noStrike" dirty="0">
                <a:solidFill>
                  <a:schemeClr val="bg1"/>
                </a:solidFill>
                <a:latin typeface="Calibri" pitchFamily="34" charset="0"/>
              </a:rPr>
              <a:t>ATRIBUIÇÕES DO FISCAL  DO CONTRATO</a:t>
            </a:r>
            <a:endParaRPr sz="40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CustomShape 1"/>
          <p:cNvSpPr/>
          <p:nvPr/>
        </p:nvSpPr>
        <p:spPr>
          <a:xfrm>
            <a:off x="650192" y="2132856"/>
            <a:ext cx="7416360" cy="1357560"/>
          </a:xfrm>
          <a:prstGeom prst="roundRect">
            <a:avLst>
              <a:gd name="adj" fmla="val 1296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2360" tIns="111960" rIns="72360" bIns="112320" anchor="ctr"/>
          <a:lstStyle/>
          <a:p>
            <a:pPr algn="just">
              <a:lnSpc>
                <a:spcPct val="90000"/>
              </a:lnSpc>
            </a:pPr>
            <a:r>
              <a:rPr lang="pt-BR" sz="1900" strike="noStrike" dirty="0">
                <a:solidFill>
                  <a:srgbClr val="FFFFFF"/>
                </a:solidFill>
                <a:latin typeface="Lucida Sans Unicode"/>
              </a:rPr>
              <a:t>Elaborar planilha-mensal de fiscalização que conterá os seguintes campos: nome completo, data do vínculo, dias trabalhados, faltas, atrasos, </a:t>
            </a:r>
            <a:r>
              <a:rPr lang="pt-BR" sz="1900" strike="noStrike" dirty="0" smtClean="0">
                <a:solidFill>
                  <a:srgbClr val="FFFFFF"/>
                </a:solidFill>
                <a:latin typeface="Lucida Sans Unicode"/>
              </a:rPr>
              <a:t>horas-extras</a:t>
            </a:r>
            <a:r>
              <a:rPr lang="pt-BR" sz="1900" strike="noStrike" dirty="0">
                <a:solidFill>
                  <a:srgbClr val="FFFFFF"/>
                </a:solidFill>
                <a:latin typeface="Lucida Sans Unicode"/>
              </a:rPr>
              <a:t>, </a:t>
            </a:r>
            <a:r>
              <a:rPr lang="pt-BR" sz="1900" strike="noStrike" dirty="0" smtClean="0">
                <a:solidFill>
                  <a:srgbClr val="FFFFFF"/>
                </a:solidFill>
                <a:latin typeface="Lucida Sans Unicode"/>
              </a:rPr>
              <a:t>férias, </a:t>
            </a:r>
            <a:r>
              <a:rPr lang="pt-BR" sz="1900" strike="noStrike" dirty="0">
                <a:solidFill>
                  <a:srgbClr val="FFFFFF"/>
                </a:solidFill>
                <a:latin typeface="Lucida Sans Unicode"/>
              </a:rPr>
              <a:t>licenças</a:t>
            </a:r>
            <a:r>
              <a:rPr lang="pt-BR" sz="1900" strike="noStrike" dirty="0" smtClean="0">
                <a:solidFill>
                  <a:srgbClr val="FFFFFF"/>
                </a:solidFill>
                <a:latin typeface="Lucida Sans Unicode"/>
              </a:rPr>
              <a:t>.... </a:t>
            </a:r>
            <a:r>
              <a:rPr lang="pt-BR" sz="1900" strike="noStrike" dirty="0" err="1" smtClean="0">
                <a:solidFill>
                  <a:srgbClr val="FFFFFF"/>
                </a:solidFill>
                <a:latin typeface="Lucida Sans Unicode"/>
              </a:rPr>
              <a:t>etc</a:t>
            </a:r>
            <a:r>
              <a:rPr lang="pt-BR" sz="1900" strike="noStrike" dirty="0">
                <a:solidFill>
                  <a:srgbClr val="FFFFFF"/>
                </a:solidFill>
                <a:latin typeface="Lucida Sans Unicode"/>
              </a:rPr>
              <a:t>;</a:t>
            </a:r>
            <a:endParaRPr dirty="0"/>
          </a:p>
        </p:txBody>
      </p:sp>
      <p:sp>
        <p:nvSpPr>
          <p:cNvPr id="136" name="CustomShape 2"/>
          <p:cNvSpPr/>
          <p:nvPr/>
        </p:nvSpPr>
        <p:spPr>
          <a:xfrm>
            <a:off x="1467752" y="3871816"/>
            <a:ext cx="6994800" cy="1357560"/>
          </a:xfrm>
          <a:prstGeom prst="roundRect">
            <a:avLst>
              <a:gd name="adj" fmla="val 1296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2360" tIns="111960" rIns="72360" bIns="112320" anchor="ctr"/>
          <a:lstStyle/>
          <a:p>
            <a:pPr algn="just">
              <a:lnSpc>
                <a:spcPct val="90000"/>
              </a:lnSpc>
            </a:pPr>
            <a:r>
              <a:rPr lang="pt-BR" sz="1900" strike="noStrike" dirty="0">
                <a:solidFill>
                  <a:srgbClr val="FFFFFF"/>
                </a:solidFill>
                <a:latin typeface="Lucida Sans Unicode"/>
              </a:rPr>
              <a:t>Solicitar que a empresa apresente cópia dos cartões ponto dos empregados, folha analítica, férias, e rescisões  (quando houver);</a:t>
            </a:r>
            <a:endParaRPr dirty="0"/>
          </a:p>
        </p:txBody>
      </p:sp>
      <p:sp>
        <p:nvSpPr>
          <p:cNvPr id="137" name="CustomShape 3"/>
          <p:cNvSpPr/>
          <p:nvPr/>
        </p:nvSpPr>
        <p:spPr>
          <a:xfrm>
            <a:off x="2085152" y="5455816"/>
            <a:ext cx="6994800" cy="1357560"/>
          </a:xfrm>
          <a:prstGeom prst="roundRect">
            <a:avLst>
              <a:gd name="adj" fmla="val 1296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2360" tIns="111960" rIns="72360" bIns="112320" anchor="ctr"/>
          <a:lstStyle/>
          <a:p>
            <a:pPr algn="just">
              <a:lnSpc>
                <a:spcPct val="90000"/>
              </a:lnSpc>
            </a:pPr>
            <a:r>
              <a:rPr lang="pt-BR" sz="1900" strike="noStrike">
                <a:solidFill>
                  <a:srgbClr val="FFFFFF"/>
                </a:solidFill>
                <a:latin typeface="Lucida Sans Unicode"/>
              </a:rPr>
              <a:t>Determinar que a empresa apresente os comprovantes de pagamentos dos salários, vales transportes e auxílio alimentação dos empregados;</a:t>
            </a:r>
            <a:endParaRPr/>
          </a:p>
        </p:txBody>
      </p:sp>
      <p:sp>
        <p:nvSpPr>
          <p:cNvPr id="138" name="CustomShape 4"/>
          <p:cNvSpPr/>
          <p:nvPr/>
        </p:nvSpPr>
        <p:spPr>
          <a:xfrm>
            <a:off x="7308304" y="3140968"/>
            <a:ext cx="882360" cy="882360"/>
          </a:xfrm>
          <a:prstGeom prst="downArrow">
            <a:avLst>
              <a:gd name="adj1" fmla="val 55000"/>
              <a:gd name="adj2" fmla="val 45000"/>
            </a:avLst>
          </a:prstGeom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ln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9" name="CustomShape 5"/>
          <p:cNvSpPr/>
          <p:nvPr/>
        </p:nvSpPr>
        <p:spPr>
          <a:xfrm>
            <a:off x="7722088" y="4892416"/>
            <a:ext cx="882360" cy="882360"/>
          </a:xfrm>
          <a:prstGeom prst="downArrow">
            <a:avLst>
              <a:gd name="adj1" fmla="val 55000"/>
              <a:gd name="adj2" fmla="val 45000"/>
            </a:avLst>
          </a:prstGeom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ln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" name="TextShape 1"/>
          <p:cNvSpPr txBox="1"/>
          <p:nvPr/>
        </p:nvSpPr>
        <p:spPr>
          <a:xfrm>
            <a:off x="1763688" y="188640"/>
            <a:ext cx="7067128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4000" b="1" strike="noStrike" dirty="0">
                <a:solidFill>
                  <a:schemeClr val="bg1"/>
                </a:solidFill>
                <a:latin typeface="Calibri" pitchFamily="34" charset="0"/>
              </a:rPr>
              <a:t>ATRIBUIÇÕES DO FISCAL  DO CONTRATO</a:t>
            </a:r>
            <a:endParaRPr sz="40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CustomShape 1"/>
          <p:cNvSpPr/>
          <p:nvPr/>
        </p:nvSpPr>
        <p:spPr>
          <a:xfrm>
            <a:off x="879264" y="2288176"/>
            <a:ext cx="6994800" cy="2036160"/>
          </a:xfrm>
          <a:prstGeom prst="roundRect">
            <a:avLst>
              <a:gd name="adj" fmla="val 1296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8760" tIns="128520" rIns="68760" bIns="128160" anchor="ctr"/>
          <a:lstStyle/>
          <a:p>
            <a:pPr algn="just">
              <a:lnSpc>
                <a:spcPct val="90000"/>
              </a:lnSpc>
            </a:pPr>
            <a:r>
              <a:rPr lang="pt-BR" strike="noStrike" dirty="0">
                <a:solidFill>
                  <a:srgbClr val="FFFFFF"/>
                </a:solidFill>
                <a:latin typeface="Lucida Sans Unicode"/>
              </a:rPr>
              <a:t>Exigir da empresa os comprovantes de  recolhimentos do FGTS juntamente  com a cópia do relatório da </a:t>
            </a:r>
            <a:r>
              <a:rPr lang="pt-BR" strike="noStrike" dirty="0" err="1">
                <a:solidFill>
                  <a:srgbClr val="FFFFFF"/>
                </a:solidFill>
                <a:latin typeface="Lucida Sans Unicode"/>
              </a:rPr>
              <a:t>GFIP</a:t>
            </a:r>
            <a:r>
              <a:rPr lang="pt-BR" strike="noStrike" dirty="0">
                <a:solidFill>
                  <a:srgbClr val="FFFFFF"/>
                </a:solidFill>
                <a:latin typeface="Lucida Sans Unicode"/>
              </a:rPr>
              <a:t> – </a:t>
            </a:r>
            <a:r>
              <a:rPr lang="pt-BR" strike="noStrike" dirty="0" err="1">
                <a:solidFill>
                  <a:srgbClr val="FFFFFF"/>
                </a:solidFill>
                <a:latin typeface="Lucida Sans Unicode"/>
              </a:rPr>
              <a:t>SEFIP</a:t>
            </a:r>
            <a:r>
              <a:rPr lang="pt-BR" strike="noStrike" dirty="0">
                <a:solidFill>
                  <a:srgbClr val="FFFFFF"/>
                </a:solidFill>
                <a:latin typeface="Lucida Sans Unicode"/>
              </a:rPr>
              <a:t> com a  relação dos trabalhadores (separados por tomador de serviço e contrato); </a:t>
            </a:r>
            <a:endParaRPr dirty="0"/>
          </a:p>
        </p:txBody>
      </p:sp>
      <p:sp>
        <p:nvSpPr>
          <p:cNvPr id="142" name="CustomShape 2"/>
          <p:cNvSpPr/>
          <p:nvPr/>
        </p:nvSpPr>
        <p:spPr>
          <a:xfrm>
            <a:off x="2113704" y="4777216"/>
            <a:ext cx="6994800" cy="2036160"/>
          </a:xfrm>
          <a:prstGeom prst="roundRect">
            <a:avLst>
              <a:gd name="adj" fmla="val 1296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8760" tIns="128520" rIns="68760" bIns="128160" anchor="ctr"/>
          <a:lstStyle/>
          <a:p>
            <a:pPr algn="just">
              <a:lnSpc>
                <a:spcPct val="90000"/>
              </a:lnSpc>
            </a:pPr>
            <a:r>
              <a:rPr lang="pt-BR" strike="noStrike">
                <a:solidFill>
                  <a:srgbClr val="FFFFFF"/>
                </a:solidFill>
                <a:latin typeface="Lucida Sans Unicode"/>
              </a:rPr>
              <a:t>Exigir da empresa os recolhimentos das contribuições ao INSS (sempre observando o código que deverá ser recolhido pelo tomador de serviço “2100”);</a:t>
            </a:r>
            <a:endParaRPr/>
          </a:p>
        </p:txBody>
      </p:sp>
      <p:sp>
        <p:nvSpPr>
          <p:cNvPr id="143" name="CustomShape 3"/>
          <p:cNvSpPr/>
          <p:nvPr/>
        </p:nvSpPr>
        <p:spPr>
          <a:xfrm>
            <a:off x="6550704" y="3889096"/>
            <a:ext cx="1323360" cy="1323360"/>
          </a:xfrm>
          <a:prstGeom prst="downArrow">
            <a:avLst>
              <a:gd name="adj1" fmla="val 55000"/>
              <a:gd name="adj2" fmla="val 45000"/>
            </a:avLst>
          </a:prstGeom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ln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" name="TextShape 1"/>
          <p:cNvSpPr txBox="1"/>
          <p:nvPr/>
        </p:nvSpPr>
        <p:spPr>
          <a:xfrm>
            <a:off x="1825352" y="270136"/>
            <a:ext cx="7067128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4000" b="1" strike="noStrike" dirty="0">
                <a:solidFill>
                  <a:schemeClr val="bg1"/>
                </a:solidFill>
                <a:latin typeface="Calibri" pitchFamily="34" charset="0"/>
              </a:rPr>
              <a:t>ATRIBUIÇÕES DO FISCAL  DO CONTRATO</a:t>
            </a:r>
            <a:endParaRPr sz="40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ustomShape 1"/>
          <p:cNvSpPr/>
          <p:nvPr/>
        </p:nvSpPr>
        <p:spPr>
          <a:xfrm>
            <a:off x="745336" y="2060848"/>
            <a:ext cx="7047360" cy="1426320"/>
          </a:xfrm>
          <a:prstGeom prst="roundRect">
            <a:avLst>
              <a:gd name="adj" fmla="val 1296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2360" tIns="114120" rIns="72360" bIns="114120" anchor="ctr"/>
          <a:lstStyle/>
          <a:p>
            <a:pPr algn="just">
              <a:lnSpc>
                <a:spcPct val="90000"/>
              </a:lnSpc>
            </a:pPr>
            <a:r>
              <a:rPr lang="pt-BR" sz="1900" strike="noStrike">
                <a:solidFill>
                  <a:srgbClr val="FFFFFF"/>
                </a:solidFill>
                <a:latin typeface="Lucida Sans Unicode"/>
              </a:rPr>
              <a:t>Consultar a situação da empresa junto ao SICAF;</a:t>
            </a:r>
            <a:endParaRPr/>
          </a:p>
        </p:txBody>
      </p:sp>
      <p:sp>
        <p:nvSpPr>
          <p:cNvPr id="146" name="CustomShape 2"/>
          <p:cNvSpPr/>
          <p:nvPr/>
        </p:nvSpPr>
        <p:spPr>
          <a:xfrm>
            <a:off x="1367056" y="3577888"/>
            <a:ext cx="7047360" cy="1721520"/>
          </a:xfrm>
          <a:prstGeom prst="roundRect">
            <a:avLst>
              <a:gd name="adj" fmla="val 1296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4800" tIns="115200" rIns="64800" bIns="115200" anchor="ctr"/>
          <a:lstStyle/>
          <a:p>
            <a:pPr algn="just">
              <a:lnSpc>
                <a:spcPct val="90000"/>
              </a:lnSpc>
            </a:pPr>
            <a:r>
              <a:rPr lang="pt-BR" sz="1700" strike="noStrike">
                <a:solidFill>
                  <a:srgbClr val="FFFFFF"/>
                </a:solidFill>
                <a:latin typeface="Lucida Sans Unicode"/>
              </a:rPr>
              <a:t>Exigir a Certidão Negativa de débito junto ao INSS (CND), a Certidão Negativa de Débitos de Tributos e Contribuições Federais e o Certificado de Regularidade do FGTS (CRF), sempre que expire o prazo de validade. </a:t>
            </a:r>
            <a:endParaRPr/>
          </a:p>
        </p:txBody>
      </p:sp>
      <p:sp>
        <p:nvSpPr>
          <p:cNvPr id="147" name="CustomShape 3"/>
          <p:cNvSpPr/>
          <p:nvPr/>
        </p:nvSpPr>
        <p:spPr>
          <a:xfrm>
            <a:off x="1989136" y="5390128"/>
            <a:ext cx="7047360" cy="1426320"/>
          </a:xfrm>
          <a:prstGeom prst="roundRect">
            <a:avLst>
              <a:gd name="adj" fmla="val 1296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4800" tIns="106560" rIns="64800" bIns="106560" anchor="ctr"/>
          <a:lstStyle/>
          <a:p>
            <a:pPr>
              <a:lnSpc>
                <a:spcPct val="90000"/>
              </a:lnSpc>
            </a:pPr>
            <a:r>
              <a:rPr lang="pt-BR" sz="1700" strike="noStrike">
                <a:solidFill>
                  <a:srgbClr val="FFFFFF"/>
                </a:solidFill>
                <a:latin typeface="Lucida Sans Unicode"/>
              </a:rPr>
              <a:t>Por fim, o Fiscal deverá realizar a retenção dos valores provisionado em conta vinculada, referente a férias, 13º e verbas rescisórias dos empregados da contratada;</a:t>
            </a:r>
            <a:endParaRPr/>
          </a:p>
        </p:txBody>
      </p:sp>
      <p:sp>
        <p:nvSpPr>
          <p:cNvPr id="148" name="CustomShape 4"/>
          <p:cNvSpPr/>
          <p:nvPr/>
        </p:nvSpPr>
        <p:spPr>
          <a:xfrm>
            <a:off x="6865336" y="3142648"/>
            <a:ext cx="927000" cy="927000"/>
          </a:xfrm>
          <a:prstGeom prst="downArrow">
            <a:avLst>
              <a:gd name="adj1" fmla="val 55000"/>
              <a:gd name="adj2" fmla="val 45000"/>
            </a:avLst>
          </a:prstGeom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ln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9" name="CustomShape 5"/>
          <p:cNvSpPr/>
          <p:nvPr/>
        </p:nvSpPr>
        <p:spPr>
          <a:xfrm>
            <a:off x="7487416" y="4797928"/>
            <a:ext cx="927000" cy="927000"/>
          </a:xfrm>
          <a:prstGeom prst="downArrow">
            <a:avLst>
              <a:gd name="adj1" fmla="val 55000"/>
              <a:gd name="adj2" fmla="val 45000"/>
            </a:avLst>
          </a:prstGeom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ln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" name="TextShape 1"/>
          <p:cNvSpPr txBox="1"/>
          <p:nvPr/>
        </p:nvSpPr>
        <p:spPr>
          <a:xfrm>
            <a:off x="1825352" y="270136"/>
            <a:ext cx="7067128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4000" b="1" strike="noStrike" dirty="0">
                <a:solidFill>
                  <a:schemeClr val="bg1"/>
                </a:solidFill>
                <a:latin typeface="Calibri" pitchFamily="34" charset="0"/>
              </a:rPr>
              <a:t>ATRIBUIÇÕES DO FISCAL  DO CONTRATO</a:t>
            </a:r>
            <a:endParaRPr sz="40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CustomShape 1"/>
          <p:cNvSpPr/>
          <p:nvPr/>
        </p:nvSpPr>
        <p:spPr>
          <a:xfrm>
            <a:off x="440872" y="3078680"/>
            <a:ext cx="2596320" cy="3061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24120" tIns="24120" rIns="24120" bIns="24120" anchor="ctr"/>
          <a:lstStyle/>
          <a:p>
            <a:pPr algn="ctr">
              <a:lnSpc>
                <a:spcPct val="90000"/>
              </a:lnSpc>
            </a:pPr>
            <a:r>
              <a:rPr lang="pt-BR" sz="1900" strike="noStrike">
                <a:solidFill>
                  <a:srgbClr val="000000"/>
                </a:solidFill>
                <a:latin typeface="Lucida Sans Unicode"/>
              </a:rPr>
              <a:t>                           </a:t>
            </a:r>
            <a:endParaRPr/>
          </a:p>
        </p:txBody>
      </p:sp>
      <p:sp>
        <p:nvSpPr>
          <p:cNvPr id="152" name="CustomShape 2"/>
          <p:cNvSpPr/>
          <p:nvPr/>
        </p:nvSpPr>
        <p:spPr>
          <a:xfrm>
            <a:off x="440872" y="4257104"/>
            <a:ext cx="165240" cy="16524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3" name="CustomShape 3"/>
          <p:cNvSpPr/>
          <p:nvPr/>
        </p:nvSpPr>
        <p:spPr>
          <a:xfrm>
            <a:off x="1044952" y="3988544"/>
            <a:ext cx="165240" cy="16524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4" name="CustomShape 4"/>
          <p:cNvSpPr/>
          <p:nvPr/>
        </p:nvSpPr>
        <p:spPr>
          <a:xfrm>
            <a:off x="910672" y="3585704"/>
            <a:ext cx="259920" cy="25992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5" name="CustomShape 5"/>
          <p:cNvSpPr/>
          <p:nvPr/>
        </p:nvSpPr>
        <p:spPr>
          <a:xfrm>
            <a:off x="1447792" y="3585704"/>
            <a:ext cx="165240" cy="16524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6" name="CustomShape 6"/>
          <p:cNvSpPr/>
          <p:nvPr/>
        </p:nvSpPr>
        <p:spPr>
          <a:xfrm>
            <a:off x="1246552" y="3384464"/>
            <a:ext cx="165240" cy="16524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7" name="CustomShape 7"/>
          <p:cNvSpPr/>
          <p:nvPr/>
        </p:nvSpPr>
        <p:spPr>
          <a:xfrm>
            <a:off x="1850632" y="3518744"/>
            <a:ext cx="165240" cy="16524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8" name="CustomShape 8"/>
          <p:cNvSpPr/>
          <p:nvPr/>
        </p:nvSpPr>
        <p:spPr>
          <a:xfrm>
            <a:off x="1850632" y="3787304"/>
            <a:ext cx="259920" cy="25992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9" name="CustomShape 9"/>
          <p:cNvSpPr/>
          <p:nvPr/>
        </p:nvSpPr>
        <p:spPr>
          <a:xfrm>
            <a:off x="2320792" y="3988544"/>
            <a:ext cx="165240" cy="16524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0" name="CustomShape 10"/>
          <p:cNvSpPr/>
          <p:nvPr/>
        </p:nvSpPr>
        <p:spPr>
          <a:xfrm>
            <a:off x="2253472" y="4659944"/>
            <a:ext cx="165240" cy="16524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1" name="CustomShape 11"/>
          <p:cNvSpPr/>
          <p:nvPr/>
        </p:nvSpPr>
        <p:spPr>
          <a:xfrm>
            <a:off x="1380832" y="3787304"/>
            <a:ext cx="425520" cy="42552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2" name="CustomShape 12"/>
          <p:cNvSpPr/>
          <p:nvPr/>
        </p:nvSpPr>
        <p:spPr>
          <a:xfrm>
            <a:off x="179512" y="4835984"/>
            <a:ext cx="165240" cy="16524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3" name="CustomShape 13"/>
          <p:cNvSpPr/>
          <p:nvPr/>
        </p:nvSpPr>
        <p:spPr>
          <a:xfrm>
            <a:off x="318472" y="5044784"/>
            <a:ext cx="259920" cy="25992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4" name="CustomShape 14"/>
          <p:cNvSpPr/>
          <p:nvPr/>
        </p:nvSpPr>
        <p:spPr>
          <a:xfrm>
            <a:off x="666232" y="5230184"/>
            <a:ext cx="378000" cy="37800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5" name="CustomShape 15"/>
          <p:cNvSpPr/>
          <p:nvPr/>
        </p:nvSpPr>
        <p:spPr>
          <a:xfrm>
            <a:off x="1153312" y="5531504"/>
            <a:ext cx="165240" cy="16524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6" name="CustomShape 16"/>
          <p:cNvSpPr/>
          <p:nvPr/>
        </p:nvSpPr>
        <p:spPr>
          <a:xfrm>
            <a:off x="1245832" y="5230184"/>
            <a:ext cx="259920" cy="25992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7" name="CustomShape 17"/>
          <p:cNvSpPr/>
          <p:nvPr/>
        </p:nvSpPr>
        <p:spPr>
          <a:xfrm>
            <a:off x="1477672" y="5554904"/>
            <a:ext cx="165240" cy="16524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8" name="CustomShape 18"/>
          <p:cNvSpPr/>
          <p:nvPr/>
        </p:nvSpPr>
        <p:spPr>
          <a:xfrm>
            <a:off x="1686472" y="5183744"/>
            <a:ext cx="378000" cy="37800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9" name="CustomShape 19"/>
          <p:cNvSpPr/>
          <p:nvPr/>
        </p:nvSpPr>
        <p:spPr>
          <a:xfrm>
            <a:off x="2196592" y="5091224"/>
            <a:ext cx="259920" cy="25992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0" name="CustomShape 20"/>
          <p:cNvSpPr/>
          <p:nvPr/>
        </p:nvSpPr>
        <p:spPr>
          <a:xfrm>
            <a:off x="2627784" y="3853400"/>
            <a:ext cx="763920" cy="1458720"/>
          </a:xfrm>
          <a:prstGeom prst="chevron">
            <a:avLst>
              <a:gd name="adj" fmla="val 24259"/>
            </a:avLst>
          </a:prstGeom>
          <a:solidFill>
            <a:schemeClr val="accent1">
              <a:tint val="60000"/>
              <a:hueOff val="0"/>
              <a:satOff val="0"/>
              <a:lumOff val="0"/>
              <a:alphaOff val="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1" name="CustomShape 21"/>
          <p:cNvSpPr/>
          <p:nvPr/>
        </p:nvSpPr>
        <p:spPr>
          <a:xfrm>
            <a:off x="3253104" y="3853400"/>
            <a:ext cx="763920" cy="1458720"/>
          </a:xfrm>
          <a:prstGeom prst="chevron">
            <a:avLst>
              <a:gd name="adj" fmla="val 24259"/>
            </a:avLst>
          </a:prstGeom>
          <a:solidFill>
            <a:schemeClr val="accent1">
              <a:tint val="60000"/>
              <a:hueOff val="0"/>
              <a:satOff val="0"/>
              <a:lumOff val="0"/>
              <a:alphaOff val="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2" name="CustomShape 22"/>
          <p:cNvSpPr/>
          <p:nvPr/>
        </p:nvSpPr>
        <p:spPr>
          <a:xfrm>
            <a:off x="4230000" y="2852936"/>
            <a:ext cx="4914000" cy="3672408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just">
              <a:lnSpc>
                <a:spcPct val="90000"/>
              </a:lnSpc>
            </a:pPr>
            <a:r>
              <a:rPr lang="pt-BR" strike="noStrike" dirty="0">
                <a:solidFill>
                  <a:srgbClr val="FFFFFF"/>
                </a:solidFill>
                <a:latin typeface="Calibri" pitchFamily="34" charset="0"/>
              </a:rPr>
              <a:t>Em caso de indício de irregularidade no </a:t>
            </a:r>
            <a:r>
              <a:rPr lang="pt-BR" u="sng" strike="noStrike" dirty="0">
                <a:solidFill>
                  <a:srgbClr val="FFFFFF"/>
                </a:solidFill>
                <a:latin typeface="Calibri" pitchFamily="34" charset="0"/>
              </a:rPr>
              <a:t>recolhimento das contribuições previdenciárias</a:t>
            </a:r>
            <a:r>
              <a:rPr lang="pt-BR" strike="noStrike" dirty="0">
                <a:solidFill>
                  <a:srgbClr val="FFFFFF"/>
                </a:solidFill>
                <a:latin typeface="Calibri" pitchFamily="34" charset="0"/>
              </a:rPr>
              <a:t>, os fiscais de contratos de serviços com dedicação exclusiva de mão de obra deverão oficializar ao Ministério da Previdência Social e à Receita Federal do Brasil – </a:t>
            </a:r>
            <a:r>
              <a:rPr lang="pt-BR" strike="noStrike" dirty="0" err="1">
                <a:solidFill>
                  <a:srgbClr val="FFFFFF"/>
                </a:solidFill>
                <a:latin typeface="Calibri" pitchFamily="34" charset="0"/>
              </a:rPr>
              <a:t>RFB</a:t>
            </a:r>
            <a:r>
              <a:rPr lang="pt-BR" strike="noStrike" dirty="0">
                <a:solidFill>
                  <a:srgbClr val="FFFFFF"/>
                </a:solidFill>
                <a:latin typeface="Calibri" pitchFamily="34" charset="0"/>
              </a:rPr>
              <a:t>.</a:t>
            </a:r>
            <a:endParaRPr dirty="0">
              <a:latin typeface="Calibri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pt-BR" b="1" strike="noStrike" dirty="0">
                <a:solidFill>
                  <a:srgbClr val="FFFFFF"/>
                </a:solidFill>
                <a:latin typeface="Calibri" pitchFamily="34" charset="0"/>
              </a:rPr>
              <a:t>De acordo com a IN 06/2013 Art. 34 § 9º</a:t>
            </a:r>
            <a:endParaRPr dirty="0">
              <a:latin typeface="Calibri" pitchFamily="34" charset="0"/>
            </a:endParaRPr>
          </a:p>
        </p:txBody>
      </p:sp>
      <p:sp>
        <p:nvSpPr>
          <p:cNvPr id="25" name="TextShape 1"/>
          <p:cNvSpPr txBox="1"/>
          <p:nvPr/>
        </p:nvSpPr>
        <p:spPr>
          <a:xfrm>
            <a:off x="1825352" y="270136"/>
            <a:ext cx="7067128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4000" b="1" strike="noStrike" dirty="0">
                <a:solidFill>
                  <a:schemeClr val="bg1"/>
                </a:solidFill>
                <a:latin typeface="Calibri" pitchFamily="34" charset="0"/>
              </a:rPr>
              <a:t>ATRIBUIÇÕES DO FISCAL  DO CONTRATO</a:t>
            </a:r>
            <a:endParaRPr sz="40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CustomShape 1"/>
          <p:cNvSpPr/>
          <p:nvPr/>
        </p:nvSpPr>
        <p:spPr>
          <a:xfrm>
            <a:off x="179512" y="3118288"/>
            <a:ext cx="2543400" cy="29995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24120" tIns="24120" rIns="24120" bIns="24120" anchor="ctr"/>
          <a:lstStyle/>
          <a:p>
            <a:pPr algn="ctr">
              <a:lnSpc>
                <a:spcPct val="90000"/>
              </a:lnSpc>
            </a:pPr>
            <a:r>
              <a:rPr lang="pt-BR" sz="1900" strike="noStrike">
                <a:solidFill>
                  <a:srgbClr val="000000"/>
                </a:solidFill>
                <a:latin typeface="Lucida Sans Unicode"/>
              </a:rPr>
              <a:t>                           </a:t>
            </a:r>
            <a:endParaRPr/>
          </a:p>
        </p:txBody>
      </p:sp>
      <p:sp>
        <p:nvSpPr>
          <p:cNvPr id="175" name="CustomShape 2"/>
          <p:cNvSpPr/>
          <p:nvPr/>
        </p:nvSpPr>
        <p:spPr>
          <a:xfrm>
            <a:off x="572272" y="4401688"/>
            <a:ext cx="162000" cy="16200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6" name="CustomShape 3"/>
          <p:cNvSpPr/>
          <p:nvPr/>
        </p:nvSpPr>
        <p:spPr>
          <a:xfrm>
            <a:off x="1164112" y="4138528"/>
            <a:ext cx="162000" cy="16200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7" name="CustomShape 4"/>
          <p:cNvSpPr/>
          <p:nvPr/>
        </p:nvSpPr>
        <p:spPr>
          <a:xfrm>
            <a:off x="1032712" y="3743968"/>
            <a:ext cx="254520" cy="25452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8" name="CustomShape 5"/>
          <p:cNvSpPr/>
          <p:nvPr/>
        </p:nvSpPr>
        <p:spPr>
          <a:xfrm>
            <a:off x="1558672" y="3743968"/>
            <a:ext cx="162000" cy="16200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9" name="CustomShape 6"/>
          <p:cNvSpPr/>
          <p:nvPr/>
        </p:nvSpPr>
        <p:spPr>
          <a:xfrm>
            <a:off x="1361392" y="3546688"/>
            <a:ext cx="162000" cy="16200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0" name="CustomShape 7"/>
          <p:cNvSpPr/>
          <p:nvPr/>
        </p:nvSpPr>
        <p:spPr>
          <a:xfrm>
            <a:off x="1953592" y="3678088"/>
            <a:ext cx="162000" cy="16200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1" name="CustomShape 8"/>
          <p:cNvSpPr/>
          <p:nvPr/>
        </p:nvSpPr>
        <p:spPr>
          <a:xfrm>
            <a:off x="1953592" y="3941248"/>
            <a:ext cx="254520" cy="25452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2" name="CustomShape 9"/>
          <p:cNvSpPr/>
          <p:nvPr/>
        </p:nvSpPr>
        <p:spPr>
          <a:xfrm>
            <a:off x="2413672" y="4138528"/>
            <a:ext cx="162000" cy="16200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3" name="CustomShape 10"/>
          <p:cNvSpPr/>
          <p:nvPr/>
        </p:nvSpPr>
        <p:spPr>
          <a:xfrm>
            <a:off x="2348152" y="4796248"/>
            <a:ext cx="162000" cy="16200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4" name="CustomShape 11"/>
          <p:cNvSpPr/>
          <p:nvPr/>
        </p:nvSpPr>
        <p:spPr>
          <a:xfrm>
            <a:off x="1493152" y="3941248"/>
            <a:ext cx="416880" cy="41688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5" name="CustomShape 12"/>
          <p:cNvSpPr/>
          <p:nvPr/>
        </p:nvSpPr>
        <p:spPr>
          <a:xfrm>
            <a:off x="316312" y="4968688"/>
            <a:ext cx="162000" cy="16200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6" name="CustomShape 13"/>
          <p:cNvSpPr/>
          <p:nvPr/>
        </p:nvSpPr>
        <p:spPr>
          <a:xfrm>
            <a:off x="452392" y="5173168"/>
            <a:ext cx="254520" cy="25452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7" name="CustomShape 14"/>
          <p:cNvSpPr/>
          <p:nvPr/>
        </p:nvSpPr>
        <p:spPr>
          <a:xfrm>
            <a:off x="793312" y="5354968"/>
            <a:ext cx="370440" cy="37044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8" name="CustomShape 15"/>
          <p:cNvSpPr/>
          <p:nvPr/>
        </p:nvSpPr>
        <p:spPr>
          <a:xfrm>
            <a:off x="1270312" y="5650168"/>
            <a:ext cx="162000" cy="16200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9" name="CustomShape 16"/>
          <p:cNvSpPr/>
          <p:nvPr/>
        </p:nvSpPr>
        <p:spPr>
          <a:xfrm>
            <a:off x="1361032" y="5354968"/>
            <a:ext cx="254520" cy="25452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0" name="CustomShape 17"/>
          <p:cNvSpPr/>
          <p:nvPr/>
        </p:nvSpPr>
        <p:spPr>
          <a:xfrm>
            <a:off x="1588192" y="5672848"/>
            <a:ext cx="162000" cy="16200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1" name="CustomShape 18"/>
          <p:cNvSpPr/>
          <p:nvPr/>
        </p:nvSpPr>
        <p:spPr>
          <a:xfrm>
            <a:off x="1792672" y="5309608"/>
            <a:ext cx="370440" cy="37044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2" name="CustomShape 19"/>
          <p:cNvSpPr/>
          <p:nvPr/>
        </p:nvSpPr>
        <p:spPr>
          <a:xfrm>
            <a:off x="2292352" y="5218528"/>
            <a:ext cx="254520" cy="25452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3" name="CustomShape 20"/>
          <p:cNvSpPr/>
          <p:nvPr/>
        </p:nvSpPr>
        <p:spPr>
          <a:xfrm>
            <a:off x="2483768" y="4016024"/>
            <a:ext cx="748440" cy="1429200"/>
          </a:xfrm>
          <a:prstGeom prst="chevron">
            <a:avLst>
              <a:gd name="adj" fmla="val 24259"/>
            </a:avLst>
          </a:prstGeom>
          <a:solidFill>
            <a:schemeClr val="accent1">
              <a:tint val="60000"/>
              <a:hueOff val="0"/>
              <a:satOff val="0"/>
              <a:lumOff val="0"/>
              <a:alphaOff val="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4" name="CustomShape 21"/>
          <p:cNvSpPr/>
          <p:nvPr/>
        </p:nvSpPr>
        <p:spPr>
          <a:xfrm>
            <a:off x="3096488" y="4016024"/>
            <a:ext cx="748440" cy="1429200"/>
          </a:xfrm>
          <a:prstGeom prst="chevron">
            <a:avLst>
              <a:gd name="adj" fmla="val 24259"/>
            </a:avLst>
          </a:prstGeom>
          <a:solidFill>
            <a:schemeClr val="accent1">
              <a:tint val="60000"/>
              <a:hueOff val="0"/>
              <a:satOff val="0"/>
              <a:lumOff val="0"/>
              <a:alphaOff val="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5" name="CustomShape 22"/>
          <p:cNvSpPr/>
          <p:nvPr/>
        </p:nvSpPr>
        <p:spPr>
          <a:xfrm>
            <a:off x="3860872" y="2780928"/>
            <a:ext cx="5103616" cy="3816424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just">
              <a:lnSpc>
                <a:spcPct val="90000"/>
              </a:lnSpc>
            </a:pPr>
            <a:endParaRPr sz="2000" dirty="0">
              <a:latin typeface="Calibri" pitchFamily="34" charset="0"/>
            </a:endParaRPr>
          </a:p>
          <a:p>
            <a:pPr algn="just">
              <a:lnSpc>
                <a:spcPct val="90000"/>
              </a:lnSpc>
            </a:pPr>
            <a:endParaRPr sz="2000" dirty="0">
              <a:latin typeface="Calibri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Calibri" pitchFamily="34" charset="0"/>
              </a:rPr>
              <a:t>Em caso de indício de irregularidade no recolhimento da contribuição para o </a:t>
            </a:r>
            <a:r>
              <a:rPr lang="pt-BR" sz="2000" u="sng" strike="noStrike" dirty="0">
                <a:solidFill>
                  <a:srgbClr val="FFFFFF"/>
                </a:solidFill>
                <a:latin typeface="Calibri" pitchFamily="34" charset="0"/>
              </a:rPr>
              <a:t>FGTS</a:t>
            </a:r>
            <a:r>
              <a:rPr lang="pt-BR" sz="2000" strike="noStrike" dirty="0">
                <a:solidFill>
                  <a:srgbClr val="FFFFFF"/>
                </a:solidFill>
                <a:latin typeface="Calibri" pitchFamily="34" charset="0"/>
              </a:rPr>
              <a:t>, os fiscais ou gestores de contratos de serviços com dedicação exclusiva de mão de obra deverão oficiar ao Ministério do Trabalho e Emprego;</a:t>
            </a:r>
            <a:endParaRPr sz="2000" dirty="0">
              <a:latin typeface="Calibri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pt-BR" sz="2000" b="1" strike="noStrike" dirty="0">
                <a:solidFill>
                  <a:srgbClr val="FFFFFF"/>
                </a:solidFill>
                <a:latin typeface="Calibri" pitchFamily="34" charset="0"/>
              </a:rPr>
              <a:t>De acordo com a IN 06/2013 Art. 34 § 10º</a:t>
            </a:r>
            <a:endParaRPr sz="2000" dirty="0">
              <a:latin typeface="Calibri" pitchFamily="34" charset="0"/>
            </a:endParaRPr>
          </a:p>
          <a:p>
            <a:pPr algn="just">
              <a:lnSpc>
                <a:spcPct val="90000"/>
              </a:lnSpc>
            </a:pPr>
            <a:endParaRPr sz="2000" dirty="0">
              <a:latin typeface="Calibri" pitchFamily="34" charset="0"/>
            </a:endParaRPr>
          </a:p>
          <a:p>
            <a:pPr algn="just">
              <a:lnSpc>
                <a:spcPct val="90000"/>
              </a:lnSpc>
            </a:pPr>
            <a:endParaRPr sz="2000" dirty="0">
              <a:latin typeface="Calibri" pitchFamily="34" charset="0"/>
            </a:endParaRPr>
          </a:p>
        </p:txBody>
      </p:sp>
      <p:sp>
        <p:nvSpPr>
          <p:cNvPr id="25" name="TextShape 1"/>
          <p:cNvSpPr txBox="1"/>
          <p:nvPr/>
        </p:nvSpPr>
        <p:spPr>
          <a:xfrm>
            <a:off x="1825352" y="270136"/>
            <a:ext cx="7067128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4000" b="1" strike="noStrike" dirty="0">
                <a:solidFill>
                  <a:schemeClr val="bg1"/>
                </a:solidFill>
                <a:latin typeface="Calibri" pitchFamily="34" charset="0"/>
              </a:rPr>
              <a:t>ATRIBUIÇÕES DO FISCAL  DO CONTRATO</a:t>
            </a:r>
            <a:endParaRPr sz="40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CustomShape 2"/>
          <p:cNvSpPr/>
          <p:nvPr/>
        </p:nvSpPr>
        <p:spPr>
          <a:xfrm>
            <a:off x="971640" y="1631152"/>
            <a:ext cx="6624360" cy="4966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lang="pt-BR" sz="4000" u="sng" strike="noStrike">
                <a:solidFill>
                  <a:srgbClr val="000000"/>
                </a:solidFill>
                <a:latin typeface="Lucida Sans Unicode"/>
              </a:rPr>
              <a:t>FISCALIZAÇÃO ESPECIAL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</p:txBody>
      </p:sp>
      <p:pic>
        <p:nvPicPr>
          <p:cNvPr id="199" name="image27.jpeg"/>
          <p:cNvPicPr/>
          <p:nvPr/>
        </p:nvPicPr>
        <p:blipFill>
          <a:blip r:embed="rId2" cstate="print"/>
          <a:stretch/>
        </p:blipFill>
        <p:spPr>
          <a:xfrm>
            <a:off x="3780000" y="4221000"/>
            <a:ext cx="3384288" cy="2160328"/>
          </a:xfrm>
          <a:prstGeom prst="rect">
            <a:avLst/>
          </a:prstGeom>
          <a:ln>
            <a:noFill/>
          </a:ln>
        </p:spPr>
      </p:pic>
      <p:sp>
        <p:nvSpPr>
          <p:cNvPr id="5" name="TextShape 1"/>
          <p:cNvSpPr txBox="1"/>
          <p:nvPr/>
        </p:nvSpPr>
        <p:spPr>
          <a:xfrm>
            <a:off x="1825352" y="342144"/>
            <a:ext cx="7067128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4000" b="1" strike="noStrike" dirty="0">
                <a:solidFill>
                  <a:schemeClr val="bg1"/>
                </a:solidFill>
                <a:latin typeface="Calibri" pitchFamily="34" charset="0"/>
              </a:rPr>
              <a:t>ATRIBUIÇÕES DO FISCAL  DO CONTRATO</a:t>
            </a:r>
            <a:endParaRPr sz="40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CustomShape 1"/>
          <p:cNvSpPr/>
          <p:nvPr/>
        </p:nvSpPr>
        <p:spPr>
          <a:xfrm>
            <a:off x="807256" y="2276872"/>
            <a:ext cx="6994800" cy="2036160"/>
          </a:xfrm>
          <a:prstGeom prst="roundRect">
            <a:avLst>
              <a:gd name="adj" fmla="val 1296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2360" tIns="132120" rIns="72360" bIns="131760" anchor="ctr"/>
          <a:lstStyle/>
          <a:p>
            <a:pPr algn="just">
              <a:lnSpc>
                <a:spcPct val="90000"/>
              </a:lnSpc>
            </a:pPr>
            <a:r>
              <a:rPr lang="pt-BR" sz="2100" strike="noStrike">
                <a:solidFill>
                  <a:srgbClr val="FFFFFF"/>
                </a:solidFill>
                <a:latin typeface="Calibri" pitchFamily="34" charset="0"/>
              </a:rPr>
              <a:t>Observar qual é a data-base da categoria prevista na Convenção Coletiva de Trabalho (CCT). Os reajustes dos empregados devem ser obrigatoriamente concedidos pela empresa no dia  e percentual previstos.</a:t>
            </a:r>
            <a:endParaRPr sz="2100">
              <a:latin typeface="Calibri" pitchFamily="34" charset="0"/>
            </a:endParaRPr>
          </a:p>
        </p:txBody>
      </p:sp>
      <p:sp>
        <p:nvSpPr>
          <p:cNvPr id="201" name="CustomShape 2"/>
          <p:cNvSpPr/>
          <p:nvPr/>
        </p:nvSpPr>
        <p:spPr>
          <a:xfrm>
            <a:off x="2041696" y="4765912"/>
            <a:ext cx="6994800" cy="2036160"/>
          </a:xfrm>
          <a:prstGeom prst="roundRect">
            <a:avLst>
              <a:gd name="adj" fmla="val 1296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2360" tIns="132120" rIns="72360" bIns="131760" anchor="ctr"/>
          <a:lstStyle/>
          <a:p>
            <a:pPr algn="just">
              <a:lnSpc>
                <a:spcPct val="90000"/>
              </a:lnSpc>
            </a:pPr>
            <a:r>
              <a:rPr lang="pt-BR" sz="2100" strike="noStrike">
                <a:solidFill>
                  <a:srgbClr val="FFFFFF"/>
                </a:solidFill>
                <a:latin typeface="Calibri" pitchFamily="34" charset="0"/>
              </a:rPr>
              <a:t>Manter um controle de férias e licenças dos empregados na planilha-resumo;</a:t>
            </a:r>
            <a:endParaRPr sz="2100">
              <a:latin typeface="Calibri" pitchFamily="34" charset="0"/>
            </a:endParaRPr>
          </a:p>
        </p:txBody>
      </p:sp>
      <p:sp>
        <p:nvSpPr>
          <p:cNvPr id="202" name="CustomShape 3"/>
          <p:cNvSpPr/>
          <p:nvPr/>
        </p:nvSpPr>
        <p:spPr>
          <a:xfrm>
            <a:off x="6478696" y="3877792"/>
            <a:ext cx="1323360" cy="1323360"/>
          </a:xfrm>
          <a:prstGeom prst="downArrow">
            <a:avLst>
              <a:gd name="adj1" fmla="val 55000"/>
              <a:gd name="adj2" fmla="val 45000"/>
            </a:avLst>
          </a:prstGeom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ln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" name="TextShape 1"/>
          <p:cNvSpPr txBox="1"/>
          <p:nvPr/>
        </p:nvSpPr>
        <p:spPr>
          <a:xfrm>
            <a:off x="1825352" y="270136"/>
            <a:ext cx="7067128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4000" b="1" strike="noStrike" dirty="0">
                <a:solidFill>
                  <a:schemeClr val="bg1"/>
                </a:solidFill>
                <a:latin typeface="Calibri" pitchFamily="34" charset="0"/>
              </a:rPr>
              <a:t>ATRIBUIÇÕES DO FISCAL  DO CONTRATO</a:t>
            </a:r>
            <a:endParaRPr sz="40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CustomShape 1"/>
          <p:cNvSpPr/>
          <p:nvPr/>
        </p:nvSpPr>
        <p:spPr>
          <a:xfrm>
            <a:off x="827680" y="2219408"/>
            <a:ext cx="6994800" cy="2036160"/>
          </a:xfrm>
          <a:prstGeom prst="roundRect">
            <a:avLst>
              <a:gd name="adj" fmla="val 1296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2360" tIns="132120" rIns="72360" bIns="131760" anchor="ctr"/>
          <a:lstStyle/>
          <a:p>
            <a:pPr algn="just">
              <a:lnSpc>
                <a:spcPct val="90000"/>
              </a:lnSpc>
            </a:pPr>
            <a:r>
              <a:rPr lang="pt-BR" sz="2100" strike="noStrike" dirty="0">
                <a:solidFill>
                  <a:srgbClr val="FFFFFF"/>
                </a:solidFill>
                <a:latin typeface="Calibri" pitchFamily="34" charset="0"/>
              </a:rPr>
              <a:t>Deverá solicitar por amostragem aos empregados que verifiquem juntamente a CAIXA o extrato dos recolhimentos da  Contribuições Previdenciárias e do FGTS.</a:t>
            </a:r>
            <a:endParaRPr sz="2100" dirty="0">
              <a:latin typeface="Calibri" pitchFamily="34" charset="0"/>
            </a:endParaRPr>
          </a:p>
        </p:txBody>
      </p:sp>
      <p:sp>
        <p:nvSpPr>
          <p:cNvPr id="205" name="CustomShape 2"/>
          <p:cNvSpPr/>
          <p:nvPr/>
        </p:nvSpPr>
        <p:spPr>
          <a:xfrm>
            <a:off x="2051680" y="4705208"/>
            <a:ext cx="6994800" cy="2036160"/>
          </a:xfrm>
          <a:prstGeom prst="roundRect">
            <a:avLst>
              <a:gd name="adj" fmla="val 1296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3280" tIns="113040" rIns="53280" bIns="112680" anchor="ctr"/>
          <a:lstStyle/>
          <a:p>
            <a:pPr algn="just">
              <a:lnSpc>
                <a:spcPct val="90000"/>
              </a:lnSpc>
            </a:pPr>
            <a:r>
              <a:rPr lang="pt-BR" sz="2100" b="1" u="sng" strike="noStrike">
                <a:solidFill>
                  <a:srgbClr val="FFFFFF"/>
                </a:solidFill>
                <a:latin typeface="Calibri" pitchFamily="34" charset="0"/>
              </a:rPr>
              <a:t>Obs: </a:t>
            </a:r>
            <a:r>
              <a:rPr lang="pt-BR" sz="2100" strike="noStrike">
                <a:solidFill>
                  <a:srgbClr val="FFFFFF"/>
                </a:solidFill>
                <a:latin typeface="Calibri" pitchFamily="34" charset="0"/>
              </a:rPr>
              <a:t>O objetivo é que todos os extratos dos empregados sejam analisados no período de um ano (mas isso não significa que o mesmo extrato não seja analisado mais de uma vez nesse período), garantindo assim o “efeito surpresa” e o benefício da expectativa do controle.</a:t>
            </a:r>
            <a:endParaRPr sz="2100">
              <a:latin typeface="Calibri" pitchFamily="34" charset="0"/>
            </a:endParaRPr>
          </a:p>
        </p:txBody>
      </p:sp>
      <p:sp>
        <p:nvSpPr>
          <p:cNvPr id="206" name="CustomShape 3"/>
          <p:cNvSpPr/>
          <p:nvPr/>
        </p:nvSpPr>
        <p:spPr>
          <a:xfrm>
            <a:off x="6488680" y="3817088"/>
            <a:ext cx="1323360" cy="1323360"/>
          </a:xfrm>
          <a:prstGeom prst="downArrow">
            <a:avLst>
              <a:gd name="adj1" fmla="val 55000"/>
              <a:gd name="adj2" fmla="val 45000"/>
            </a:avLst>
          </a:prstGeom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ln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" name="TextShape 1"/>
          <p:cNvSpPr txBox="1"/>
          <p:nvPr/>
        </p:nvSpPr>
        <p:spPr>
          <a:xfrm>
            <a:off x="1907704" y="188640"/>
            <a:ext cx="7067128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4000" b="1" strike="noStrike" dirty="0">
                <a:solidFill>
                  <a:schemeClr val="bg1"/>
                </a:solidFill>
                <a:latin typeface="Calibri" pitchFamily="34" charset="0"/>
              </a:rPr>
              <a:t>ATRIBUIÇÕES DO FISCAL  DO CONTRATO</a:t>
            </a:r>
            <a:endParaRPr sz="40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2"/>
          <p:cNvSpPr/>
          <p:nvPr/>
        </p:nvSpPr>
        <p:spPr>
          <a:xfrm>
            <a:off x="457200" y="1481400"/>
            <a:ext cx="4525560" cy="4525560"/>
          </a:xfrm>
          <a:prstGeom prst="pie">
            <a:avLst>
              <a:gd name="adj1" fmla="val 5400000"/>
              <a:gd name="adj2" fmla="val 1620000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1" name="CustomShape 4"/>
          <p:cNvSpPr/>
          <p:nvPr/>
        </p:nvSpPr>
        <p:spPr>
          <a:xfrm>
            <a:off x="1043608" y="2276872"/>
            <a:ext cx="8064896" cy="4536504"/>
          </a:xfrm>
          <a:prstGeom prst="rect">
            <a:avLst/>
          </a:prstGeom>
          <a:ln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pt-BR" sz="2600" strike="noStrike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pt-BR" sz="2600" strike="noStrike" dirty="0" err="1">
                <a:solidFill>
                  <a:srgbClr val="000000"/>
                </a:solidFill>
                <a:latin typeface="Calibri" pitchFamily="34" charset="0"/>
              </a:rPr>
              <a:t>DAAST</a:t>
            </a:r>
            <a:r>
              <a:rPr lang="pt-BR" sz="2600" strike="noStrike" dirty="0">
                <a:solidFill>
                  <a:srgbClr val="000000"/>
                </a:solidFill>
                <a:latin typeface="Calibri" pitchFamily="34" charset="0"/>
              </a:rPr>
              <a:t> – Divisão de Avaliação e Acompanhamento de Serviços Terceirizados - deve conferir a documentação entregue pela contratada utilizando o “Formulário </a:t>
            </a:r>
            <a:r>
              <a:rPr lang="pt-BR" sz="2600" i="1" strike="noStrike" dirty="0" err="1">
                <a:solidFill>
                  <a:srgbClr val="000000"/>
                </a:solidFill>
                <a:latin typeface="Calibri" pitchFamily="34" charset="0"/>
              </a:rPr>
              <a:t>Check</a:t>
            </a:r>
            <a:r>
              <a:rPr lang="pt-BR" sz="2600" i="1" strike="noStrike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pt-BR" sz="2600" i="1" strike="noStrike" dirty="0" err="1" smtClean="0">
                <a:solidFill>
                  <a:srgbClr val="000000"/>
                </a:solidFill>
                <a:latin typeface="Calibri" pitchFamily="34" charset="0"/>
              </a:rPr>
              <a:t>List</a:t>
            </a:r>
            <a:r>
              <a:rPr lang="pt-BR" sz="2600" i="1" strike="noStrike" dirty="0" smtClean="0">
                <a:solidFill>
                  <a:srgbClr val="000000"/>
                </a:solidFill>
                <a:latin typeface="Calibri" pitchFamily="34" charset="0"/>
              </a:rPr>
              <a:t>”</a:t>
            </a:r>
            <a:r>
              <a:rPr lang="pt-BR" sz="2600" strike="noStrike" dirty="0" smtClean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pt-BR" sz="2600" strike="noStrike" dirty="0">
                <a:solidFill>
                  <a:srgbClr val="000000"/>
                </a:solidFill>
                <a:latin typeface="Calibri" pitchFamily="34" charset="0"/>
              </a:rPr>
              <a:t>verificando ainda, os dados da Nota Fiscal/Fatura, a fim de verificar se há alguma divergência com relação ao serviço prestado, erro ou rasura, adotando as medidas necessárias para a solução da pendência detectada, antes de encaminhar ao Fiscal para atestá-la e posteriormente a Divisão de Materiais para os procedimentos de abertura de processo financeiro para pagamento</a:t>
            </a:r>
            <a:r>
              <a:rPr lang="pt-BR" sz="2600" strike="noStrike" dirty="0" smtClean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sz="2600" dirty="0">
              <a:latin typeface="Calibri" pitchFamily="34" charset="0"/>
            </a:endParaRPr>
          </a:p>
        </p:txBody>
      </p:sp>
      <p:sp>
        <p:nvSpPr>
          <p:cNvPr id="6" name="TextShape 1"/>
          <p:cNvSpPr txBox="1"/>
          <p:nvPr/>
        </p:nvSpPr>
        <p:spPr>
          <a:xfrm>
            <a:off x="1825352" y="270136"/>
            <a:ext cx="7067128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4000" b="1" strike="noStrike" dirty="0">
                <a:solidFill>
                  <a:schemeClr val="bg1"/>
                </a:solidFill>
                <a:latin typeface="Calibri" pitchFamily="34" charset="0"/>
              </a:rPr>
              <a:t>ATRIBUIÇÕES </a:t>
            </a:r>
            <a:r>
              <a:rPr lang="pt-BR" sz="4000" b="1" strike="noStrike" dirty="0" smtClean="0">
                <a:solidFill>
                  <a:schemeClr val="bg1"/>
                </a:solidFill>
                <a:latin typeface="Calibri" pitchFamily="34" charset="0"/>
              </a:rPr>
              <a:t>DA </a:t>
            </a:r>
            <a:r>
              <a:rPr lang="pt-BR" sz="4000" b="1" strike="noStrike" dirty="0" err="1" smtClean="0">
                <a:solidFill>
                  <a:schemeClr val="bg1"/>
                </a:solidFill>
                <a:latin typeface="Calibri" pitchFamily="34" charset="0"/>
              </a:rPr>
              <a:t>DAAST</a:t>
            </a:r>
            <a:endParaRPr sz="40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CustomShape 1"/>
          <p:cNvSpPr/>
          <p:nvPr/>
        </p:nvSpPr>
        <p:spPr>
          <a:xfrm>
            <a:off x="4421160" y="3868199"/>
            <a:ext cx="1879858" cy="875845"/>
          </a:xfrm>
          <a:custGeom>
            <a:avLst/>
            <a:gdLst/>
            <a:ahLst/>
            <a:cxnLst/>
            <a:rect l="0" t="0" r="r" b="b"/>
            <a:pathLst>
              <a:path w="1659784" h="789906">
                <a:moveTo>
                  <a:pt x="0" y="0"/>
                </a:moveTo>
                <a:lnTo>
                  <a:pt x="0" y="538297"/>
                </a:lnTo>
                <a:lnTo>
                  <a:pt x="1659783" y="538297"/>
                </a:lnTo>
                <a:lnTo>
                  <a:pt x="1659783" y="789905"/>
                </a:lnTo>
              </a:path>
            </a:pathLst>
          </a:custGeom>
          <a:noFill/>
          <a:ln>
            <a:solidFill>
              <a:schemeClr val="accent1">
                <a:shade val="6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4" name="CustomShape 2"/>
          <p:cNvSpPr/>
          <p:nvPr/>
        </p:nvSpPr>
        <p:spPr>
          <a:xfrm>
            <a:off x="2761200" y="3868199"/>
            <a:ext cx="1879858" cy="875845"/>
          </a:xfrm>
          <a:custGeom>
            <a:avLst/>
            <a:gdLst/>
            <a:ahLst/>
            <a:cxnLst/>
            <a:rect l="0" t="0" r="r" b="b"/>
            <a:pathLst>
              <a:path w="1659784" h="789906">
                <a:moveTo>
                  <a:pt x="1659783" y="0"/>
                </a:moveTo>
                <a:lnTo>
                  <a:pt x="1659783" y="538297"/>
                </a:lnTo>
                <a:lnTo>
                  <a:pt x="0" y="538297"/>
                </a:lnTo>
                <a:lnTo>
                  <a:pt x="0" y="789905"/>
                </a:lnTo>
              </a:path>
            </a:pathLst>
          </a:custGeom>
          <a:noFill/>
          <a:ln>
            <a:solidFill>
              <a:schemeClr val="accent1">
                <a:shade val="6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5" name="CustomShape 3"/>
          <p:cNvSpPr/>
          <p:nvPr/>
        </p:nvSpPr>
        <p:spPr>
          <a:xfrm>
            <a:off x="3063240" y="2143440"/>
            <a:ext cx="3075872" cy="1913040"/>
          </a:xfrm>
          <a:prstGeom prst="roundRect">
            <a:avLst>
              <a:gd name="adj" fmla="val 1296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6" name="CustomShape 4"/>
          <p:cNvSpPr/>
          <p:nvPr/>
        </p:nvSpPr>
        <p:spPr>
          <a:xfrm>
            <a:off x="3131840" y="2204864"/>
            <a:ext cx="3075872" cy="1913040"/>
          </a:xfrm>
          <a:prstGeom prst="roundRect">
            <a:avLst>
              <a:gd name="adj" fmla="val 12960"/>
            </a:avLst>
          </a:prstGeom>
          <a:solidFill>
            <a:schemeClr val="lt1">
              <a:alpha val="90000"/>
              <a:hueOff val="0"/>
              <a:satOff val="0"/>
              <a:lumOff val="0"/>
              <a:alphaOff val="0"/>
            </a:schemeClr>
          </a:solidFill>
          <a:ln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8760" tIns="119160" rIns="68760" bIns="119520" anchor="ctr"/>
          <a:lstStyle/>
          <a:p>
            <a:pPr algn="ctr">
              <a:lnSpc>
                <a:spcPct val="90000"/>
              </a:lnSpc>
            </a:pPr>
            <a:r>
              <a:rPr lang="pt-BR" b="1" strike="noStrike" dirty="0">
                <a:solidFill>
                  <a:srgbClr val="000000"/>
                </a:solidFill>
                <a:latin typeface="Lucida Sans Unicode"/>
              </a:rPr>
              <a:t>Fiscalização do contrato</a:t>
            </a:r>
            <a:endParaRPr dirty="0"/>
          </a:p>
        </p:txBody>
      </p:sp>
      <p:sp>
        <p:nvSpPr>
          <p:cNvPr id="97" name="CustomShape 5"/>
          <p:cNvSpPr/>
          <p:nvPr/>
        </p:nvSpPr>
        <p:spPr>
          <a:xfrm>
            <a:off x="1403280" y="4658040"/>
            <a:ext cx="3075872" cy="1913040"/>
          </a:xfrm>
          <a:prstGeom prst="roundRect">
            <a:avLst>
              <a:gd name="adj" fmla="val 1296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8" name="CustomShape 6"/>
          <p:cNvSpPr/>
          <p:nvPr/>
        </p:nvSpPr>
        <p:spPr>
          <a:xfrm>
            <a:off x="1475656" y="4797152"/>
            <a:ext cx="3075872" cy="1913040"/>
          </a:xfrm>
          <a:prstGeom prst="roundRect">
            <a:avLst>
              <a:gd name="adj" fmla="val 12960"/>
            </a:avLst>
          </a:prstGeom>
          <a:solidFill>
            <a:schemeClr val="lt1">
              <a:alpha val="90000"/>
              <a:hueOff val="0"/>
              <a:satOff val="0"/>
              <a:lumOff val="0"/>
              <a:alphaOff val="0"/>
            </a:schemeClr>
          </a:solidFill>
          <a:ln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8760" tIns="119160" rIns="68760" bIns="119520" anchor="ctr"/>
          <a:lstStyle/>
          <a:p>
            <a:pPr algn="ctr">
              <a:lnSpc>
                <a:spcPct val="90000"/>
              </a:lnSpc>
            </a:pPr>
            <a:r>
              <a:rPr lang="pt-BR" b="1" u="sng" strike="noStrike" dirty="0">
                <a:solidFill>
                  <a:srgbClr val="000000"/>
                </a:solidFill>
                <a:latin typeface="Lucida Sans Unicode"/>
              </a:rPr>
              <a:t>Direta: </a:t>
            </a:r>
            <a:r>
              <a:rPr lang="pt-BR" strike="noStrike" dirty="0">
                <a:solidFill>
                  <a:srgbClr val="000000"/>
                </a:solidFill>
                <a:latin typeface="Lucida Sans Unicode"/>
              </a:rPr>
              <a:t>por servidores designados pela Administração (Fiscais)</a:t>
            </a:r>
            <a:endParaRPr dirty="0"/>
          </a:p>
        </p:txBody>
      </p:sp>
      <p:sp>
        <p:nvSpPr>
          <p:cNvPr id="99" name="CustomShape 7"/>
          <p:cNvSpPr/>
          <p:nvPr/>
        </p:nvSpPr>
        <p:spPr>
          <a:xfrm>
            <a:off x="4722840" y="4658040"/>
            <a:ext cx="3075872" cy="1913040"/>
          </a:xfrm>
          <a:prstGeom prst="roundRect">
            <a:avLst>
              <a:gd name="adj" fmla="val 1296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0" name="CustomShape 8"/>
          <p:cNvSpPr/>
          <p:nvPr/>
        </p:nvSpPr>
        <p:spPr>
          <a:xfrm>
            <a:off x="4795216" y="4797152"/>
            <a:ext cx="3075872" cy="1913040"/>
          </a:xfrm>
          <a:prstGeom prst="roundRect">
            <a:avLst>
              <a:gd name="adj" fmla="val 12960"/>
            </a:avLst>
          </a:prstGeom>
          <a:solidFill>
            <a:schemeClr val="lt1">
              <a:alpha val="90000"/>
              <a:hueOff val="0"/>
              <a:satOff val="0"/>
              <a:lumOff val="0"/>
              <a:alphaOff val="0"/>
            </a:schemeClr>
          </a:solidFill>
          <a:ln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8760" tIns="119160" rIns="68760" bIns="119520" anchor="ctr"/>
          <a:lstStyle/>
          <a:p>
            <a:pPr algn="ctr">
              <a:lnSpc>
                <a:spcPct val="90000"/>
              </a:lnSpc>
            </a:pPr>
            <a:r>
              <a:rPr lang="pt-BR" b="1" u="sng" strike="noStrike">
                <a:solidFill>
                  <a:srgbClr val="000000"/>
                </a:solidFill>
                <a:latin typeface="Lucida Sans Unicode"/>
              </a:rPr>
              <a:t>Indireta: </a:t>
            </a:r>
            <a:r>
              <a:rPr lang="pt-BR" strike="noStrike">
                <a:solidFill>
                  <a:srgbClr val="000000"/>
                </a:solidFill>
                <a:latin typeface="Lucida Sans Unicode"/>
              </a:rPr>
              <a:t>mediante contratação de terceiros para assistir e subsidiar o fiscal</a:t>
            </a:r>
            <a:endParaRPr/>
          </a:p>
        </p:txBody>
      </p:sp>
      <p:sp>
        <p:nvSpPr>
          <p:cNvPr id="101" name="TextShape 9"/>
          <p:cNvSpPr txBox="1"/>
          <p:nvPr/>
        </p:nvSpPr>
        <p:spPr>
          <a:xfrm>
            <a:off x="735248" y="274680"/>
            <a:ext cx="8229240" cy="1142640"/>
          </a:xfrm>
          <a:prstGeom prst="rect">
            <a:avLst/>
          </a:prstGeom>
          <a:noFill/>
          <a:ln>
            <a:solidFill>
              <a:srgbClr val="808080"/>
            </a:solidFill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4000" b="1" strike="noStrike">
                <a:solidFill>
                  <a:schemeClr val="bg1"/>
                </a:solidFill>
                <a:latin typeface="Calibri" pitchFamily="34" charset="0"/>
              </a:rPr>
              <a:t>GESTÃO DO CONTRATO</a:t>
            </a:r>
            <a:endParaRPr sz="400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CustomShape 2"/>
          <p:cNvSpPr/>
          <p:nvPr/>
        </p:nvSpPr>
        <p:spPr>
          <a:xfrm>
            <a:off x="457200" y="1481400"/>
            <a:ext cx="4525560" cy="4525560"/>
          </a:xfrm>
          <a:prstGeom prst="pie">
            <a:avLst>
              <a:gd name="adj1" fmla="val 5400000"/>
              <a:gd name="adj2" fmla="val 1620000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5" name="CustomShape 4"/>
          <p:cNvSpPr/>
          <p:nvPr/>
        </p:nvSpPr>
        <p:spPr>
          <a:xfrm>
            <a:off x="2771800" y="2084408"/>
            <a:ext cx="5832360" cy="516960"/>
          </a:xfrm>
          <a:prstGeom prst="rect">
            <a:avLst/>
          </a:prstGeom>
          <a:ln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sz="2800" b="1" strike="noStrike">
                <a:solidFill>
                  <a:srgbClr val="000000"/>
                </a:solidFill>
                <a:latin typeface="Lucida Sans Unicode"/>
              </a:rPr>
              <a:t>Deverá verificar ainda</a:t>
            </a:r>
            <a:r>
              <a:rPr lang="pt-BR" sz="2800" strike="noStrike">
                <a:solidFill>
                  <a:srgbClr val="000000"/>
                </a:solidFill>
                <a:latin typeface="Lucida Sans Unicode"/>
              </a:rPr>
              <a:t>: </a:t>
            </a:r>
            <a:endParaRPr/>
          </a:p>
        </p:txBody>
      </p:sp>
      <p:sp>
        <p:nvSpPr>
          <p:cNvPr id="216" name="CustomShape 5"/>
          <p:cNvSpPr/>
          <p:nvPr/>
        </p:nvSpPr>
        <p:spPr>
          <a:xfrm>
            <a:off x="2771800" y="2993408"/>
            <a:ext cx="5832360" cy="3747960"/>
          </a:xfrm>
          <a:prstGeom prst="rect">
            <a:avLst/>
          </a:prstGeom>
          <a:ln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  <a:buFont typeface="Wingdings" charset="2"/>
              <a:buChar char=""/>
            </a:pPr>
            <a:r>
              <a:rPr lang="pt-BR" sz="2400" strike="noStrike" dirty="0">
                <a:solidFill>
                  <a:srgbClr val="000000"/>
                </a:solidFill>
                <a:latin typeface="Lucida Sans Unicode"/>
              </a:rPr>
              <a:t>As condições de pagamento do contrato foram obedecidas;</a:t>
            </a:r>
            <a:endParaRPr dirty="0"/>
          </a:p>
          <a:p>
            <a:pPr algn="just">
              <a:lnSpc>
                <a:spcPct val="100000"/>
              </a:lnSpc>
            </a:pPr>
            <a:endParaRPr dirty="0"/>
          </a:p>
          <a:p>
            <a:pPr lvl="1" algn="just">
              <a:lnSpc>
                <a:spcPct val="100000"/>
              </a:lnSpc>
              <a:buFont typeface="Wingdings" charset="2"/>
              <a:buChar char=""/>
            </a:pPr>
            <a:r>
              <a:rPr lang="pt-BR" sz="2400" strike="noStrike" dirty="0">
                <a:solidFill>
                  <a:srgbClr val="000000"/>
                </a:solidFill>
                <a:latin typeface="Lucida Sans Unicode"/>
              </a:rPr>
              <a:t>A valor cobrado corresponde exatamente àquilo que foi fornecido;</a:t>
            </a:r>
            <a:endParaRPr dirty="0"/>
          </a:p>
          <a:p>
            <a:pPr algn="just">
              <a:lnSpc>
                <a:spcPct val="100000"/>
              </a:lnSpc>
            </a:pPr>
            <a:endParaRPr dirty="0"/>
          </a:p>
          <a:p>
            <a:pPr lvl="1" algn="just">
              <a:lnSpc>
                <a:spcPct val="100000"/>
              </a:lnSpc>
              <a:buFont typeface="Wingdings" charset="2"/>
              <a:buChar char=""/>
            </a:pPr>
            <a:r>
              <a:rPr lang="pt-BR" sz="2400" strike="noStrike" dirty="0">
                <a:solidFill>
                  <a:srgbClr val="000000"/>
                </a:solidFill>
                <a:latin typeface="Lucida Sans Unicode"/>
              </a:rPr>
              <a:t>Existem elementos que justifique o desconto do valor da Nota Fiscal/Fatura;</a:t>
            </a:r>
            <a:endParaRPr dirty="0"/>
          </a:p>
        </p:txBody>
      </p:sp>
      <p:sp>
        <p:nvSpPr>
          <p:cNvPr id="7" name="TextShape 1"/>
          <p:cNvSpPr txBox="1"/>
          <p:nvPr/>
        </p:nvSpPr>
        <p:spPr>
          <a:xfrm>
            <a:off x="1825352" y="270136"/>
            <a:ext cx="7067128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4000" b="1" strike="noStrike" dirty="0">
                <a:solidFill>
                  <a:schemeClr val="bg1"/>
                </a:solidFill>
                <a:latin typeface="Calibri" pitchFamily="34" charset="0"/>
              </a:rPr>
              <a:t>ATRIBUIÇÕES </a:t>
            </a:r>
            <a:r>
              <a:rPr lang="pt-BR" sz="4000" b="1" strike="noStrike" dirty="0" smtClean="0">
                <a:solidFill>
                  <a:schemeClr val="bg1"/>
                </a:solidFill>
                <a:latin typeface="Calibri" pitchFamily="34" charset="0"/>
              </a:rPr>
              <a:t>DA </a:t>
            </a:r>
            <a:r>
              <a:rPr lang="pt-BR" sz="4000" b="1" strike="noStrike" dirty="0" err="1" smtClean="0">
                <a:solidFill>
                  <a:schemeClr val="bg1"/>
                </a:solidFill>
                <a:latin typeface="Calibri" pitchFamily="34" charset="0"/>
              </a:rPr>
              <a:t>DAAST</a:t>
            </a:r>
            <a:endParaRPr sz="40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CustomShape 2"/>
          <p:cNvSpPr/>
          <p:nvPr/>
        </p:nvSpPr>
        <p:spPr>
          <a:xfrm>
            <a:off x="457200" y="1481400"/>
            <a:ext cx="4525560" cy="4525560"/>
          </a:xfrm>
          <a:prstGeom prst="pie">
            <a:avLst>
              <a:gd name="adj1" fmla="val 5400000"/>
              <a:gd name="adj2" fmla="val 1620000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20" name="CustomShape 4"/>
          <p:cNvSpPr/>
          <p:nvPr/>
        </p:nvSpPr>
        <p:spPr>
          <a:xfrm>
            <a:off x="2843808" y="2780928"/>
            <a:ext cx="5832360" cy="3016440"/>
          </a:xfrm>
          <a:prstGeom prst="rect">
            <a:avLst/>
          </a:prstGeom>
          <a:ln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/>
          <a:lstStyle/>
          <a:p>
            <a:pPr lvl="1" algn="just">
              <a:lnSpc>
                <a:spcPct val="100000"/>
              </a:lnSpc>
              <a:buFont typeface="Wingdings" charset="2"/>
              <a:buChar char=""/>
            </a:pPr>
            <a:r>
              <a:rPr lang="pt-BR" sz="2400" strike="noStrike">
                <a:solidFill>
                  <a:srgbClr val="000000"/>
                </a:solidFill>
                <a:latin typeface="Lucida Sans Unicode"/>
              </a:rPr>
              <a:t>Observar</a:t>
            </a:r>
            <a:r>
              <a:rPr lang="pt-BR" sz="2400" strike="noStrike">
                <a:solidFill>
                  <a:srgbClr val="FFC000"/>
                </a:solidFill>
                <a:latin typeface="Lucida Sans Unicode"/>
              </a:rPr>
              <a:t> </a:t>
            </a:r>
            <a:r>
              <a:rPr lang="pt-BR" sz="2400" strike="noStrike">
                <a:solidFill>
                  <a:srgbClr val="000000"/>
                </a:solidFill>
                <a:latin typeface="Lucida Sans Unicode"/>
              </a:rPr>
              <a:t>o que dispõe o contrato nos casos de instalação ou teste de funcionamento;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lvl="1" algn="just">
              <a:lnSpc>
                <a:spcPct val="100000"/>
              </a:lnSpc>
              <a:buFont typeface="Wingdings" charset="2"/>
              <a:buChar char=""/>
            </a:pPr>
            <a:r>
              <a:rPr lang="pt-BR" sz="2400" strike="noStrike">
                <a:solidFill>
                  <a:srgbClr val="000000"/>
                </a:solidFill>
                <a:latin typeface="Lucida Sans Unicode"/>
              </a:rPr>
              <a:t>a Nota Fiscal tem validade e está completamente preenchida.  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</p:txBody>
      </p:sp>
      <p:sp>
        <p:nvSpPr>
          <p:cNvPr id="6" name="TextShape 1"/>
          <p:cNvSpPr txBox="1"/>
          <p:nvPr/>
        </p:nvSpPr>
        <p:spPr>
          <a:xfrm>
            <a:off x="1825352" y="270136"/>
            <a:ext cx="7067128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4000" b="1" strike="noStrike" dirty="0">
                <a:solidFill>
                  <a:schemeClr val="bg1"/>
                </a:solidFill>
                <a:latin typeface="Calibri" pitchFamily="34" charset="0"/>
              </a:rPr>
              <a:t>ATRIBUIÇÕES </a:t>
            </a:r>
            <a:r>
              <a:rPr lang="pt-BR" sz="4000" b="1" strike="noStrike" dirty="0" smtClean="0">
                <a:solidFill>
                  <a:schemeClr val="bg1"/>
                </a:solidFill>
                <a:latin typeface="Calibri" pitchFamily="34" charset="0"/>
              </a:rPr>
              <a:t>DA </a:t>
            </a:r>
            <a:r>
              <a:rPr lang="pt-BR" sz="4000" b="1" strike="noStrike" dirty="0" err="1" smtClean="0">
                <a:solidFill>
                  <a:schemeClr val="bg1"/>
                </a:solidFill>
                <a:latin typeface="Calibri" pitchFamily="34" charset="0"/>
              </a:rPr>
              <a:t>DAAST</a:t>
            </a:r>
            <a:endParaRPr sz="40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CustomShape 2"/>
          <p:cNvSpPr/>
          <p:nvPr/>
        </p:nvSpPr>
        <p:spPr>
          <a:xfrm>
            <a:off x="457200" y="1481400"/>
            <a:ext cx="4525560" cy="4525560"/>
          </a:xfrm>
          <a:prstGeom prst="pie">
            <a:avLst>
              <a:gd name="adj1" fmla="val 5400000"/>
              <a:gd name="adj2" fmla="val 1620000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24" name="CustomShape 4"/>
          <p:cNvSpPr/>
          <p:nvPr/>
        </p:nvSpPr>
        <p:spPr>
          <a:xfrm>
            <a:off x="2699792" y="3356992"/>
            <a:ext cx="5976360" cy="2284920"/>
          </a:xfrm>
          <a:prstGeom prst="rect">
            <a:avLst/>
          </a:prstGeom>
          <a:ln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pt-BR" sz="2600" strike="noStrike" dirty="0">
                <a:solidFill>
                  <a:srgbClr val="000000"/>
                </a:solidFill>
                <a:latin typeface="Calibri" pitchFamily="34" charset="0"/>
              </a:rPr>
              <a:t>Procedidas as verificações, o fiscal do contrato autoriza e atesta a Nota Fiscal referente a prestação do serviço ou do recebimento dos bens.</a:t>
            </a:r>
            <a:endParaRPr sz="2600" dirty="0">
              <a:latin typeface="Calibri" pitchFamily="34" charset="0"/>
            </a:endParaRPr>
          </a:p>
          <a:p>
            <a:pPr algn="just">
              <a:lnSpc>
                <a:spcPct val="100000"/>
              </a:lnSpc>
            </a:pPr>
            <a:endParaRPr sz="2600" dirty="0">
              <a:latin typeface="Calibri" pitchFamily="34" charset="0"/>
            </a:endParaRPr>
          </a:p>
        </p:txBody>
      </p:sp>
      <p:sp>
        <p:nvSpPr>
          <p:cNvPr id="6" name="TextShape 1"/>
          <p:cNvSpPr txBox="1"/>
          <p:nvPr/>
        </p:nvSpPr>
        <p:spPr>
          <a:xfrm>
            <a:off x="1825352" y="270136"/>
            <a:ext cx="7067128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4000" b="1" strike="noStrike" dirty="0">
                <a:solidFill>
                  <a:schemeClr val="bg1"/>
                </a:solidFill>
                <a:latin typeface="Calibri" pitchFamily="34" charset="0"/>
              </a:rPr>
              <a:t>ATRIBUIÇÕES </a:t>
            </a:r>
            <a:r>
              <a:rPr lang="pt-BR" sz="4000" b="1" strike="noStrike" dirty="0" smtClean="0">
                <a:solidFill>
                  <a:schemeClr val="bg1"/>
                </a:solidFill>
                <a:latin typeface="Calibri" pitchFamily="34" charset="0"/>
              </a:rPr>
              <a:t>DA </a:t>
            </a:r>
            <a:r>
              <a:rPr lang="pt-BR" sz="4000" b="1" strike="noStrike" dirty="0" err="1" smtClean="0">
                <a:solidFill>
                  <a:schemeClr val="bg1"/>
                </a:solidFill>
                <a:latin typeface="Calibri" pitchFamily="34" charset="0"/>
              </a:rPr>
              <a:t>DAAST</a:t>
            </a:r>
            <a:endParaRPr sz="40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CustomShape 1"/>
          <p:cNvSpPr/>
          <p:nvPr/>
        </p:nvSpPr>
        <p:spPr>
          <a:xfrm>
            <a:off x="591232" y="1750304"/>
            <a:ext cx="8229240" cy="1534680"/>
          </a:xfrm>
          <a:prstGeom prst="roundRect">
            <a:avLst>
              <a:gd name="adj" fmla="val 16667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2040" tIns="196920" rIns="122040" bIns="196920" anchor="ctr"/>
          <a:lstStyle/>
          <a:p>
            <a:pPr algn="just">
              <a:lnSpc>
                <a:spcPct val="90000"/>
              </a:lnSpc>
            </a:pPr>
            <a:r>
              <a:rPr lang="pt-BR" sz="3200" strike="noStrike">
                <a:solidFill>
                  <a:srgbClr val="FFFFFF"/>
                </a:solidFill>
                <a:latin typeface="Lucida Sans Unicode"/>
              </a:rPr>
              <a:t>Praticar atos de ingerência  na Administração da Contratada;</a:t>
            </a:r>
            <a:endParaRPr/>
          </a:p>
        </p:txBody>
      </p:sp>
      <p:sp>
        <p:nvSpPr>
          <p:cNvPr id="226" name="CustomShape 2"/>
          <p:cNvSpPr/>
          <p:nvPr/>
        </p:nvSpPr>
        <p:spPr>
          <a:xfrm>
            <a:off x="457200" y="4660736"/>
            <a:ext cx="8229240" cy="52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27" name="CustomShape 3"/>
          <p:cNvSpPr/>
          <p:nvPr/>
        </p:nvSpPr>
        <p:spPr>
          <a:xfrm>
            <a:off x="591232" y="3556984"/>
            <a:ext cx="8229240" cy="1534680"/>
          </a:xfrm>
          <a:prstGeom prst="roundRect">
            <a:avLst>
              <a:gd name="adj" fmla="val 16667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2040" tIns="196920" rIns="122040" bIns="196920" anchor="ctr"/>
          <a:lstStyle/>
          <a:p>
            <a:pPr algn="just">
              <a:lnSpc>
                <a:spcPct val="90000"/>
              </a:lnSpc>
            </a:pPr>
            <a:r>
              <a:rPr lang="pt-BR" sz="3200" strike="noStrike">
                <a:solidFill>
                  <a:srgbClr val="FFFFFF"/>
                </a:solidFill>
                <a:latin typeface="Lucida Sans Unicode"/>
              </a:rPr>
              <a:t>Aceitar ou promover desvios de função dos empregados da Contratada;</a:t>
            </a:r>
            <a:endParaRPr/>
          </a:p>
        </p:txBody>
      </p:sp>
      <p:sp>
        <p:nvSpPr>
          <p:cNvPr id="229" name="CustomShape 5"/>
          <p:cNvSpPr/>
          <p:nvPr/>
        </p:nvSpPr>
        <p:spPr>
          <a:xfrm>
            <a:off x="1959384" y="302168"/>
            <a:ext cx="6861088" cy="1038600"/>
          </a:xfrm>
          <a:prstGeom prst="roundRect">
            <a:avLst>
              <a:gd name="adj" fmla="val 16667"/>
            </a:avLst>
          </a:prstGeom>
          <a:noFill/>
          <a:ln>
            <a:noFill/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41120" tIns="191880" rIns="141120" bIns="191880" anchor="ctr"/>
          <a:lstStyle/>
          <a:p>
            <a:pPr algn="ctr">
              <a:lnSpc>
                <a:spcPct val="90000"/>
              </a:lnSpc>
            </a:pPr>
            <a:r>
              <a:rPr lang="pt-BR" sz="4200" b="1" strike="noStrike" dirty="0" smtClean="0">
                <a:solidFill>
                  <a:schemeClr val="bg1"/>
                </a:solidFill>
                <a:latin typeface="Calibri" pitchFamily="34" charset="0"/>
              </a:rPr>
              <a:t>VEDADO </a:t>
            </a:r>
            <a:r>
              <a:rPr lang="pt-BR" sz="4200" b="1" strike="noStrike" dirty="0">
                <a:solidFill>
                  <a:schemeClr val="bg1"/>
                </a:solidFill>
                <a:latin typeface="Calibri" pitchFamily="34" charset="0"/>
              </a:rPr>
              <a:t>AO SERVIDOR PÚBLICO</a:t>
            </a:r>
            <a:endParaRPr sz="42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" name="CustomShape 1"/>
          <p:cNvSpPr/>
          <p:nvPr/>
        </p:nvSpPr>
        <p:spPr>
          <a:xfrm>
            <a:off x="591232" y="5344936"/>
            <a:ext cx="8229240" cy="1468440"/>
          </a:xfrm>
          <a:prstGeom prst="roundRect">
            <a:avLst>
              <a:gd name="adj" fmla="val 16667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18080" tIns="189720" rIns="118080" bIns="189720" anchor="ctr"/>
          <a:lstStyle/>
          <a:p>
            <a:pPr algn="just">
              <a:lnSpc>
                <a:spcPct val="90000"/>
              </a:lnSpc>
            </a:pPr>
            <a:r>
              <a:rPr lang="pt-BR" sz="3100" strike="noStrike" dirty="0">
                <a:solidFill>
                  <a:srgbClr val="FFFFFF"/>
                </a:solidFill>
                <a:latin typeface="Lucida Sans Unicode"/>
              </a:rPr>
              <a:t>Conceder diárias e passagem;</a:t>
            </a:r>
            <a:endParaRPr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CustomShape 2"/>
          <p:cNvSpPr/>
          <p:nvPr/>
        </p:nvSpPr>
        <p:spPr>
          <a:xfrm>
            <a:off x="457200" y="3231000"/>
            <a:ext cx="8229240" cy="513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2" name="CustomShape 3"/>
          <p:cNvSpPr/>
          <p:nvPr/>
        </p:nvSpPr>
        <p:spPr>
          <a:xfrm>
            <a:off x="539552" y="1772816"/>
            <a:ext cx="8229240" cy="1468440"/>
          </a:xfrm>
          <a:prstGeom prst="roundRect">
            <a:avLst>
              <a:gd name="adj" fmla="val 16667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18080" tIns="189720" rIns="118080" bIns="189720" anchor="ctr"/>
          <a:lstStyle/>
          <a:p>
            <a:pPr algn="just">
              <a:lnSpc>
                <a:spcPct val="90000"/>
              </a:lnSpc>
            </a:pPr>
            <a:r>
              <a:rPr lang="pt-BR" sz="3100" strike="noStrike">
                <a:solidFill>
                  <a:srgbClr val="FFFFFF"/>
                </a:solidFill>
                <a:latin typeface="Lucida Sans Unicode"/>
              </a:rPr>
              <a:t>Considerar empregados da Contratada como colaboradores eventuais do órgão;</a:t>
            </a:r>
            <a:endParaRPr/>
          </a:p>
        </p:txBody>
      </p:sp>
      <p:sp>
        <p:nvSpPr>
          <p:cNvPr id="233" name="CustomShape 4"/>
          <p:cNvSpPr/>
          <p:nvPr/>
        </p:nvSpPr>
        <p:spPr>
          <a:xfrm>
            <a:off x="457200" y="5213160"/>
            <a:ext cx="8229240" cy="513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" name="CustomShape 5"/>
          <p:cNvSpPr/>
          <p:nvPr/>
        </p:nvSpPr>
        <p:spPr>
          <a:xfrm>
            <a:off x="1959384" y="302168"/>
            <a:ext cx="6861088" cy="1038600"/>
          </a:xfrm>
          <a:prstGeom prst="roundRect">
            <a:avLst>
              <a:gd name="adj" fmla="val 16667"/>
            </a:avLst>
          </a:prstGeom>
          <a:noFill/>
          <a:ln>
            <a:noFill/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41120" tIns="191880" rIns="141120" bIns="191880" anchor="ctr"/>
          <a:lstStyle/>
          <a:p>
            <a:pPr algn="ctr">
              <a:lnSpc>
                <a:spcPct val="90000"/>
              </a:lnSpc>
            </a:pPr>
            <a:r>
              <a:rPr lang="pt-BR" sz="4200" b="1" strike="noStrike" dirty="0" smtClean="0">
                <a:solidFill>
                  <a:schemeClr val="bg1"/>
                </a:solidFill>
                <a:latin typeface="Calibri" pitchFamily="34" charset="0"/>
              </a:rPr>
              <a:t>VEDADO </a:t>
            </a:r>
            <a:r>
              <a:rPr lang="pt-BR" sz="4200" b="1" strike="noStrike" dirty="0">
                <a:solidFill>
                  <a:schemeClr val="bg1"/>
                </a:solidFill>
                <a:latin typeface="Calibri" pitchFamily="34" charset="0"/>
              </a:rPr>
              <a:t>AO SERVIDOR PÚBLICO</a:t>
            </a:r>
            <a:endParaRPr sz="42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CustomShape 1"/>
          <p:cNvSpPr/>
          <p:nvPr/>
        </p:nvSpPr>
        <p:spPr>
          <a:xfrm>
            <a:off x="519224" y="3426336"/>
            <a:ext cx="8229240" cy="1298808"/>
          </a:xfrm>
          <a:prstGeom prst="roundRect">
            <a:avLst>
              <a:gd name="adj" fmla="val 16667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18080" tIns="225000" rIns="118080" bIns="224640" anchor="ctr"/>
          <a:lstStyle/>
          <a:p>
            <a:pPr algn="just">
              <a:lnSpc>
                <a:spcPct val="90000"/>
              </a:lnSpc>
            </a:pPr>
            <a:r>
              <a:rPr lang="pt-BR" sz="3100" strike="noStrike">
                <a:solidFill>
                  <a:srgbClr val="FFFFFF"/>
                </a:solidFill>
                <a:latin typeface="Lucida Sans Unicode"/>
              </a:rPr>
              <a:t>Ordens diretas aos terceirizados;</a:t>
            </a:r>
            <a:endParaRPr/>
          </a:p>
        </p:txBody>
      </p:sp>
      <p:sp>
        <p:nvSpPr>
          <p:cNvPr id="9" name="CustomShape 3"/>
          <p:cNvSpPr/>
          <p:nvPr/>
        </p:nvSpPr>
        <p:spPr>
          <a:xfrm>
            <a:off x="508880" y="4896488"/>
            <a:ext cx="8229240" cy="1916888"/>
          </a:xfrm>
          <a:prstGeom prst="roundRect">
            <a:avLst>
              <a:gd name="adj" fmla="val 16667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6560" tIns="213480" rIns="106560" bIns="213120" anchor="ctr"/>
          <a:lstStyle/>
          <a:p>
            <a:pPr algn="just">
              <a:lnSpc>
                <a:spcPct val="90000"/>
              </a:lnSpc>
            </a:pPr>
            <a:r>
              <a:rPr lang="pt-BR" sz="2800" strike="noStrike" dirty="0">
                <a:solidFill>
                  <a:srgbClr val="FFFFFF"/>
                </a:solidFill>
                <a:latin typeface="Lucida Sans Unicode"/>
              </a:rPr>
              <a:t>Toda e qualquer alteração na forma de prestação do serviço como: negociação de folgas ou a compensação de jornada. Essa conduta é </a:t>
            </a:r>
            <a:r>
              <a:rPr lang="pt-BR" sz="2800" b="1" u="sng" strike="noStrike" dirty="0">
                <a:solidFill>
                  <a:srgbClr val="FFFFFF"/>
                </a:solidFill>
                <a:latin typeface="Lucida Sans Unicode"/>
              </a:rPr>
              <a:t>exclusiva</a:t>
            </a:r>
            <a:r>
              <a:rPr lang="pt-BR" sz="2800" u="sng" strike="noStrike" dirty="0">
                <a:solidFill>
                  <a:srgbClr val="FFFFFF"/>
                </a:solidFill>
                <a:latin typeface="Lucida Sans Unicode"/>
              </a:rPr>
              <a:t> </a:t>
            </a:r>
            <a:r>
              <a:rPr lang="pt-BR" sz="2800" strike="noStrike" dirty="0">
                <a:solidFill>
                  <a:srgbClr val="FFFFFF"/>
                </a:solidFill>
                <a:latin typeface="Lucida Sans Unicode"/>
              </a:rPr>
              <a:t>do empregador. </a:t>
            </a:r>
            <a:endParaRPr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CustomShape 1"/>
          <p:cNvSpPr/>
          <p:nvPr/>
        </p:nvSpPr>
        <p:spPr>
          <a:xfrm>
            <a:off x="611560" y="1731264"/>
            <a:ext cx="8229240" cy="1337696"/>
          </a:xfrm>
          <a:prstGeom prst="roundRect">
            <a:avLst>
              <a:gd name="adj" fmla="val 16667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185040" bIns="184680" anchor="ctr"/>
          <a:lstStyle/>
          <a:p>
            <a:pPr algn="just">
              <a:lnSpc>
                <a:spcPct val="90000"/>
              </a:lnSpc>
            </a:pPr>
            <a:r>
              <a:rPr lang="pt-BR" sz="2400" strike="noStrike">
                <a:solidFill>
                  <a:srgbClr val="FFFFFF"/>
                </a:solidFill>
                <a:latin typeface="Lucida Sans Unicode"/>
              </a:rPr>
              <a:t>Permitir que pessoa sem vínculo empregatício com a Contratada seja alocada aos serviços contratados;</a:t>
            </a:r>
            <a:endParaRPr/>
          </a:p>
        </p:txBody>
      </p:sp>
      <p:sp>
        <p:nvSpPr>
          <p:cNvPr id="241" name="CustomShape 2"/>
          <p:cNvSpPr/>
          <p:nvPr/>
        </p:nvSpPr>
        <p:spPr>
          <a:xfrm>
            <a:off x="457200" y="3429720"/>
            <a:ext cx="8229240" cy="314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2" name="CustomShape 3"/>
          <p:cNvSpPr/>
          <p:nvPr/>
        </p:nvSpPr>
        <p:spPr>
          <a:xfrm>
            <a:off x="611560" y="3284984"/>
            <a:ext cx="8229240" cy="1268816"/>
          </a:xfrm>
          <a:prstGeom prst="roundRect">
            <a:avLst>
              <a:gd name="adj" fmla="val 16667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6560" tIns="200160" rIns="106560" bIns="199800" anchor="ctr"/>
          <a:lstStyle/>
          <a:p>
            <a:pPr algn="just">
              <a:lnSpc>
                <a:spcPct val="100000"/>
              </a:lnSpc>
            </a:pPr>
            <a:r>
              <a:rPr lang="pt-BR" sz="2800" strike="noStrike" dirty="0">
                <a:solidFill>
                  <a:srgbClr val="FFFFFF"/>
                </a:solidFill>
                <a:latin typeface="Lucida Sans Unicode"/>
              </a:rPr>
              <a:t> </a:t>
            </a:r>
            <a:r>
              <a:rPr lang="pt-BR" sz="2400" strike="noStrike" dirty="0">
                <a:solidFill>
                  <a:srgbClr val="FFFFFF"/>
                </a:solidFill>
                <a:latin typeface="Lucida Sans Unicode"/>
              </a:rPr>
              <a:t>Direcionar a contratação de pessoas para trabalhar nas empresas Contratadas; </a:t>
            </a:r>
            <a:endParaRPr dirty="0"/>
          </a:p>
          <a:p>
            <a:pPr algn="just">
              <a:lnSpc>
                <a:spcPct val="90000"/>
              </a:lnSpc>
            </a:pPr>
            <a:endParaRPr dirty="0"/>
          </a:p>
        </p:txBody>
      </p:sp>
      <p:sp>
        <p:nvSpPr>
          <p:cNvPr id="243" name="CustomShape 4"/>
          <p:cNvSpPr/>
          <p:nvPr/>
        </p:nvSpPr>
        <p:spPr>
          <a:xfrm>
            <a:off x="457200" y="5658840"/>
            <a:ext cx="8229240" cy="314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" name="CustomShape 5"/>
          <p:cNvSpPr/>
          <p:nvPr/>
        </p:nvSpPr>
        <p:spPr>
          <a:xfrm>
            <a:off x="1959384" y="302168"/>
            <a:ext cx="6861088" cy="1038600"/>
          </a:xfrm>
          <a:prstGeom prst="roundRect">
            <a:avLst>
              <a:gd name="adj" fmla="val 16667"/>
            </a:avLst>
          </a:prstGeom>
          <a:noFill/>
          <a:ln>
            <a:noFill/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41120" tIns="191880" rIns="141120" bIns="191880" anchor="ctr"/>
          <a:lstStyle/>
          <a:p>
            <a:pPr algn="ctr">
              <a:lnSpc>
                <a:spcPct val="90000"/>
              </a:lnSpc>
            </a:pPr>
            <a:r>
              <a:rPr lang="pt-BR" sz="4200" b="1" strike="noStrike" dirty="0" smtClean="0">
                <a:solidFill>
                  <a:schemeClr val="bg1"/>
                </a:solidFill>
                <a:latin typeface="Calibri" pitchFamily="34" charset="0"/>
              </a:rPr>
              <a:t>VEDADO </a:t>
            </a:r>
            <a:r>
              <a:rPr lang="pt-BR" sz="4200" b="1" strike="noStrike" dirty="0">
                <a:solidFill>
                  <a:schemeClr val="bg1"/>
                </a:solidFill>
                <a:latin typeface="Calibri" pitchFamily="34" charset="0"/>
              </a:rPr>
              <a:t>AO SERVIDOR PÚBLICO</a:t>
            </a:r>
            <a:endParaRPr sz="42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CustomShape 1"/>
          <p:cNvSpPr/>
          <p:nvPr/>
        </p:nvSpPr>
        <p:spPr>
          <a:xfrm>
            <a:off x="611560" y="4667464"/>
            <a:ext cx="8229240" cy="1702056"/>
          </a:xfrm>
          <a:prstGeom prst="roundRect">
            <a:avLst>
              <a:gd name="adj" fmla="val 16667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6320" tIns="180360" rIns="76320" bIns="180720" anchor="ctr"/>
          <a:lstStyle/>
          <a:p>
            <a:pPr algn="just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Promover ou aceitar o desvio de funções dos trabalhadores da Contratada, mediante a utilização destes em atividades distintas daquelas previstas no objeto da contratação e em relação à função específica para a qual o trabalhador foi contratado; </a:t>
            </a:r>
            <a:endParaRPr dirty="0"/>
          </a:p>
        </p:txBody>
      </p:sp>
      <p:sp>
        <p:nvSpPr>
          <p:cNvPr id="9" name="CustomShape 3"/>
          <p:cNvSpPr/>
          <p:nvPr/>
        </p:nvSpPr>
        <p:spPr>
          <a:xfrm>
            <a:off x="673224" y="6611680"/>
            <a:ext cx="8229240" cy="1281816"/>
          </a:xfrm>
          <a:prstGeom prst="roundRect">
            <a:avLst>
              <a:gd name="adj" fmla="val 16667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6560" tIns="210600" rIns="106560" bIns="210960" anchor="ctr"/>
          <a:lstStyle/>
          <a:p>
            <a:pPr algn="just">
              <a:lnSpc>
                <a:spcPct val="100000"/>
              </a:lnSpc>
            </a:pPr>
            <a:r>
              <a:rPr lang="pt-BR" sz="2800" strike="noStrike">
                <a:solidFill>
                  <a:srgbClr val="FFFFFF"/>
                </a:solidFill>
                <a:latin typeface="Lucida Sans Unicode"/>
              </a:rPr>
              <a:t> </a:t>
            </a:r>
            <a:r>
              <a:rPr lang="pt-BR" sz="2000" strike="noStrike">
                <a:solidFill>
                  <a:srgbClr val="FFFFFF"/>
                </a:solidFill>
                <a:latin typeface="Lucida Sans Unicode"/>
              </a:rPr>
              <a:t>Manter contato com a Contratada, visando obter benefício ou vantagem direta ou indireta, inclusive para terceiros. </a:t>
            </a:r>
            <a:endParaRPr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CustomShape 4"/>
          <p:cNvSpPr/>
          <p:nvPr/>
        </p:nvSpPr>
        <p:spPr>
          <a:xfrm>
            <a:off x="457200" y="5878440"/>
            <a:ext cx="8229240" cy="9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" name="CustomShape 3"/>
          <p:cNvSpPr/>
          <p:nvPr/>
        </p:nvSpPr>
        <p:spPr>
          <a:xfrm>
            <a:off x="755576" y="2564904"/>
            <a:ext cx="8229240" cy="1281816"/>
          </a:xfrm>
          <a:prstGeom prst="roundRect">
            <a:avLst>
              <a:gd name="adj" fmla="val 16667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6560" tIns="210600" rIns="106560" bIns="210960" anchor="ctr"/>
          <a:lstStyle/>
          <a:p>
            <a:pPr algn="just">
              <a:lnSpc>
                <a:spcPct val="100000"/>
              </a:lnSpc>
            </a:pPr>
            <a:r>
              <a:rPr lang="pt-BR" sz="2800" strike="noStrike">
                <a:solidFill>
                  <a:srgbClr val="FFFFFF"/>
                </a:solidFill>
                <a:latin typeface="Lucida Sans Unicode"/>
              </a:rPr>
              <a:t> </a:t>
            </a:r>
            <a:r>
              <a:rPr lang="pt-BR" sz="2000" strike="noStrike">
                <a:solidFill>
                  <a:srgbClr val="FFFFFF"/>
                </a:solidFill>
                <a:latin typeface="Lucida Sans Unicode"/>
              </a:rPr>
              <a:t>Manter contato com a Contratada, visando obter benefício ou vantagem direta ou indireta, inclusive para terceiros. </a:t>
            </a:r>
            <a:endParaRPr/>
          </a:p>
        </p:txBody>
      </p:sp>
      <p:sp>
        <p:nvSpPr>
          <p:cNvPr id="8" name="CustomShape 5"/>
          <p:cNvSpPr/>
          <p:nvPr/>
        </p:nvSpPr>
        <p:spPr>
          <a:xfrm>
            <a:off x="1959384" y="302168"/>
            <a:ext cx="6861088" cy="1038600"/>
          </a:xfrm>
          <a:prstGeom prst="roundRect">
            <a:avLst>
              <a:gd name="adj" fmla="val 16667"/>
            </a:avLst>
          </a:prstGeom>
          <a:noFill/>
          <a:ln>
            <a:noFill/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41120" tIns="191880" rIns="141120" bIns="191880" anchor="ctr"/>
          <a:lstStyle/>
          <a:p>
            <a:pPr algn="ctr">
              <a:lnSpc>
                <a:spcPct val="90000"/>
              </a:lnSpc>
            </a:pPr>
            <a:r>
              <a:rPr lang="pt-BR" sz="4200" b="1" strike="noStrike" dirty="0" smtClean="0">
                <a:solidFill>
                  <a:schemeClr val="bg1"/>
                </a:solidFill>
                <a:latin typeface="Calibri" pitchFamily="34" charset="0"/>
              </a:rPr>
              <a:t>VEDADO </a:t>
            </a:r>
            <a:r>
              <a:rPr lang="pt-BR" sz="4200" b="1" strike="noStrike" dirty="0">
                <a:solidFill>
                  <a:schemeClr val="bg1"/>
                </a:solidFill>
                <a:latin typeface="Calibri" pitchFamily="34" charset="0"/>
              </a:rPr>
              <a:t>AO SERVIDOR PÚBLICO</a:t>
            </a:r>
            <a:endParaRPr sz="42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9" name="CustomShape 3"/>
          <p:cNvSpPr/>
          <p:nvPr/>
        </p:nvSpPr>
        <p:spPr>
          <a:xfrm>
            <a:off x="539552" y="4653136"/>
            <a:ext cx="8424936" cy="2088232"/>
          </a:xfrm>
          <a:prstGeom prst="roundRect">
            <a:avLst>
              <a:gd name="adj" fmla="val 16667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6560" tIns="210600" rIns="106560" bIns="210960" anchor="ctr"/>
          <a:lstStyle/>
          <a:p>
            <a:pPr algn="just">
              <a:lnSpc>
                <a:spcPct val="100000"/>
              </a:lnSpc>
            </a:pPr>
            <a:r>
              <a:rPr lang="pt-BR" sz="3200" b="1" strike="noStrike" dirty="0">
                <a:latin typeface="Calibri" pitchFamily="34" charset="0"/>
              </a:rPr>
              <a:t> </a:t>
            </a:r>
            <a:r>
              <a:rPr lang="pt-BR" sz="3200" b="1" strike="noStrike" dirty="0" smtClean="0">
                <a:latin typeface="Calibri" pitchFamily="34" charset="0"/>
              </a:rPr>
              <a:t>EM ESSÊNCIA, ESPERA-SE DO SERVIDOR PÚBLICO UM COMPORTAMENTO EM CONFORMIDADE COM O CÓDIGO DE ÉTICA.</a:t>
            </a:r>
            <a:endParaRPr sz="3200" b="1" dirty="0">
              <a:latin typeface="Calibri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CustomShape 1"/>
          <p:cNvSpPr/>
          <p:nvPr/>
        </p:nvSpPr>
        <p:spPr>
          <a:xfrm>
            <a:off x="1671352" y="260648"/>
            <a:ext cx="7509160" cy="1141200"/>
          </a:xfrm>
          <a:prstGeom prst="roundRect">
            <a:avLst>
              <a:gd name="adj" fmla="val 16667"/>
            </a:avLst>
          </a:prstGeom>
          <a:noFill/>
          <a:ln>
            <a:noFill/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37160" tIns="192960" rIns="137160" bIns="192960" anchor="ctr"/>
          <a:lstStyle/>
          <a:p>
            <a:pPr algn="ctr">
              <a:lnSpc>
                <a:spcPct val="90000"/>
              </a:lnSpc>
            </a:pPr>
            <a:r>
              <a:rPr lang="pt-BR" sz="3600" b="1" strike="noStrike">
                <a:solidFill>
                  <a:schemeClr val="bg1"/>
                </a:solidFill>
                <a:latin typeface="Lucida Sans Unicode"/>
              </a:rPr>
              <a:t>CONTRATOS TERCEIRIZADOS DE SERVIÇOS CONTÍNUOS 2015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252" name="CustomShape 3"/>
          <p:cNvSpPr/>
          <p:nvPr/>
        </p:nvSpPr>
        <p:spPr>
          <a:xfrm>
            <a:off x="395536" y="2132856"/>
            <a:ext cx="2270904" cy="1152128"/>
          </a:xfrm>
          <a:prstGeom prst="roundRect">
            <a:avLst>
              <a:gd name="adj" fmla="val 1296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0600" tIns="59760" rIns="30600" bIns="59760" anchor="ctr"/>
          <a:lstStyle/>
          <a:p>
            <a:pPr algn="ctr">
              <a:lnSpc>
                <a:spcPct val="90000"/>
              </a:lnSpc>
            </a:pPr>
            <a:r>
              <a:rPr lang="pt-BR" sz="2000" strike="noStrike">
                <a:solidFill>
                  <a:srgbClr val="FFFFFF"/>
                </a:solidFill>
                <a:latin typeface="Lucida Sans Unicode"/>
              </a:rPr>
              <a:t>Vigilância</a:t>
            </a:r>
            <a:endParaRPr sz="2000"/>
          </a:p>
          <a:p>
            <a:pPr algn="ctr">
              <a:lnSpc>
                <a:spcPct val="90000"/>
              </a:lnSpc>
            </a:pPr>
            <a:r>
              <a:rPr lang="pt-BR" sz="2000" strike="noStrike">
                <a:solidFill>
                  <a:srgbClr val="FFFFFF"/>
                </a:solidFill>
                <a:latin typeface="Lucida Sans Unicode"/>
              </a:rPr>
              <a:t>(64 postos)</a:t>
            </a:r>
            <a:endParaRPr sz="2000"/>
          </a:p>
          <a:p>
            <a:pPr algn="ctr">
              <a:lnSpc>
                <a:spcPct val="90000"/>
              </a:lnSpc>
            </a:pPr>
            <a:r>
              <a:rPr lang="pt-BR" sz="2000" strike="noStrike">
                <a:solidFill>
                  <a:srgbClr val="FFFFFF"/>
                </a:solidFill>
                <a:latin typeface="Lucida Sans Unicode"/>
              </a:rPr>
              <a:t>(208 funcionários)</a:t>
            </a:r>
            <a:endParaRPr sz="2000"/>
          </a:p>
        </p:txBody>
      </p:sp>
      <p:sp>
        <p:nvSpPr>
          <p:cNvPr id="254" name="CustomShape 5"/>
          <p:cNvSpPr/>
          <p:nvPr/>
        </p:nvSpPr>
        <p:spPr>
          <a:xfrm>
            <a:off x="323528" y="3380616"/>
            <a:ext cx="2376264" cy="1488544"/>
          </a:xfrm>
          <a:prstGeom prst="roundRect">
            <a:avLst>
              <a:gd name="adj" fmla="val 1296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0600" tIns="59760" rIns="30600" bIns="59760" anchor="ctr"/>
          <a:lstStyle/>
          <a:p>
            <a:pPr algn="ctr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Manutenção Predial</a:t>
            </a:r>
            <a:endParaRPr sz="2000" dirty="0"/>
          </a:p>
          <a:p>
            <a:pPr algn="ctr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(192 postos)</a:t>
            </a:r>
            <a:endParaRPr sz="2000" dirty="0"/>
          </a:p>
          <a:p>
            <a:pPr algn="ctr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(194 funcionários)</a:t>
            </a:r>
            <a:endParaRPr sz="2000" dirty="0"/>
          </a:p>
        </p:txBody>
      </p:sp>
      <p:sp>
        <p:nvSpPr>
          <p:cNvPr id="256" name="CustomShape 7"/>
          <p:cNvSpPr/>
          <p:nvPr/>
        </p:nvSpPr>
        <p:spPr>
          <a:xfrm>
            <a:off x="323528" y="4988776"/>
            <a:ext cx="2304256" cy="1392552"/>
          </a:xfrm>
          <a:prstGeom prst="roundRect">
            <a:avLst>
              <a:gd name="adj" fmla="val 1296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0600" tIns="59760" rIns="30600" bIns="59760" anchor="ctr"/>
          <a:lstStyle/>
          <a:p>
            <a:pPr algn="ctr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Serviços Gráficos</a:t>
            </a:r>
            <a:endParaRPr sz="2000" dirty="0"/>
          </a:p>
          <a:p>
            <a:pPr algn="ctr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(66 postos)</a:t>
            </a:r>
            <a:endParaRPr sz="2000" dirty="0"/>
          </a:p>
          <a:p>
            <a:pPr algn="ctr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(66 funcionários)</a:t>
            </a:r>
            <a:endParaRPr sz="2000" dirty="0"/>
          </a:p>
        </p:txBody>
      </p:sp>
      <p:sp>
        <p:nvSpPr>
          <p:cNvPr id="258" name="CustomShape 9"/>
          <p:cNvSpPr/>
          <p:nvPr/>
        </p:nvSpPr>
        <p:spPr>
          <a:xfrm>
            <a:off x="3275856" y="4988776"/>
            <a:ext cx="2251576" cy="1320544"/>
          </a:xfrm>
          <a:prstGeom prst="roundRect">
            <a:avLst>
              <a:gd name="adj" fmla="val 1296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0600" tIns="59760" rIns="30600" bIns="59760" anchor="ctr"/>
          <a:lstStyle/>
          <a:p>
            <a:pPr algn="ctr">
              <a:lnSpc>
                <a:spcPct val="90000"/>
              </a:lnSpc>
            </a:pPr>
            <a:r>
              <a:rPr lang="pt-BR" sz="2000" strike="noStrike" dirty="0" err="1">
                <a:solidFill>
                  <a:srgbClr val="FFFFFF"/>
                </a:solidFill>
                <a:latin typeface="Lucida Sans Unicode"/>
              </a:rPr>
              <a:t>Teleatentende</a:t>
            </a: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 </a:t>
            </a:r>
            <a:endParaRPr sz="2000" dirty="0"/>
          </a:p>
          <a:p>
            <a:pPr algn="ctr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(26 postos)</a:t>
            </a:r>
            <a:endParaRPr sz="2000" dirty="0"/>
          </a:p>
          <a:p>
            <a:pPr algn="ctr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(26 funcionários)</a:t>
            </a:r>
            <a:endParaRPr sz="2000" dirty="0"/>
          </a:p>
        </p:txBody>
      </p:sp>
      <p:sp>
        <p:nvSpPr>
          <p:cNvPr id="260" name="CustomShape 11"/>
          <p:cNvSpPr/>
          <p:nvPr/>
        </p:nvSpPr>
        <p:spPr>
          <a:xfrm>
            <a:off x="3223176" y="3380616"/>
            <a:ext cx="2304256" cy="1488544"/>
          </a:xfrm>
          <a:prstGeom prst="roundRect">
            <a:avLst>
              <a:gd name="adj" fmla="val 1296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0600" tIns="59760" rIns="30600" bIns="59760" anchor="ctr"/>
          <a:lstStyle/>
          <a:p>
            <a:pPr algn="ctr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Manutenção Fazendas</a:t>
            </a:r>
            <a:endParaRPr sz="2000" dirty="0"/>
          </a:p>
          <a:p>
            <a:pPr algn="ctr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(47 postos)</a:t>
            </a:r>
            <a:endParaRPr sz="2000" dirty="0"/>
          </a:p>
          <a:p>
            <a:pPr algn="ctr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(54 funcionários)</a:t>
            </a:r>
            <a:endParaRPr sz="2000" dirty="0"/>
          </a:p>
        </p:txBody>
      </p:sp>
      <p:sp>
        <p:nvSpPr>
          <p:cNvPr id="262" name="CustomShape 13"/>
          <p:cNvSpPr/>
          <p:nvPr/>
        </p:nvSpPr>
        <p:spPr>
          <a:xfrm>
            <a:off x="3203848" y="2132856"/>
            <a:ext cx="2251576" cy="1152128"/>
          </a:xfrm>
          <a:prstGeom prst="roundRect">
            <a:avLst>
              <a:gd name="adj" fmla="val 1296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0600" tIns="59760" rIns="30600" bIns="59760" anchor="ctr"/>
          <a:lstStyle/>
          <a:p>
            <a:pPr algn="ctr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Portaria</a:t>
            </a:r>
            <a:endParaRPr sz="2000" dirty="0"/>
          </a:p>
          <a:p>
            <a:pPr algn="ctr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(143 postos)</a:t>
            </a:r>
            <a:endParaRPr sz="2000" dirty="0"/>
          </a:p>
          <a:p>
            <a:pPr algn="ctr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(158 funcionários)</a:t>
            </a:r>
            <a:endParaRPr sz="2000" dirty="0"/>
          </a:p>
        </p:txBody>
      </p:sp>
      <p:sp>
        <p:nvSpPr>
          <p:cNvPr id="264" name="CustomShape 15"/>
          <p:cNvSpPr/>
          <p:nvPr/>
        </p:nvSpPr>
        <p:spPr>
          <a:xfrm>
            <a:off x="6012160" y="2132856"/>
            <a:ext cx="2520280" cy="1224136"/>
          </a:xfrm>
          <a:prstGeom prst="roundRect">
            <a:avLst>
              <a:gd name="adj" fmla="val 1296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0600" tIns="59760" rIns="30600" bIns="59760" anchor="ctr"/>
          <a:lstStyle/>
          <a:p>
            <a:pPr algn="ctr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Limpeza </a:t>
            </a:r>
            <a:endParaRPr sz="2000" dirty="0"/>
          </a:p>
          <a:p>
            <a:pPr algn="ctr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(397 postos)</a:t>
            </a:r>
            <a:endParaRPr sz="2000" dirty="0"/>
          </a:p>
          <a:p>
            <a:pPr algn="ctr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(406 funcionários)</a:t>
            </a:r>
            <a:endParaRPr sz="2000" dirty="0"/>
          </a:p>
        </p:txBody>
      </p:sp>
      <p:sp>
        <p:nvSpPr>
          <p:cNvPr id="266" name="CustomShape 17"/>
          <p:cNvSpPr/>
          <p:nvPr/>
        </p:nvSpPr>
        <p:spPr>
          <a:xfrm>
            <a:off x="6012160" y="3380616"/>
            <a:ext cx="2558936" cy="1128504"/>
          </a:xfrm>
          <a:prstGeom prst="roundRect">
            <a:avLst>
              <a:gd name="adj" fmla="val 1296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0600" tIns="59760" rIns="30600" bIns="59760" anchor="ctr"/>
          <a:lstStyle/>
          <a:p>
            <a:pPr algn="ctr">
              <a:lnSpc>
                <a:spcPct val="90000"/>
              </a:lnSpc>
            </a:pPr>
            <a:r>
              <a:rPr lang="pt-BR" sz="2000" strike="noStrike">
                <a:solidFill>
                  <a:srgbClr val="FFFFFF"/>
                </a:solidFill>
                <a:latin typeface="Lucida Sans Unicode"/>
              </a:rPr>
              <a:t>Motorista</a:t>
            </a:r>
            <a:endParaRPr sz="2000"/>
          </a:p>
          <a:p>
            <a:pPr algn="ctr">
              <a:lnSpc>
                <a:spcPct val="90000"/>
              </a:lnSpc>
            </a:pPr>
            <a:r>
              <a:rPr lang="pt-BR" sz="2000" strike="noStrike">
                <a:solidFill>
                  <a:srgbClr val="FFFFFF"/>
                </a:solidFill>
                <a:latin typeface="Lucida Sans Unicode"/>
              </a:rPr>
              <a:t>(71 postos)</a:t>
            </a:r>
            <a:endParaRPr sz="2000"/>
          </a:p>
          <a:p>
            <a:pPr algn="ctr">
              <a:lnSpc>
                <a:spcPct val="90000"/>
              </a:lnSpc>
            </a:pPr>
            <a:r>
              <a:rPr lang="pt-BR" sz="2000" strike="noStrike">
                <a:solidFill>
                  <a:srgbClr val="FFFFFF"/>
                </a:solidFill>
                <a:latin typeface="Lucida Sans Unicode"/>
              </a:rPr>
              <a:t>(75 funcionários)</a:t>
            </a:r>
            <a:endParaRPr sz="2000"/>
          </a:p>
        </p:txBody>
      </p:sp>
      <p:sp>
        <p:nvSpPr>
          <p:cNvPr id="267" name="CustomShape 18"/>
          <p:cNvSpPr/>
          <p:nvPr/>
        </p:nvSpPr>
        <p:spPr>
          <a:xfrm>
            <a:off x="6012160" y="4628736"/>
            <a:ext cx="2592288" cy="1752592"/>
          </a:xfrm>
          <a:prstGeom prst="roundRect">
            <a:avLst>
              <a:gd name="adj" fmla="val 1296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0600" tIns="59760" rIns="30600" bIns="59760" anchor="ctr"/>
          <a:lstStyle/>
          <a:p>
            <a:pPr algn="ctr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Prep. Peças Cadavéricas / Tec. </a:t>
            </a:r>
            <a:r>
              <a:rPr lang="pt-BR" sz="2000" strike="noStrike" dirty="0" err="1">
                <a:solidFill>
                  <a:srgbClr val="FFFFFF"/>
                </a:solidFill>
                <a:latin typeface="Lucida Sans Unicode"/>
              </a:rPr>
              <a:t>Lab</a:t>
            </a:r>
            <a:endParaRPr sz="2000" dirty="0"/>
          </a:p>
          <a:p>
            <a:pPr algn="ctr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(7 postos)</a:t>
            </a:r>
            <a:endParaRPr sz="2000" dirty="0"/>
          </a:p>
          <a:p>
            <a:pPr algn="ctr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(7 funcionários)</a:t>
            </a:r>
            <a:endParaRPr sz="2000" dirty="0"/>
          </a:p>
          <a:p>
            <a:pPr algn="ctr">
              <a:lnSpc>
                <a:spcPct val="90000"/>
              </a:lnSpc>
            </a:pPr>
            <a:endParaRPr sz="2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CustomShape 3"/>
          <p:cNvSpPr/>
          <p:nvPr/>
        </p:nvSpPr>
        <p:spPr>
          <a:xfrm>
            <a:off x="107504" y="2348880"/>
            <a:ext cx="3024336" cy="1368152"/>
          </a:xfrm>
          <a:prstGeom prst="roundRect">
            <a:avLst>
              <a:gd name="adj" fmla="val 1296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0600" tIns="59760" rIns="30600" bIns="59760" anchor="ctr"/>
          <a:lstStyle/>
          <a:p>
            <a:pPr algn="ctr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Marinheiro</a:t>
            </a:r>
            <a:endParaRPr sz="2000" dirty="0"/>
          </a:p>
          <a:p>
            <a:pPr algn="ctr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(5 postos)</a:t>
            </a:r>
            <a:endParaRPr sz="2000" dirty="0"/>
          </a:p>
          <a:p>
            <a:pPr algn="ctr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(5 funcionários)</a:t>
            </a:r>
            <a:endParaRPr sz="2000" dirty="0"/>
          </a:p>
        </p:txBody>
      </p:sp>
      <p:sp>
        <p:nvSpPr>
          <p:cNvPr id="272" name="CustomShape 5"/>
          <p:cNvSpPr/>
          <p:nvPr/>
        </p:nvSpPr>
        <p:spPr>
          <a:xfrm>
            <a:off x="35496" y="3861048"/>
            <a:ext cx="3168352" cy="1488184"/>
          </a:xfrm>
          <a:prstGeom prst="roundRect">
            <a:avLst>
              <a:gd name="adj" fmla="val 1296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0600" tIns="59760" rIns="30600" bIns="59760" anchor="ctr"/>
          <a:lstStyle/>
          <a:p>
            <a:pPr algn="ctr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Hospitais Universitários</a:t>
            </a:r>
            <a:endParaRPr sz="2000" dirty="0"/>
          </a:p>
          <a:p>
            <a:pPr algn="ctr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(26 postos)</a:t>
            </a:r>
            <a:endParaRPr sz="2000" dirty="0"/>
          </a:p>
          <a:p>
            <a:pPr algn="ctr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(41 funcionários)</a:t>
            </a:r>
            <a:endParaRPr sz="2000" dirty="0"/>
          </a:p>
        </p:txBody>
      </p:sp>
      <p:sp>
        <p:nvSpPr>
          <p:cNvPr id="274" name="CustomShape 7"/>
          <p:cNvSpPr/>
          <p:nvPr/>
        </p:nvSpPr>
        <p:spPr>
          <a:xfrm>
            <a:off x="0" y="5445224"/>
            <a:ext cx="3190680" cy="1440160"/>
          </a:xfrm>
          <a:prstGeom prst="roundRect">
            <a:avLst>
              <a:gd name="adj" fmla="val 1296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0600" tIns="59760" rIns="30600" bIns="59760" anchor="ctr"/>
          <a:lstStyle/>
          <a:p>
            <a:pPr algn="ctr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Almoxarife, Op. Patrimônio, Op. Malote, Contínuo e Costureira</a:t>
            </a:r>
            <a:endParaRPr sz="2000" dirty="0"/>
          </a:p>
          <a:p>
            <a:pPr algn="ctr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(82 postos)</a:t>
            </a:r>
            <a:endParaRPr sz="2000" dirty="0"/>
          </a:p>
          <a:p>
            <a:pPr algn="ctr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(84 funcionários)</a:t>
            </a:r>
            <a:endParaRPr sz="2000" dirty="0"/>
          </a:p>
        </p:txBody>
      </p:sp>
      <p:sp>
        <p:nvSpPr>
          <p:cNvPr id="276" name="CustomShape 9"/>
          <p:cNvSpPr/>
          <p:nvPr/>
        </p:nvSpPr>
        <p:spPr>
          <a:xfrm>
            <a:off x="3563888" y="5445224"/>
            <a:ext cx="2592288" cy="1340768"/>
          </a:xfrm>
          <a:prstGeom prst="roundRect">
            <a:avLst>
              <a:gd name="adj" fmla="val 1296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0600" tIns="59760" rIns="30600" bIns="59760" anchor="ctr"/>
          <a:lstStyle/>
          <a:p>
            <a:pPr algn="ctr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Assistentes de Importação </a:t>
            </a:r>
            <a:endParaRPr sz="2000" dirty="0"/>
          </a:p>
          <a:p>
            <a:pPr algn="ctr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(4 postos)</a:t>
            </a:r>
            <a:endParaRPr sz="2000" dirty="0"/>
          </a:p>
          <a:p>
            <a:pPr algn="ctr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(4 funcionários)</a:t>
            </a:r>
            <a:endParaRPr sz="2000" dirty="0"/>
          </a:p>
        </p:txBody>
      </p:sp>
      <p:sp>
        <p:nvSpPr>
          <p:cNvPr id="278" name="CustomShape 11"/>
          <p:cNvSpPr/>
          <p:nvPr/>
        </p:nvSpPr>
        <p:spPr>
          <a:xfrm>
            <a:off x="3491880" y="4005064"/>
            <a:ext cx="2664296" cy="1272160"/>
          </a:xfrm>
          <a:prstGeom prst="roundRect">
            <a:avLst>
              <a:gd name="adj" fmla="val 1296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0600" tIns="59760" rIns="30600" bIns="59760" anchor="ctr"/>
          <a:lstStyle/>
          <a:p>
            <a:pPr algn="ctr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Analista de Contratos</a:t>
            </a:r>
            <a:endParaRPr sz="2000" dirty="0"/>
          </a:p>
          <a:p>
            <a:pPr algn="ctr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(12 postos)</a:t>
            </a:r>
            <a:endParaRPr sz="2000" dirty="0"/>
          </a:p>
          <a:p>
            <a:pPr algn="ctr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(12 funcionários)</a:t>
            </a:r>
            <a:endParaRPr sz="2000" dirty="0"/>
          </a:p>
        </p:txBody>
      </p:sp>
      <p:sp>
        <p:nvSpPr>
          <p:cNvPr id="279" name="CustomShape 12"/>
          <p:cNvSpPr/>
          <p:nvPr/>
        </p:nvSpPr>
        <p:spPr>
          <a:xfrm>
            <a:off x="4082760" y="1853280"/>
            <a:ext cx="2202840" cy="149400"/>
          </a:xfrm>
          <a:prstGeom prst="rect">
            <a:avLst/>
          </a:prstGeom>
          <a:solidFill>
            <a:schemeClr val="accent1">
              <a:tint val="60000"/>
              <a:hueOff val="0"/>
              <a:satOff val="0"/>
              <a:lumOff val="0"/>
              <a:alphaOff val="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80" name="CustomShape 13"/>
          <p:cNvSpPr/>
          <p:nvPr/>
        </p:nvSpPr>
        <p:spPr>
          <a:xfrm>
            <a:off x="3491880" y="2420888"/>
            <a:ext cx="2592288" cy="1320544"/>
          </a:xfrm>
          <a:prstGeom prst="roundRect">
            <a:avLst>
              <a:gd name="adj" fmla="val 1296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0600" tIns="59760" rIns="30600" bIns="59760" anchor="ctr"/>
          <a:lstStyle/>
          <a:p>
            <a:pPr algn="ctr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Restaurantes Universitários</a:t>
            </a:r>
            <a:endParaRPr sz="2000" dirty="0"/>
          </a:p>
          <a:p>
            <a:pPr algn="ctr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(220 postos)</a:t>
            </a:r>
            <a:endParaRPr sz="2000" dirty="0"/>
          </a:p>
          <a:p>
            <a:pPr algn="ctr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(245 funcionários)</a:t>
            </a:r>
            <a:endParaRPr sz="2000" dirty="0"/>
          </a:p>
        </p:txBody>
      </p:sp>
      <p:sp>
        <p:nvSpPr>
          <p:cNvPr id="282" name="CustomShape 15"/>
          <p:cNvSpPr/>
          <p:nvPr/>
        </p:nvSpPr>
        <p:spPr>
          <a:xfrm>
            <a:off x="6601032" y="2492896"/>
            <a:ext cx="2363456" cy="1320544"/>
          </a:xfrm>
          <a:prstGeom prst="roundRect">
            <a:avLst>
              <a:gd name="adj" fmla="val 1296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0600" tIns="59760" rIns="30600" bIns="59760" anchor="ctr"/>
          <a:lstStyle/>
          <a:p>
            <a:pPr algn="ctr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Biotério</a:t>
            </a:r>
            <a:endParaRPr sz="2000" dirty="0"/>
          </a:p>
          <a:p>
            <a:pPr algn="ctr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(10 postos)</a:t>
            </a:r>
            <a:endParaRPr sz="2000" dirty="0"/>
          </a:p>
          <a:p>
            <a:pPr algn="ctr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(10 funcionários)</a:t>
            </a:r>
            <a:endParaRPr sz="2000" dirty="0"/>
          </a:p>
          <a:p>
            <a:pPr algn="ctr">
              <a:lnSpc>
                <a:spcPct val="90000"/>
              </a:lnSpc>
            </a:pPr>
            <a:endParaRPr sz="2000" dirty="0"/>
          </a:p>
        </p:txBody>
      </p:sp>
      <p:sp>
        <p:nvSpPr>
          <p:cNvPr id="284" name="CustomShape 17"/>
          <p:cNvSpPr/>
          <p:nvPr/>
        </p:nvSpPr>
        <p:spPr>
          <a:xfrm>
            <a:off x="6529024" y="4005064"/>
            <a:ext cx="2435464" cy="1200152"/>
          </a:xfrm>
          <a:prstGeom prst="roundRect">
            <a:avLst>
              <a:gd name="adj" fmla="val 1296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0600" tIns="59760" rIns="30600" bIns="59760" anchor="ctr"/>
          <a:lstStyle/>
          <a:p>
            <a:pPr algn="ctr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TV Universitária</a:t>
            </a:r>
            <a:endParaRPr sz="2000" dirty="0"/>
          </a:p>
          <a:p>
            <a:pPr algn="ctr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(27 postos)</a:t>
            </a:r>
            <a:endParaRPr sz="2000" dirty="0"/>
          </a:p>
          <a:p>
            <a:pPr algn="ctr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(27 funcionários)</a:t>
            </a:r>
            <a:endParaRPr sz="2000" dirty="0"/>
          </a:p>
        </p:txBody>
      </p:sp>
      <p:sp>
        <p:nvSpPr>
          <p:cNvPr id="20" name="CustomShape 1"/>
          <p:cNvSpPr/>
          <p:nvPr/>
        </p:nvSpPr>
        <p:spPr>
          <a:xfrm>
            <a:off x="1671352" y="260648"/>
            <a:ext cx="7509160" cy="1141200"/>
          </a:xfrm>
          <a:prstGeom prst="roundRect">
            <a:avLst>
              <a:gd name="adj" fmla="val 16667"/>
            </a:avLst>
          </a:prstGeom>
          <a:noFill/>
          <a:ln>
            <a:noFill/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37160" tIns="192960" rIns="137160" bIns="192960" anchor="ctr"/>
          <a:lstStyle/>
          <a:p>
            <a:pPr algn="ctr">
              <a:lnSpc>
                <a:spcPct val="90000"/>
              </a:lnSpc>
            </a:pPr>
            <a:r>
              <a:rPr lang="pt-BR" sz="3600" b="1" strike="noStrike">
                <a:solidFill>
                  <a:schemeClr val="bg1"/>
                </a:solidFill>
                <a:latin typeface="Lucida Sans Unicode"/>
              </a:rPr>
              <a:t>CONTRATOS TERCEIRIZADOS DE SERVIÇOS CONTÍNUOS 2015</a:t>
            </a:r>
            <a:endParaRPr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CustomShape 1"/>
          <p:cNvSpPr/>
          <p:nvPr/>
        </p:nvSpPr>
        <p:spPr>
          <a:xfrm>
            <a:off x="447216" y="2740648"/>
            <a:ext cx="8517272" cy="4072728"/>
          </a:xfrm>
          <a:prstGeom prst="roundRect">
            <a:avLst>
              <a:gd name="adj" fmla="val 16667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82880" tIns="360720" rIns="182880" bIns="360360" anchor="ctr"/>
          <a:lstStyle/>
          <a:p>
            <a:pPr algn="ctr">
              <a:lnSpc>
                <a:spcPct val="90000"/>
              </a:lnSpc>
            </a:pPr>
            <a:r>
              <a:rPr lang="pt-BR" sz="4800" b="1" strike="noStrike" dirty="0">
                <a:solidFill>
                  <a:srgbClr val="FFFFFF"/>
                </a:solidFill>
                <a:latin typeface="Lucida Sans Unicode"/>
              </a:rPr>
              <a:t>TOTALIZANDO </a:t>
            </a:r>
            <a:endParaRPr b="1" dirty="0"/>
          </a:p>
          <a:p>
            <a:pPr algn="just">
              <a:lnSpc>
                <a:spcPct val="90000"/>
              </a:lnSpc>
            </a:pPr>
            <a:r>
              <a:rPr lang="pt-BR" sz="4800" b="1" strike="noStrike" dirty="0" smtClean="0">
                <a:solidFill>
                  <a:srgbClr val="FFFFFF"/>
                </a:solidFill>
                <a:latin typeface="Lucida Sans Unicode"/>
              </a:rPr>
              <a:t>1.400 </a:t>
            </a:r>
            <a:r>
              <a:rPr lang="pt-BR" sz="4800" b="1" strike="noStrike" dirty="0">
                <a:solidFill>
                  <a:srgbClr val="FFFFFF"/>
                </a:solidFill>
                <a:latin typeface="Lucida Sans Unicode"/>
              </a:rPr>
              <a:t>postos de trabalho</a:t>
            </a:r>
            <a:endParaRPr b="1" dirty="0"/>
          </a:p>
          <a:p>
            <a:pPr algn="just">
              <a:lnSpc>
                <a:spcPct val="90000"/>
              </a:lnSpc>
            </a:pPr>
            <a:r>
              <a:rPr lang="pt-BR" sz="4800" b="1" strike="noStrike" dirty="0" smtClean="0">
                <a:solidFill>
                  <a:srgbClr val="FFFFFF"/>
                </a:solidFill>
                <a:latin typeface="Lucida Sans Unicode"/>
              </a:rPr>
              <a:t>1.622 </a:t>
            </a:r>
            <a:r>
              <a:rPr lang="pt-BR" sz="4800" b="1" strike="noStrike" dirty="0">
                <a:solidFill>
                  <a:srgbClr val="FFFFFF"/>
                </a:solidFill>
                <a:latin typeface="Lucida Sans Unicode"/>
              </a:rPr>
              <a:t>funcionários </a:t>
            </a:r>
            <a:endParaRPr b="1" dirty="0"/>
          </a:p>
        </p:txBody>
      </p:sp>
      <p:sp>
        <p:nvSpPr>
          <p:cNvPr id="4" name="CustomShape 1"/>
          <p:cNvSpPr/>
          <p:nvPr/>
        </p:nvSpPr>
        <p:spPr>
          <a:xfrm>
            <a:off x="1671352" y="260648"/>
            <a:ext cx="7509160" cy="1141200"/>
          </a:xfrm>
          <a:prstGeom prst="roundRect">
            <a:avLst>
              <a:gd name="adj" fmla="val 16667"/>
            </a:avLst>
          </a:prstGeom>
          <a:noFill/>
          <a:ln>
            <a:noFill/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37160" tIns="192960" rIns="137160" bIns="192960" anchor="ctr"/>
          <a:lstStyle/>
          <a:p>
            <a:pPr algn="ctr">
              <a:lnSpc>
                <a:spcPct val="90000"/>
              </a:lnSpc>
            </a:pPr>
            <a:r>
              <a:rPr lang="pt-BR" sz="3600" b="1" strike="noStrike">
                <a:solidFill>
                  <a:schemeClr val="bg1"/>
                </a:solidFill>
                <a:latin typeface="Lucida Sans Unicode"/>
              </a:rPr>
              <a:t>CONTRATOS TERCEIRIZADOS DE SERVIÇOS CONTÍNUOS 2015</a:t>
            </a:r>
            <a:endParaRPr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Shape 1"/>
          <p:cNvSpPr txBox="1"/>
          <p:nvPr/>
        </p:nvSpPr>
        <p:spPr>
          <a:xfrm>
            <a:off x="1825352" y="332656"/>
            <a:ext cx="7067128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4000" b="1" strike="noStrike" dirty="0">
                <a:solidFill>
                  <a:schemeClr val="bg1"/>
                </a:solidFill>
                <a:latin typeface="Calibri" pitchFamily="34" charset="0"/>
              </a:rPr>
              <a:t>ATRIBUIÇÕES DO FISCAL  DO CONTRATO</a:t>
            </a:r>
            <a:endParaRPr sz="40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03" name="CustomShape 2"/>
          <p:cNvSpPr/>
          <p:nvPr/>
        </p:nvSpPr>
        <p:spPr>
          <a:xfrm>
            <a:off x="971640" y="2866696"/>
            <a:ext cx="6624360" cy="3137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sz="4000" u="sng" strike="noStrike" dirty="0">
                <a:solidFill>
                  <a:srgbClr val="000000"/>
                </a:solidFill>
                <a:latin typeface="Lucida Sans Unicode"/>
              </a:rPr>
              <a:t>FISCALIZAÇÃO INICIAL </a:t>
            </a: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just">
              <a:lnSpc>
                <a:spcPct val="100000"/>
              </a:lnSpc>
            </a:pPr>
            <a:r>
              <a:rPr lang="pt-BR" sz="4000" strike="noStrike" dirty="0">
                <a:solidFill>
                  <a:srgbClr val="000000"/>
                </a:solidFill>
                <a:latin typeface="Lucida Sans Unicode"/>
              </a:rPr>
              <a:t>No momento em que a prestação de serviços é iniciada. </a:t>
            </a:r>
            <a:endParaRPr dirty="0"/>
          </a:p>
        </p:txBody>
      </p:sp>
      <p:pic>
        <p:nvPicPr>
          <p:cNvPr id="104" name="image27.jpeg"/>
          <p:cNvPicPr/>
          <p:nvPr/>
        </p:nvPicPr>
        <p:blipFill>
          <a:blip r:embed="rId2" cstate="print"/>
          <a:stretch/>
        </p:blipFill>
        <p:spPr>
          <a:xfrm>
            <a:off x="3708000" y="5602696"/>
            <a:ext cx="1404720" cy="12106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CustomShape 1"/>
          <p:cNvSpPr/>
          <p:nvPr/>
        </p:nvSpPr>
        <p:spPr>
          <a:xfrm>
            <a:off x="414216" y="2057272"/>
            <a:ext cx="7326136" cy="1731768"/>
          </a:xfrm>
          <a:prstGeom prst="roundRect">
            <a:avLst>
              <a:gd name="adj" fmla="val 1296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1760" tIns="81360" rIns="41760" bIns="81720" anchor="ctr"/>
          <a:lstStyle/>
          <a:p>
            <a:pPr algn="just">
              <a:lnSpc>
                <a:spcPct val="90000"/>
              </a:lnSpc>
            </a:pPr>
            <a:r>
              <a:rPr lang="pt-BR" strike="noStrike" dirty="0">
                <a:solidFill>
                  <a:srgbClr val="FFFFFF"/>
                </a:solidFill>
                <a:latin typeface="Calibri" pitchFamily="34" charset="0"/>
              </a:rPr>
              <a:t>Na implantação do contrato, elaborar uma planilha dos empregados terceirizados que prestam serviços no Contrato, com os seguintes dados: nome completo, número de inscrição no CPF, matrícula, função exercida, salário, adicionais, gratificações, benefícios recebidos, sua especificação e quantidade (vale transporte, auxílio-alimentação), jornada de trabalho, licenças, faltas, ocorrências e horas-extras trabalhadas;</a:t>
            </a:r>
            <a:endParaRPr dirty="0">
              <a:latin typeface="Calibri" pitchFamily="34" charset="0"/>
            </a:endParaRPr>
          </a:p>
        </p:txBody>
      </p:sp>
      <p:sp>
        <p:nvSpPr>
          <p:cNvPr id="106" name="CustomShape 2"/>
          <p:cNvSpPr/>
          <p:nvPr/>
        </p:nvSpPr>
        <p:spPr>
          <a:xfrm>
            <a:off x="1115640" y="4145312"/>
            <a:ext cx="7416800" cy="1227904"/>
          </a:xfrm>
          <a:prstGeom prst="roundRect">
            <a:avLst>
              <a:gd name="adj" fmla="val 1296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1760" tIns="81360" rIns="41760" bIns="81720" anchor="ctr"/>
          <a:lstStyle/>
          <a:p>
            <a:pPr algn="just">
              <a:lnSpc>
                <a:spcPct val="90000"/>
              </a:lnSpc>
            </a:pPr>
            <a:r>
              <a:rPr lang="pt-BR" strike="noStrike" dirty="0">
                <a:solidFill>
                  <a:srgbClr val="FFFFFF"/>
                </a:solidFill>
                <a:latin typeface="Calibri" pitchFamily="34" charset="0"/>
              </a:rPr>
              <a:t>Observar todas as anotações contidas na </a:t>
            </a:r>
            <a:r>
              <a:rPr lang="pt-BR" strike="noStrike" dirty="0" err="1">
                <a:solidFill>
                  <a:srgbClr val="FFFFFF"/>
                </a:solidFill>
                <a:latin typeface="Calibri" pitchFamily="34" charset="0"/>
              </a:rPr>
              <a:t>CTPS</a:t>
            </a:r>
            <a:r>
              <a:rPr lang="pt-BR" strike="noStrike" dirty="0">
                <a:solidFill>
                  <a:srgbClr val="FFFFFF"/>
                </a:solidFill>
                <a:latin typeface="Calibri" pitchFamily="34" charset="0"/>
              </a:rPr>
              <a:t> dos empregados, a fim de verificar se as informações nelas inseridas estão em conformidade com as informações fornecidas pela empresa e pelo empregado;</a:t>
            </a:r>
            <a:endParaRPr dirty="0">
              <a:latin typeface="Calibri" pitchFamily="34" charset="0"/>
            </a:endParaRPr>
          </a:p>
        </p:txBody>
      </p:sp>
      <p:sp>
        <p:nvSpPr>
          <p:cNvPr id="107" name="CustomShape 3"/>
          <p:cNvSpPr/>
          <p:nvPr/>
        </p:nvSpPr>
        <p:spPr>
          <a:xfrm>
            <a:off x="1691640" y="5657672"/>
            <a:ext cx="7326136" cy="1155704"/>
          </a:xfrm>
          <a:prstGeom prst="roundRect">
            <a:avLst>
              <a:gd name="adj" fmla="val 1296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1760" tIns="81360" rIns="41760" bIns="81720" anchor="ctr"/>
          <a:lstStyle/>
          <a:p>
            <a:pPr algn="just">
              <a:lnSpc>
                <a:spcPct val="90000"/>
              </a:lnSpc>
            </a:pPr>
            <a:r>
              <a:rPr lang="pt-BR" strike="noStrike">
                <a:solidFill>
                  <a:srgbClr val="FFFFFF"/>
                </a:solidFill>
                <a:latin typeface="Calibri" pitchFamily="34" charset="0"/>
              </a:rPr>
              <a:t>Verificar se, nas áreas de trabalho, os empregados da Contratada serão submetidos a condições de insalubridade ou periculosidade, a fim de conferir o pagamento dos respectivos adicionais, bem como o fornecimento de Equipamentos de Proteção Individual (EPI); </a:t>
            </a:r>
            <a:endParaRPr>
              <a:latin typeface="Calibri" pitchFamily="34" charset="0"/>
            </a:endParaRPr>
          </a:p>
        </p:txBody>
      </p:sp>
      <p:sp>
        <p:nvSpPr>
          <p:cNvPr id="108" name="CustomShape 4"/>
          <p:cNvSpPr/>
          <p:nvPr/>
        </p:nvSpPr>
        <p:spPr>
          <a:xfrm>
            <a:off x="6516216" y="3482744"/>
            <a:ext cx="882360" cy="882360"/>
          </a:xfrm>
          <a:prstGeom prst="downArrow">
            <a:avLst>
              <a:gd name="adj1" fmla="val 55000"/>
              <a:gd name="adj2" fmla="val 45000"/>
            </a:avLst>
          </a:prstGeom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ln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9" name="CustomShape 5"/>
          <p:cNvSpPr/>
          <p:nvPr/>
        </p:nvSpPr>
        <p:spPr>
          <a:xfrm>
            <a:off x="7218032" y="4922904"/>
            <a:ext cx="882360" cy="882360"/>
          </a:xfrm>
          <a:prstGeom prst="downArrow">
            <a:avLst>
              <a:gd name="adj1" fmla="val 55000"/>
              <a:gd name="adj2" fmla="val 45000"/>
            </a:avLst>
          </a:prstGeom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ln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" name="TextShape 1"/>
          <p:cNvSpPr txBox="1"/>
          <p:nvPr/>
        </p:nvSpPr>
        <p:spPr>
          <a:xfrm>
            <a:off x="1825352" y="270136"/>
            <a:ext cx="7067128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4000" b="1" strike="noStrike" dirty="0">
                <a:solidFill>
                  <a:schemeClr val="bg1"/>
                </a:solidFill>
                <a:latin typeface="Calibri" pitchFamily="34" charset="0"/>
              </a:rPr>
              <a:t>ATRIBUIÇÕES DO FISCAL  DO CONTRATO</a:t>
            </a:r>
            <a:endParaRPr sz="40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CustomShape 1"/>
          <p:cNvSpPr/>
          <p:nvPr/>
        </p:nvSpPr>
        <p:spPr>
          <a:xfrm>
            <a:off x="467640" y="2421360"/>
            <a:ext cx="6994800" cy="1357560"/>
          </a:xfrm>
          <a:prstGeom prst="roundRect">
            <a:avLst>
              <a:gd name="adj" fmla="val 1296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0840" tIns="100440" rIns="60840" bIns="100800" anchor="ctr"/>
          <a:lstStyle/>
          <a:p>
            <a:pPr algn="just">
              <a:lnSpc>
                <a:spcPct val="90000"/>
              </a:lnSpc>
            </a:pPr>
            <a:r>
              <a:rPr lang="pt-BR" strike="noStrike">
                <a:solidFill>
                  <a:srgbClr val="FFFFFF"/>
                </a:solidFill>
                <a:latin typeface="Calibri" pitchFamily="34" charset="0"/>
              </a:rPr>
              <a:t>Verificar se, a remuneração dos empregados estão de acordo com a planilha de custos e formação de preço apresentada pela empresa e com a Convenção Coletiva de Trabalho vigente para a categoria; </a:t>
            </a:r>
            <a:endParaRPr>
              <a:latin typeface="Calibri" pitchFamily="34" charset="0"/>
            </a:endParaRPr>
          </a:p>
        </p:txBody>
      </p:sp>
      <p:sp>
        <p:nvSpPr>
          <p:cNvPr id="112" name="CustomShape 2"/>
          <p:cNvSpPr/>
          <p:nvPr/>
        </p:nvSpPr>
        <p:spPr>
          <a:xfrm>
            <a:off x="1115640" y="4077720"/>
            <a:ext cx="6994800" cy="1090080"/>
          </a:xfrm>
          <a:prstGeom prst="roundRect">
            <a:avLst>
              <a:gd name="adj" fmla="val 1296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0840" tIns="92880" rIns="60840" bIns="92520" anchor="ctr"/>
          <a:lstStyle/>
          <a:p>
            <a:pPr algn="just">
              <a:lnSpc>
                <a:spcPct val="90000"/>
              </a:lnSpc>
            </a:pPr>
            <a:r>
              <a:rPr lang="pt-BR" strike="noStrike">
                <a:solidFill>
                  <a:srgbClr val="FFFFFF"/>
                </a:solidFill>
                <a:latin typeface="Calibri" pitchFamily="34" charset="0"/>
              </a:rPr>
              <a:t>Conferir se os postos de trabalho estão implantados, e ocupados, conforme a especificação do Contrato; </a:t>
            </a:r>
            <a:endParaRPr>
              <a:latin typeface="Calibri" pitchFamily="34" charset="0"/>
            </a:endParaRPr>
          </a:p>
        </p:txBody>
      </p:sp>
      <p:sp>
        <p:nvSpPr>
          <p:cNvPr id="113" name="CustomShape 3"/>
          <p:cNvSpPr/>
          <p:nvPr/>
        </p:nvSpPr>
        <p:spPr>
          <a:xfrm>
            <a:off x="1691640" y="5572080"/>
            <a:ext cx="6994800" cy="1097280"/>
          </a:xfrm>
          <a:prstGeom prst="roundRect">
            <a:avLst>
              <a:gd name="adj" fmla="val 1296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0840" tIns="92880" rIns="60840" bIns="93240" anchor="ctr"/>
          <a:lstStyle/>
          <a:p>
            <a:pPr algn="just">
              <a:lnSpc>
                <a:spcPct val="90000"/>
              </a:lnSpc>
            </a:pPr>
            <a:r>
              <a:rPr lang="pt-BR" strike="noStrike">
                <a:solidFill>
                  <a:srgbClr val="FFFFFF"/>
                </a:solidFill>
                <a:latin typeface="Calibri" pitchFamily="34" charset="0"/>
              </a:rPr>
              <a:t>Certificar-se de que o preposto da empresa está ciente das obrigações assumidas pela Contratada na prestação do serviço. </a:t>
            </a:r>
            <a:endParaRPr>
              <a:latin typeface="Calibri" pitchFamily="34" charset="0"/>
            </a:endParaRPr>
          </a:p>
        </p:txBody>
      </p:sp>
      <p:sp>
        <p:nvSpPr>
          <p:cNvPr id="114" name="CustomShape 4"/>
          <p:cNvSpPr/>
          <p:nvPr/>
        </p:nvSpPr>
        <p:spPr>
          <a:xfrm>
            <a:off x="6713976" y="3482744"/>
            <a:ext cx="882360" cy="882360"/>
          </a:xfrm>
          <a:prstGeom prst="downArrow">
            <a:avLst>
              <a:gd name="adj1" fmla="val 55000"/>
              <a:gd name="adj2" fmla="val 45000"/>
            </a:avLst>
          </a:prstGeom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ln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5" name="CustomShape 5"/>
          <p:cNvSpPr/>
          <p:nvPr/>
        </p:nvSpPr>
        <p:spPr>
          <a:xfrm>
            <a:off x="7362048" y="4922904"/>
            <a:ext cx="882360" cy="882360"/>
          </a:xfrm>
          <a:prstGeom prst="downArrow">
            <a:avLst>
              <a:gd name="adj1" fmla="val 55000"/>
              <a:gd name="adj2" fmla="val 45000"/>
            </a:avLst>
          </a:prstGeom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ln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" name="TextShape 1"/>
          <p:cNvSpPr txBox="1"/>
          <p:nvPr/>
        </p:nvSpPr>
        <p:spPr>
          <a:xfrm>
            <a:off x="1825352" y="270136"/>
            <a:ext cx="7067128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4000" b="1" strike="noStrike" dirty="0">
                <a:solidFill>
                  <a:schemeClr val="bg1"/>
                </a:solidFill>
                <a:latin typeface="Calibri" pitchFamily="34" charset="0"/>
              </a:rPr>
              <a:t>ATRIBUIÇÕES DO FISCAL  DO CONTRATO</a:t>
            </a:r>
            <a:endParaRPr sz="40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CustomShape 1"/>
          <p:cNvSpPr/>
          <p:nvPr/>
        </p:nvSpPr>
        <p:spPr>
          <a:xfrm>
            <a:off x="607048" y="2060848"/>
            <a:ext cx="7272360" cy="1714320"/>
          </a:xfrm>
          <a:prstGeom prst="roundRect">
            <a:avLst>
              <a:gd name="adj" fmla="val 1296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6320" tIns="126720" rIns="76320" bIns="126360" anchor="ctr"/>
          <a:lstStyle/>
          <a:p>
            <a:pPr algn="just">
              <a:lnSpc>
                <a:spcPct val="90000"/>
              </a:lnSpc>
            </a:pPr>
            <a:r>
              <a:rPr lang="pt-BR" sz="2000" strike="noStrike" dirty="0">
                <a:solidFill>
                  <a:srgbClr val="FFFFFF"/>
                </a:solidFill>
                <a:latin typeface="Lucida Sans Unicode"/>
              </a:rPr>
              <a:t>Após a assinatura do contrato, é necessária uma reunião </a:t>
            </a:r>
            <a:r>
              <a:rPr lang="pt-BR" sz="2000" b="1" u="sng" strike="noStrike" dirty="0">
                <a:solidFill>
                  <a:srgbClr val="FFFFFF"/>
                </a:solidFill>
                <a:latin typeface="Lucida Sans Unicode"/>
              </a:rPr>
              <a:t>inicial</a:t>
            </a:r>
            <a:r>
              <a:rPr lang="pt-BR" sz="1200" b="1" u="sng" strike="noStrike" dirty="0">
                <a:solidFill>
                  <a:srgbClr val="FFFFFF"/>
                </a:solidFill>
                <a:latin typeface="Lucida Sans Unicode"/>
              </a:rPr>
              <a:t>.</a:t>
            </a:r>
            <a:endParaRPr dirty="0"/>
          </a:p>
        </p:txBody>
      </p:sp>
      <p:sp>
        <p:nvSpPr>
          <p:cNvPr id="118" name="CustomShape 2"/>
          <p:cNvSpPr/>
          <p:nvPr/>
        </p:nvSpPr>
        <p:spPr>
          <a:xfrm>
            <a:off x="1331640" y="4581128"/>
            <a:ext cx="7272808" cy="2238632"/>
          </a:xfrm>
          <a:prstGeom prst="roundRect">
            <a:avLst>
              <a:gd name="adj" fmla="val 1296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tIns="105480" rIns="45720" bIns="105120" anchor="ctr"/>
          <a:lstStyle/>
          <a:p>
            <a:pPr algn="just">
              <a:lnSpc>
                <a:spcPct val="90000"/>
              </a:lnSpc>
            </a:pPr>
            <a:r>
              <a:rPr lang="pt-BR" sz="2000" b="1" i="1" strike="noStrike">
                <a:solidFill>
                  <a:srgbClr val="FF0000"/>
                </a:solidFill>
                <a:latin typeface="Calibri" pitchFamily="34" charset="0"/>
              </a:rPr>
              <a:t>ATENÇÃO! </a:t>
            </a:r>
            <a:r>
              <a:rPr lang="pt-BR" sz="2000" b="1" i="1" strike="noStrike">
                <a:solidFill>
                  <a:srgbClr val="FFFFFF"/>
                </a:solidFill>
                <a:latin typeface="Calibri" pitchFamily="34" charset="0"/>
              </a:rPr>
              <a:t>O fiscal do contrato deve ter um cuidado adicional durante as reuniões realizadas com a Contratada. É de grande importância que uma Ata documente tudo o que foi tratado na reunião, devendo este documento conter no mínimo: data, nome e assinatura dos participantes, assuntos tratados, decisões, responsáveis pelas providências a serem tomadas e prazos estabelecidos entre as partes.</a:t>
            </a:r>
            <a:endParaRPr sz="2000">
              <a:latin typeface="Calibri" pitchFamily="34" charset="0"/>
            </a:endParaRPr>
          </a:p>
        </p:txBody>
      </p:sp>
      <p:sp>
        <p:nvSpPr>
          <p:cNvPr id="119" name="CustomShape 3"/>
          <p:cNvSpPr/>
          <p:nvPr/>
        </p:nvSpPr>
        <p:spPr>
          <a:xfrm>
            <a:off x="6777032" y="3429000"/>
            <a:ext cx="1323360" cy="1323360"/>
          </a:xfrm>
          <a:prstGeom prst="downArrow">
            <a:avLst>
              <a:gd name="adj1" fmla="val 55000"/>
              <a:gd name="adj2" fmla="val 45000"/>
            </a:avLst>
          </a:prstGeom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ln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" name="TextShape 1"/>
          <p:cNvSpPr txBox="1"/>
          <p:nvPr/>
        </p:nvSpPr>
        <p:spPr>
          <a:xfrm>
            <a:off x="1825352" y="270136"/>
            <a:ext cx="7067128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4000" b="1" strike="noStrike" dirty="0">
                <a:solidFill>
                  <a:schemeClr val="bg1"/>
                </a:solidFill>
                <a:latin typeface="Calibri" pitchFamily="34" charset="0"/>
              </a:rPr>
              <a:t>ATRIBUIÇÕES DO FISCAL  DO CONTRATO</a:t>
            </a:r>
            <a:endParaRPr sz="40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2"/>
          <p:cNvSpPr/>
          <p:nvPr/>
        </p:nvSpPr>
        <p:spPr>
          <a:xfrm>
            <a:off x="971640" y="1989000"/>
            <a:ext cx="6624360" cy="3747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lang="pt-BR" sz="4000" u="sng" strike="noStrike">
                <a:solidFill>
                  <a:srgbClr val="000000"/>
                </a:solidFill>
                <a:latin typeface="Lucida Sans Unicode"/>
              </a:rPr>
              <a:t>FISCALIZAÇÃO DIÁRIA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</p:txBody>
      </p:sp>
      <p:pic>
        <p:nvPicPr>
          <p:cNvPr id="123" name="image27.jpeg"/>
          <p:cNvPicPr/>
          <p:nvPr/>
        </p:nvPicPr>
        <p:blipFill>
          <a:blip r:embed="rId2" cstate="print"/>
          <a:stretch/>
        </p:blipFill>
        <p:spPr>
          <a:xfrm>
            <a:off x="3708000" y="3501008"/>
            <a:ext cx="2232152" cy="2074672"/>
          </a:xfrm>
          <a:prstGeom prst="rect">
            <a:avLst/>
          </a:prstGeom>
          <a:ln>
            <a:noFill/>
          </a:ln>
        </p:spPr>
      </p:pic>
      <p:sp>
        <p:nvSpPr>
          <p:cNvPr id="5" name="TextShape 1"/>
          <p:cNvSpPr txBox="1"/>
          <p:nvPr/>
        </p:nvSpPr>
        <p:spPr>
          <a:xfrm>
            <a:off x="1825352" y="270136"/>
            <a:ext cx="7067128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4000" b="1" strike="noStrike" dirty="0">
                <a:solidFill>
                  <a:schemeClr val="bg1"/>
                </a:solidFill>
                <a:latin typeface="Calibri" pitchFamily="34" charset="0"/>
              </a:rPr>
              <a:t>ATRIBUIÇÕES DO FISCAL  DO CONTRATO</a:t>
            </a:r>
            <a:endParaRPr sz="40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CustomShape 1"/>
          <p:cNvSpPr/>
          <p:nvPr/>
        </p:nvSpPr>
        <p:spPr>
          <a:xfrm>
            <a:off x="457200" y="2060848"/>
            <a:ext cx="6994800" cy="2036160"/>
          </a:xfrm>
          <a:prstGeom prst="roundRect">
            <a:avLst>
              <a:gd name="adj" fmla="val 1296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3880" tIns="143640" rIns="83880" bIns="143280" anchor="ctr"/>
          <a:lstStyle/>
          <a:p>
            <a:pPr algn="just">
              <a:lnSpc>
                <a:spcPct val="90000"/>
              </a:lnSpc>
            </a:pPr>
            <a:r>
              <a:rPr lang="pt-BR" sz="2200" strike="noStrike">
                <a:solidFill>
                  <a:srgbClr val="FFFFFF"/>
                </a:solidFill>
                <a:latin typeface="Calibri" pitchFamily="34" charset="0"/>
              </a:rPr>
              <a:t>Fiscalizar, todos os dias, quais postos estão prestando serviços e em quais funções, caso o contrato possua mais de uma função;</a:t>
            </a:r>
            <a:endParaRPr>
              <a:latin typeface="Calibri" pitchFamily="34" charset="0"/>
            </a:endParaRPr>
          </a:p>
        </p:txBody>
      </p:sp>
      <p:sp>
        <p:nvSpPr>
          <p:cNvPr id="125" name="CustomShape 2"/>
          <p:cNvSpPr/>
          <p:nvPr/>
        </p:nvSpPr>
        <p:spPr>
          <a:xfrm>
            <a:off x="1691640" y="4753040"/>
            <a:ext cx="6994800" cy="2036160"/>
          </a:xfrm>
          <a:prstGeom prst="roundRect">
            <a:avLst>
              <a:gd name="adj" fmla="val 1296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3880" tIns="143640" rIns="83880" bIns="143280" anchor="ctr"/>
          <a:lstStyle/>
          <a:p>
            <a:pPr algn="just">
              <a:lnSpc>
                <a:spcPct val="90000"/>
              </a:lnSpc>
            </a:pPr>
            <a:r>
              <a:rPr lang="pt-BR" sz="2200" strike="noStrike">
                <a:solidFill>
                  <a:srgbClr val="FFFFFF"/>
                </a:solidFill>
                <a:latin typeface="Calibri" pitchFamily="34" charset="0"/>
              </a:rPr>
              <a:t>Verificar se os postos estão cumprindo à risca a jornada de trabalho;</a:t>
            </a:r>
            <a:endParaRPr sz="2200">
              <a:latin typeface="Calibri" pitchFamily="34" charset="0"/>
            </a:endParaRPr>
          </a:p>
        </p:txBody>
      </p:sp>
      <p:sp>
        <p:nvSpPr>
          <p:cNvPr id="126" name="CustomShape 3"/>
          <p:cNvSpPr/>
          <p:nvPr/>
        </p:nvSpPr>
        <p:spPr>
          <a:xfrm>
            <a:off x="6344984" y="3645024"/>
            <a:ext cx="1323360" cy="1323360"/>
          </a:xfrm>
          <a:prstGeom prst="downArrow">
            <a:avLst>
              <a:gd name="adj1" fmla="val 55000"/>
              <a:gd name="adj2" fmla="val 45000"/>
            </a:avLst>
          </a:prstGeom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ln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" name="TextShape 1"/>
          <p:cNvSpPr txBox="1"/>
          <p:nvPr/>
        </p:nvSpPr>
        <p:spPr>
          <a:xfrm>
            <a:off x="1825352" y="332656"/>
            <a:ext cx="7067128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4000" b="1" strike="noStrike" dirty="0">
                <a:solidFill>
                  <a:schemeClr val="bg1"/>
                </a:solidFill>
                <a:latin typeface="Calibri" pitchFamily="34" charset="0"/>
              </a:rPr>
              <a:t>ATRIBUIÇÕES DO FISCAL  DO CONTRATO</a:t>
            </a:r>
            <a:endParaRPr sz="40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CustomShape 1"/>
          <p:cNvSpPr/>
          <p:nvPr/>
        </p:nvSpPr>
        <p:spPr>
          <a:xfrm>
            <a:off x="663240" y="2132856"/>
            <a:ext cx="6994800" cy="2036160"/>
          </a:xfrm>
          <a:prstGeom prst="roundRect">
            <a:avLst>
              <a:gd name="adj" fmla="val 1296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151200" bIns="150840" anchor="ctr"/>
          <a:lstStyle/>
          <a:p>
            <a:pPr algn="just">
              <a:lnSpc>
                <a:spcPct val="90000"/>
              </a:lnSpc>
            </a:pPr>
            <a:r>
              <a:rPr lang="pt-BR" sz="2400" strike="noStrike" dirty="0">
                <a:solidFill>
                  <a:srgbClr val="FFFFFF"/>
                </a:solidFill>
                <a:latin typeface="Calibri" pitchFamily="34" charset="0"/>
              </a:rPr>
              <a:t>Conferir se estão uniformizados, devidamente identificados e portando </a:t>
            </a:r>
            <a:r>
              <a:rPr lang="pt-BR" sz="2400" strike="noStrike" dirty="0" err="1">
                <a:solidFill>
                  <a:srgbClr val="FFFFFF"/>
                </a:solidFill>
                <a:latin typeface="Calibri" pitchFamily="34" charset="0"/>
              </a:rPr>
              <a:t>EPI´s</a:t>
            </a:r>
            <a:r>
              <a:rPr lang="pt-BR" sz="2400" strike="noStrike" dirty="0">
                <a:solidFill>
                  <a:srgbClr val="FFFFFF"/>
                </a:solidFill>
                <a:latin typeface="Calibri" pitchFamily="34" charset="0"/>
              </a:rPr>
              <a:t> de acordo com cada </a:t>
            </a:r>
            <a:r>
              <a:rPr lang="pt-BR" sz="2400" strike="noStrike" dirty="0" smtClean="0">
                <a:solidFill>
                  <a:srgbClr val="FFFFFF"/>
                </a:solidFill>
                <a:latin typeface="Calibri" pitchFamily="34" charset="0"/>
              </a:rPr>
              <a:t>contrato.</a:t>
            </a:r>
            <a:endParaRPr sz="2400" dirty="0">
              <a:latin typeface="Calibri" pitchFamily="34" charset="0"/>
            </a:endParaRPr>
          </a:p>
        </p:txBody>
      </p:sp>
      <p:sp>
        <p:nvSpPr>
          <p:cNvPr id="129" name="CustomShape 2"/>
          <p:cNvSpPr/>
          <p:nvPr/>
        </p:nvSpPr>
        <p:spPr>
          <a:xfrm>
            <a:off x="1897680" y="4777216"/>
            <a:ext cx="6994800" cy="2036160"/>
          </a:xfrm>
          <a:prstGeom prst="roundRect">
            <a:avLst>
              <a:gd name="adj" fmla="val 1296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151200" bIns="150840" anchor="ctr"/>
          <a:lstStyle/>
          <a:p>
            <a:pPr algn="just">
              <a:lnSpc>
                <a:spcPct val="90000"/>
              </a:lnSpc>
            </a:pPr>
            <a:r>
              <a:rPr lang="pt-BR" sz="2400" strike="noStrike">
                <a:solidFill>
                  <a:srgbClr val="FFFFFF"/>
                </a:solidFill>
                <a:latin typeface="Calibri" pitchFamily="34" charset="0"/>
              </a:rPr>
              <a:t>No caso do serviço de  vigilância: Conferir se os postos armados estão portando coletes balísticos.</a:t>
            </a:r>
            <a:endParaRPr sz="2400">
              <a:latin typeface="Calibri" pitchFamily="34" charset="0"/>
            </a:endParaRPr>
          </a:p>
        </p:txBody>
      </p:sp>
      <p:sp>
        <p:nvSpPr>
          <p:cNvPr id="130" name="CustomShape 3"/>
          <p:cNvSpPr/>
          <p:nvPr/>
        </p:nvSpPr>
        <p:spPr>
          <a:xfrm>
            <a:off x="6561008" y="3789040"/>
            <a:ext cx="1323360" cy="1323360"/>
          </a:xfrm>
          <a:prstGeom prst="downArrow">
            <a:avLst>
              <a:gd name="adj1" fmla="val 55000"/>
              <a:gd name="adj2" fmla="val 45000"/>
            </a:avLst>
          </a:prstGeom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ln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" name="TextShape 1"/>
          <p:cNvSpPr txBox="1"/>
          <p:nvPr/>
        </p:nvSpPr>
        <p:spPr>
          <a:xfrm>
            <a:off x="1825352" y="270136"/>
            <a:ext cx="7067128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4000" b="1" strike="noStrike" dirty="0">
                <a:solidFill>
                  <a:schemeClr val="bg1"/>
                </a:solidFill>
                <a:latin typeface="Calibri" pitchFamily="34" charset="0"/>
              </a:rPr>
              <a:t>ATRIBUIÇÕES DO FISCAL  DO CONTRATO</a:t>
            </a:r>
            <a:endParaRPr sz="40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483</TotalTime>
  <Words>1546</Words>
  <Application>Microsoft Office PowerPoint</Application>
  <PresentationFormat>Apresentação na tela (4:3)</PresentationFormat>
  <Paragraphs>163</Paragraphs>
  <Slides>29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29</vt:i4>
      </vt:variant>
    </vt:vector>
  </HeadingPairs>
  <TitlesOfParts>
    <vt:vector size="30" baseType="lpstr">
      <vt:lpstr>Forma de Onda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PRÓ-REITORIA DE ADMINISTRAÇÃO</dc:title>
  <dc:creator>PRA</dc:creator>
  <cp:lastModifiedBy>Edelvino</cp:lastModifiedBy>
  <cp:revision>30</cp:revision>
  <dcterms:created xsi:type="dcterms:W3CDTF">2012-12-28T21:15:44Z</dcterms:created>
  <dcterms:modified xsi:type="dcterms:W3CDTF">2015-10-08T02:54:00Z</dcterms:modified>
</cp:coreProperties>
</file>