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comments/comment3.xml" ContentType="application/vnd.openxmlformats-officedocument.presentationml.comments+xml"/>
  <Override PartName="/ppt/commentAuthors.xml" ContentType="application/vnd.openxmlformats-officedocument.presentationml.commentAuthors+xml"/>
  <Override PartName="/ppt/comments/comment1.xml" ContentType="application/vnd.openxmlformats-officedocument.presentationml.comments+xml"/>
  <Override PartName="/ppt/comments/comment2.xml" ContentType="application/vnd.openxmlformats-officedocument.presentationml.comments+xml"/>
  <Override PartName="/ppt/notesSlides/notesSlide6.xml" ContentType="application/vnd.openxmlformats-officedocument.presentationml.notesSlide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63" r:id="rId2"/>
    <p:sldId id="265" r:id="rId3"/>
    <p:sldId id="266" r:id="rId4"/>
    <p:sldId id="267" r:id="rId5"/>
    <p:sldId id="269" r:id="rId6"/>
    <p:sldId id="268" r:id="rId7"/>
  </p:sldIdLst>
  <p:sldSz cx="9144000" cy="6858000" type="screen4x3"/>
  <p:notesSz cx="6858000" cy="9926638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CCE" initials="C" lastIdx="7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55" autoAdjust="0"/>
    <p:restoredTop sz="94708" autoAdjust="0"/>
  </p:normalViewPr>
  <p:slideViewPr>
    <p:cSldViewPr>
      <p:cViewPr varScale="1">
        <p:scale>
          <a:sx n="65" d="100"/>
          <a:sy n="65" d="100"/>
        </p:scale>
        <p:origin x="-1042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15-10-06T15:45:17.004" idx="1">
    <p:pos x="205520896" y="0"/>
    <p:text>Esses eventos são extremamente importantes pois diminui a distância entre o importador e o órgão interveniente. Trazemos esses fiscais para entender a realidade do processo de importação do Setor público que é um processo cheio de restrições e dificuldades. Dessa forma, ganhamos a solidariedade deles.</p:text>
  </p:cm>
</p:cmLst>
</file>

<file path=ppt/comments/comment2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15-10-06T15:49:33.004" idx="2">
    <p:pos x="234881024" y="983040"/>
    <p:text>A DI é que faz o cálculo do valor a ser empenhado, isso diminui retrabalhos e evita a sub valoração. Da mesma forma, instruímos o pesquisador na parte de prestação de contas. Diferentemente de outras Insituições que encerram sua participação na liberação alfandegária. nenhum pesquisador sai sem uma resposta de nossa Divisão. 
</p:text>
  </p:cm>
  <p:cm authorId="0" dt="2015-10-06T15:39:44.003" idx="3">
    <p:pos x="97648640" y="983040"/>
    <p:text>Criamos matrizes de documentação, padronizando os procedimentos de importação. Isso reduziu a incidência de erros na instrução do processo.</p:text>
  </p:cm>
  <p:cm authorId="0" dt="2015-10-06T15:48:42.002" idx="4">
    <p:pos x="170196992" y="0"/>
    <p:text>Muitas Universidade acessam o site da UFPR para buscar informações sobre os procedimentos utilizados na importação. Nossa idéia é disponibilizar um roteiro com todas as situações possíveis de procedimentos na impo e na expo. Dessa forma as outras Instituições podem usá-los como modelos para criarem seus próprios procedimentos.</p:text>
  </p:cm>
</p:cmLst>
</file>

<file path=ppt/comments/comment3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15-10-06T15:49:33.004" idx="5">
    <p:pos x="234881024" y="983040"/>
    <p:text>A DI é que faz o cálculo do valor a ser empenhado, isso diminui retrabalhos e evita a sub valoração. Da mesma forma, instruímos o pesquisador na parte de prestação de contas. Diferentemente de outras Insituições que encerram sua participação na liberação alfandegária. nenhum pesquisador sai sem uma resposta de nossa Divisão. 
</p:text>
  </p:cm>
  <p:cm authorId="0" dt="2015-10-06T15:39:44.003" idx="6">
    <p:pos x="97648640" y="983040"/>
    <p:text>Criamos matrizes de documentação, padronizando os procedimentos de importação. Isso reduziu a incidência de erros na instrução do processo.</p:text>
  </p:cm>
  <p:cm authorId="0" dt="2015-10-06T15:48:42.002" idx="7">
    <p:pos x="170196992" y="0"/>
    <p:text>Muitas Universidade acessam o site da UFPR para buscar informações sobre os procedimentos utilizados na importação. Nossa idéia é disponibilizar um roteiro com todas as situações possíveis de procedimentos na impo e na expo. Dessa forma as outras Instituições podem usá-los como modelos para criarem seus próprios procedimentos.</p:tex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8DB92A-5ECB-42BD-921B-DB9609EF1A0F}" type="datetimeFigureOut">
              <a:rPr lang="pt-BR" smtClean="0"/>
              <a:pPr/>
              <a:t>20/10/2015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947738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714875"/>
            <a:ext cx="5486400" cy="44672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718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9428163"/>
            <a:ext cx="29718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FE2683-DDF9-4084-9321-E4DA64C6DC3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" name="PlaceHolder 1"/>
          <p:cNvSpPr>
            <a:spLocks noGrp="1"/>
          </p:cNvSpPr>
          <p:nvPr>
            <p:ph type="body"/>
          </p:nvPr>
        </p:nvSpPr>
        <p:spPr>
          <a:xfrm>
            <a:off x="686549" y="4777101"/>
            <a:ext cx="5484687" cy="3907673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316" name="TextShape 2"/>
          <p:cNvSpPr txBox="1"/>
          <p:nvPr/>
        </p:nvSpPr>
        <p:spPr>
          <a:xfrm>
            <a:off x="3883961" y="9428431"/>
            <a:ext cx="2971989" cy="497965"/>
          </a:xfrm>
          <a:prstGeom prst="rect">
            <a:avLst/>
          </a:prstGeom>
          <a:noFill/>
          <a:ln>
            <a:noFill/>
          </a:ln>
        </p:spPr>
        <p:txBody>
          <a:bodyPr lIns="93022" tIns="46511" rIns="93022" bIns="46511" anchor="b"/>
          <a:lstStyle/>
          <a:p>
            <a:pPr algn="r">
              <a:lnSpc>
                <a:spcPct val="100000"/>
              </a:lnSpc>
            </a:pPr>
            <a:fld id="{5C88CD6F-1FCB-4344-B875-4257FBAE3DAF}" type="slidenum">
              <a:rPr lang="pt-BR" sz="1200">
                <a:solidFill>
                  <a:srgbClr val="000000"/>
                </a:solidFill>
                <a:latin typeface="+mn-lt"/>
              </a:rPr>
              <a:pPr algn="r">
                <a:lnSpc>
                  <a:spcPct val="100000"/>
                </a:lnSpc>
              </a:pPr>
              <a:t>1</a:t>
            </a:fld>
            <a:endParaRPr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0EAE0971-5058-4AB8-B47E-DCB41564E455}" type="slidenum">
              <a:rPr lang="en-US"/>
              <a:pPr/>
              <a:t>2</a:t>
            </a:fld>
            <a:endParaRPr lang="en-US"/>
          </a:p>
        </p:txBody>
      </p:sp>
      <p:sp>
        <p:nvSpPr>
          <p:cNvPr id="12289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947738" y="744538"/>
            <a:ext cx="4962525" cy="37226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0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14400" y="4715153"/>
            <a:ext cx="5029200" cy="4466987"/>
          </a:xfrm>
          <a:prstGeom prst="rect">
            <a:avLst/>
          </a:prstGeom>
          <a:noFill/>
          <a:ln cap="flat">
            <a:round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AADFDF0A-74FC-42B6-8F19-6A6F3A548FFF}" type="slidenum">
              <a:rPr lang="en-US"/>
              <a:pPr/>
              <a:t>3</a:t>
            </a:fld>
            <a:endParaRPr lang="en-US"/>
          </a:p>
        </p:txBody>
      </p:sp>
      <p:sp>
        <p:nvSpPr>
          <p:cNvPr id="1331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947738" y="744538"/>
            <a:ext cx="4962525" cy="37226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31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14400" y="4715153"/>
            <a:ext cx="5029200" cy="4466987"/>
          </a:xfrm>
          <a:prstGeom prst="rect">
            <a:avLst/>
          </a:prstGeom>
          <a:noFill/>
          <a:ln cap="flat">
            <a:round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20FB52AD-0E74-405C-A355-ECFF1A3F5E27}" type="slidenum">
              <a:rPr lang="en-US"/>
              <a:pPr/>
              <a:t>4</a:t>
            </a:fld>
            <a:endParaRPr lang="en-US"/>
          </a:p>
        </p:txBody>
      </p:sp>
      <p:sp>
        <p:nvSpPr>
          <p:cNvPr id="1433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947738" y="744538"/>
            <a:ext cx="4962525" cy="37226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14400" y="4715153"/>
            <a:ext cx="5029200" cy="4466987"/>
          </a:xfrm>
          <a:prstGeom prst="rect">
            <a:avLst/>
          </a:prstGeom>
          <a:noFill/>
          <a:ln cap="flat">
            <a:round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20FB52AD-0E74-405C-A355-ECFF1A3F5E27}" type="slidenum">
              <a:rPr lang="en-US"/>
              <a:pPr/>
              <a:t>5</a:t>
            </a:fld>
            <a:endParaRPr lang="en-US"/>
          </a:p>
        </p:txBody>
      </p:sp>
      <p:sp>
        <p:nvSpPr>
          <p:cNvPr id="1433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947738" y="744538"/>
            <a:ext cx="4962525" cy="37226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14400" y="4715153"/>
            <a:ext cx="5029200" cy="4466987"/>
          </a:xfrm>
          <a:prstGeom prst="rect">
            <a:avLst/>
          </a:prstGeom>
          <a:noFill/>
          <a:ln cap="flat">
            <a:round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724BF562-B444-4C77-A2CF-D0B96B78B14D}" type="slidenum">
              <a:rPr lang="en-US"/>
              <a:pPr/>
              <a:t>6</a:t>
            </a:fld>
            <a:endParaRPr lang="en-US"/>
          </a:p>
        </p:txBody>
      </p:sp>
      <p:sp>
        <p:nvSpPr>
          <p:cNvPr id="15361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947738" y="744538"/>
            <a:ext cx="4962525" cy="37226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14400" y="4715153"/>
            <a:ext cx="5029200" cy="4466987"/>
          </a:xfrm>
          <a:prstGeom prst="rect">
            <a:avLst/>
          </a:prstGeom>
          <a:noFill/>
          <a:ln cap="flat">
            <a:round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1616EE-9EEB-471A-B8F5-602D4F7F4841}" type="datetimeFigureOut">
              <a:rPr lang="pt-BR"/>
              <a:pPr>
                <a:defRPr/>
              </a:pPr>
              <a:t>20/10/2015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7D1289-0A7B-462E-867B-D32539F7EFA4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35244F-48E5-41D6-B768-DF1194426EA6}" type="datetimeFigureOut">
              <a:rPr lang="pt-BR"/>
              <a:pPr>
                <a:defRPr/>
              </a:pPr>
              <a:t>20/10/2015</a:t>
            </a:fld>
            <a:endParaRPr lang="pt-BR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E1400F-C213-4402-B589-DE125DB1A1A4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28560" y="365040"/>
            <a:ext cx="7886430" cy="13251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628560" y="1825560"/>
            <a:ext cx="7886430" cy="43509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emf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6325" cy="2468563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1027" name="Group 15"/>
          <p:cNvGrpSpPr>
            <a:grpSpLocks noChangeAspect="1"/>
          </p:cNvGrpSpPr>
          <p:nvPr/>
        </p:nvGrpSpPr>
        <p:grpSpPr bwMode="auto">
          <a:xfrm>
            <a:off x="211138" y="1679575"/>
            <a:ext cx="8723312" cy="1330325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006" y="4499677"/>
              <a:ext cx="4295986" cy="1016152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8667" y="4319028"/>
              <a:ext cx="8279020" cy="1208091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4286" y="4334834"/>
              <a:ext cx="8165219" cy="1101960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5651" y="4316769"/>
              <a:ext cx="4940859" cy="925827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</p:grpSp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338138"/>
            <a:ext cx="8229600" cy="1252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título mestre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4138" y="6249988"/>
            <a:ext cx="37861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2EC0E73-E550-4D7C-B011-61E65FEB26AE}" type="datetimeFigureOut">
              <a:rPr lang="pt-BR"/>
              <a:pPr>
                <a:defRPr/>
              </a:pPr>
              <a:t>20/10/2015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75" y="6249988"/>
            <a:ext cx="3786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0975" y="6249988"/>
            <a:ext cx="11620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CF6B89E-E3AB-4DFE-996A-448ABF8345E1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  <p:sp>
        <p:nvSpPr>
          <p:cNvPr id="1032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71538" y="2674938"/>
            <a:ext cx="7408862" cy="3451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smtClean="0"/>
          </a:p>
        </p:txBody>
      </p:sp>
      <p:pic>
        <p:nvPicPr>
          <p:cNvPr id="52225" name="Picture 1"/>
          <p:cNvPicPr>
            <a:picLocks noChangeAspect="1" noChangeArrowheads="1"/>
          </p:cNvPicPr>
          <p:nvPr userDrawn="1"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-10244" y="-27384"/>
            <a:ext cx="1917948" cy="1475345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66" r:id="rId2"/>
    <p:sldLayoutId id="2147483672" r:id="rId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Candar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Candar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Candar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Candara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kern="1200">
          <a:solidFill>
            <a:schemeClr val="tx2"/>
          </a:solidFill>
          <a:latin typeface="+mn-lt"/>
          <a:ea typeface="+mn-ea"/>
          <a:cs typeface="+mn-cs"/>
        </a:defRPr>
      </a:lvl4pPr>
      <a:lvl5pPr marL="1462088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comments" Target="../comments/commen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stomShape 7"/>
          <p:cNvSpPr/>
          <p:nvPr/>
        </p:nvSpPr>
        <p:spPr>
          <a:xfrm>
            <a:off x="2555776" y="404664"/>
            <a:ext cx="5655320" cy="837504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pt-BR" sz="3600" b="1" strike="noStrike" dirty="0" smtClean="0">
                <a:solidFill>
                  <a:schemeClr val="bg1"/>
                </a:solidFill>
                <a:latin typeface="Calibri"/>
              </a:rPr>
              <a:t>DIVISÃO DE IMPORTAÇÃO</a:t>
            </a:r>
            <a:endParaRPr sz="3600" b="1" dirty="0">
              <a:solidFill>
                <a:schemeClr val="bg1"/>
              </a:solidFill>
            </a:endParaRPr>
          </a:p>
        </p:txBody>
      </p:sp>
      <p:sp>
        <p:nvSpPr>
          <p:cNvPr id="7" name="Text Box 1"/>
          <p:cNvSpPr txBox="1">
            <a:spLocks noChangeArrowheads="1"/>
          </p:cNvSpPr>
          <p:nvPr/>
        </p:nvSpPr>
        <p:spPr bwMode="auto">
          <a:xfrm>
            <a:off x="1042988" y="3069307"/>
            <a:ext cx="7345362" cy="2447925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anchor="b"/>
          <a:lstStyle/>
          <a:p>
            <a:pPr algn="ctr">
              <a:spcBef>
                <a:spcPts val="700"/>
              </a:spcBef>
              <a:buClrTx/>
              <a:buSzPct val="95000"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t-BR" sz="4000" b="1">
                <a:solidFill>
                  <a:srgbClr val="04617B"/>
                </a:solidFill>
                <a:latin typeface="Calibri" pitchFamily="34" charset="0"/>
              </a:rPr>
              <a:t>IMPORTAÇÃO SETOR PÚBLICO</a:t>
            </a:r>
          </a:p>
          <a:p>
            <a:pPr algn="ctr">
              <a:spcBef>
                <a:spcPts val="700"/>
              </a:spcBef>
              <a:buClrTx/>
              <a:buSzPct val="95000"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t-BR" sz="4000" b="1">
              <a:solidFill>
                <a:srgbClr val="04617B"/>
              </a:solidFill>
              <a:latin typeface="Calibri" pitchFamily="34" charset="0"/>
            </a:endParaRPr>
          </a:p>
          <a:p>
            <a:pPr algn="ctr">
              <a:spcBef>
                <a:spcPts val="700"/>
              </a:spcBef>
              <a:buClrTx/>
              <a:buSzPct val="95000"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t-BR" sz="4000" b="1">
                <a:solidFill>
                  <a:srgbClr val="04617B"/>
                </a:solidFill>
                <a:latin typeface="Calibri" pitchFamily="34" charset="0"/>
              </a:rPr>
              <a:t>UFPR - 2015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Text Box 1"/>
          <p:cNvSpPr txBox="1">
            <a:spLocks noChangeArrowheads="1"/>
          </p:cNvSpPr>
          <p:nvPr/>
        </p:nvSpPr>
        <p:spPr bwMode="auto">
          <a:xfrm>
            <a:off x="2267744" y="260648"/>
            <a:ext cx="6347048" cy="114300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0" rIns="0" bIns="0" anchor="b"/>
          <a:lstStyle/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t-BR" sz="5000" b="1" dirty="0">
                <a:solidFill>
                  <a:schemeClr val="bg1"/>
                </a:solidFill>
                <a:latin typeface="Calibri" pitchFamily="32" charset="0"/>
              </a:rPr>
              <a:t>INFORMAÇÕES GERAIS</a:t>
            </a:r>
          </a:p>
        </p:txBody>
      </p:sp>
      <p:sp>
        <p:nvSpPr>
          <p:cNvPr id="7170" name="Text Box 2"/>
          <p:cNvSpPr txBox="1">
            <a:spLocks noChangeArrowheads="1"/>
          </p:cNvSpPr>
          <p:nvPr/>
        </p:nvSpPr>
        <p:spPr bwMode="auto">
          <a:xfrm>
            <a:off x="518864" y="2351931"/>
            <a:ext cx="8229600" cy="4389437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/>
          <a:lstStyle/>
          <a:p>
            <a:pPr marL="271463" indent="-271463">
              <a:spcBef>
                <a:spcPts val="650"/>
              </a:spcBef>
              <a:buClr>
                <a:srgbClr val="0BD0D9"/>
              </a:buClr>
              <a:buSzPct val="95000"/>
              <a:buFont typeface="Wingdings 2" pitchFamily="16" charset="2"/>
              <a:buChar char="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pt-BR" sz="2600" dirty="0">
                <a:solidFill>
                  <a:srgbClr val="000000"/>
                </a:solidFill>
                <a:latin typeface="Constantia" pitchFamily="16" charset="0"/>
              </a:rPr>
              <a:t>A UFPR é cadastrada no CNPQ para importar com isenção de impostos desde 1990;</a:t>
            </a:r>
          </a:p>
          <a:p>
            <a:pPr marL="273050" indent="-271463">
              <a:spcBef>
                <a:spcPts val="650"/>
              </a:spcBef>
              <a:buClrTx/>
              <a:buSzPct val="95000"/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pt-BR" sz="2600" dirty="0">
              <a:solidFill>
                <a:srgbClr val="000000"/>
              </a:solidFill>
              <a:latin typeface="Constantia" pitchFamily="16" charset="0"/>
            </a:endParaRPr>
          </a:p>
          <a:p>
            <a:pPr marL="271463" indent="-271463">
              <a:spcBef>
                <a:spcPts val="650"/>
              </a:spcBef>
              <a:buClr>
                <a:srgbClr val="0BD0D9"/>
              </a:buClr>
              <a:buSzPct val="95000"/>
              <a:buFont typeface="Wingdings 2" pitchFamily="16" charset="2"/>
              <a:buChar char="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pt-BR" sz="2600" dirty="0">
                <a:solidFill>
                  <a:srgbClr val="000000"/>
                </a:solidFill>
                <a:latin typeface="Constantia" pitchFamily="16" charset="0"/>
              </a:rPr>
              <a:t>Beneficia-se pelas Leis 8010/90, 8032/90 e art. 150 da Constituições Federal – isenção de impostos e Imunidade tributária;</a:t>
            </a:r>
          </a:p>
          <a:p>
            <a:pPr marL="271463" indent="-271463">
              <a:spcBef>
                <a:spcPts val="650"/>
              </a:spcBef>
              <a:buClr>
                <a:srgbClr val="0BD0D9"/>
              </a:buClr>
              <a:buSzPct val="95000"/>
              <a:buFont typeface="Wingdings 2" pitchFamily="16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pt-BR" sz="2600" dirty="0">
              <a:solidFill>
                <a:srgbClr val="000000"/>
              </a:solidFill>
              <a:latin typeface="Constantia" pitchFamily="16" charset="0"/>
            </a:endParaRPr>
          </a:p>
          <a:p>
            <a:pPr marL="271463" indent="-271463">
              <a:spcBef>
                <a:spcPts val="650"/>
              </a:spcBef>
              <a:buClr>
                <a:srgbClr val="0BD0D9"/>
              </a:buClr>
              <a:buSzPct val="95000"/>
              <a:buFont typeface="Wingdings 2" pitchFamily="16" charset="2"/>
              <a:buChar char="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pt-BR" sz="2600" dirty="0">
                <a:solidFill>
                  <a:srgbClr val="000000"/>
                </a:solidFill>
                <a:latin typeface="Constantia" pitchFamily="16" charset="0"/>
              </a:rPr>
              <a:t>Importações </a:t>
            </a:r>
            <a:r>
              <a:rPr lang="pt-BR" sz="2600" b="1" dirty="0">
                <a:solidFill>
                  <a:srgbClr val="000000"/>
                </a:solidFill>
                <a:latin typeface="Constantia" pitchFamily="16" charset="0"/>
              </a:rPr>
              <a:t>2014</a:t>
            </a:r>
            <a:r>
              <a:rPr lang="pt-BR" sz="2600" dirty="0">
                <a:solidFill>
                  <a:srgbClr val="000000"/>
                </a:solidFill>
                <a:latin typeface="Constantia" pitchFamily="16" charset="0"/>
              </a:rPr>
              <a:t>: em torno de </a:t>
            </a:r>
            <a:r>
              <a:rPr lang="pt-BR" sz="2600" b="1" dirty="0">
                <a:solidFill>
                  <a:srgbClr val="000000"/>
                </a:solidFill>
                <a:latin typeface="Constantia" pitchFamily="16" charset="0"/>
              </a:rPr>
              <a:t>US$ 2.500,000,00</a:t>
            </a:r>
            <a:r>
              <a:rPr lang="pt-BR" sz="2600" dirty="0">
                <a:solidFill>
                  <a:srgbClr val="000000"/>
                </a:solidFill>
                <a:latin typeface="Constantia" pitchFamily="16" charset="0"/>
              </a:rPr>
              <a:t> (Dois Milhões e Quinhentos Mil Dólares dos Estados Unidos);</a:t>
            </a:r>
          </a:p>
          <a:p>
            <a:pPr marL="271463" indent="-271463">
              <a:spcBef>
                <a:spcPts val="650"/>
              </a:spcBef>
              <a:buClr>
                <a:srgbClr val="0BD0D9"/>
              </a:buClr>
              <a:buSzPct val="95000"/>
              <a:buFont typeface="Wingdings 2" pitchFamily="16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pt-BR" sz="2600" dirty="0">
              <a:solidFill>
                <a:srgbClr val="000000"/>
              </a:solidFill>
              <a:latin typeface="Constantia" pitchFamily="16" charset="0"/>
            </a:endParaRPr>
          </a:p>
          <a:p>
            <a:pPr marL="271463" indent="-271463">
              <a:spcBef>
                <a:spcPts val="650"/>
              </a:spcBef>
              <a:buClr>
                <a:srgbClr val="0BD0D9"/>
              </a:buClr>
              <a:buSzPct val="95000"/>
              <a:buFont typeface="Wingdings 2" pitchFamily="16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pt-BR" sz="2600" dirty="0">
              <a:solidFill>
                <a:srgbClr val="000000"/>
              </a:solidFill>
              <a:latin typeface="Constantia" pitchFamily="16" charset="0"/>
            </a:endParaRPr>
          </a:p>
          <a:p>
            <a:pPr marL="273050" indent="-271463">
              <a:spcBef>
                <a:spcPts val="650"/>
              </a:spcBef>
              <a:buClrTx/>
              <a:buSzPct val="95000"/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pt-BR" sz="2600" dirty="0">
              <a:solidFill>
                <a:srgbClr val="000000"/>
              </a:solidFill>
              <a:latin typeface="Constantia" pitchFamily="16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2"/>
          <p:cNvSpPr txBox="1">
            <a:spLocks noChangeArrowheads="1"/>
          </p:cNvSpPr>
          <p:nvPr/>
        </p:nvSpPr>
        <p:spPr bwMode="auto">
          <a:xfrm>
            <a:off x="457200" y="2780928"/>
            <a:ext cx="8229600" cy="360040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/>
          <a:lstStyle/>
          <a:p>
            <a:pPr marL="271463" indent="-271463">
              <a:spcBef>
                <a:spcPts val="650"/>
              </a:spcBef>
              <a:buClr>
                <a:srgbClr val="0BD0D9"/>
              </a:buClr>
              <a:buSzPct val="95000"/>
              <a:buFont typeface="Wingdings 2" pitchFamily="16" charset="2"/>
              <a:buChar char="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pt-BR" sz="2600" dirty="0">
                <a:solidFill>
                  <a:srgbClr val="000000"/>
                </a:solidFill>
                <a:latin typeface="Constantia" pitchFamily="16" charset="0"/>
              </a:rPr>
              <a:t>Média de </a:t>
            </a:r>
            <a:r>
              <a:rPr lang="pt-BR" sz="2600" dirty="0" smtClean="0">
                <a:solidFill>
                  <a:srgbClr val="000000"/>
                </a:solidFill>
                <a:latin typeface="Constantia" pitchFamily="16" charset="0"/>
              </a:rPr>
              <a:t>processos/ano</a:t>
            </a:r>
            <a:r>
              <a:rPr lang="pt-BR" sz="2600" dirty="0">
                <a:solidFill>
                  <a:srgbClr val="000000"/>
                </a:solidFill>
                <a:latin typeface="Constantia" pitchFamily="16" charset="0"/>
              </a:rPr>
              <a:t>: 150 </a:t>
            </a:r>
            <a:r>
              <a:rPr lang="pt-BR" sz="2600" dirty="0" smtClean="0">
                <a:solidFill>
                  <a:srgbClr val="000000"/>
                </a:solidFill>
                <a:latin typeface="Constantia" pitchFamily="16" charset="0"/>
              </a:rPr>
              <a:t>processos.</a:t>
            </a:r>
            <a:endParaRPr lang="pt-BR" sz="2600" dirty="0">
              <a:solidFill>
                <a:srgbClr val="000000"/>
              </a:solidFill>
              <a:latin typeface="Constantia" pitchFamily="16" charset="0"/>
            </a:endParaRPr>
          </a:p>
          <a:p>
            <a:pPr marL="271463" indent="-271463">
              <a:spcBef>
                <a:spcPts val="650"/>
              </a:spcBef>
              <a:buClr>
                <a:srgbClr val="0BD0D9"/>
              </a:buClr>
              <a:buSzPct val="95000"/>
              <a:buFont typeface="Wingdings 2" pitchFamily="16" charset="2"/>
              <a:buChar char="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pt-BR" sz="2600" dirty="0">
                <a:solidFill>
                  <a:srgbClr val="000000"/>
                </a:solidFill>
                <a:latin typeface="Constantia" pitchFamily="16" charset="0"/>
              </a:rPr>
              <a:t>Equipe experiente na área de comércio </a:t>
            </a:r>
            <a:r>
              <a:rPr lang="pt-BR" sz="2600" dirty="0" smtClean="0">
                <a:solidFill>
                  <a:srgbClr val="000000"/>
                </a:solidFill>
                <a:latin typeface="Constantia" pitchFamily="16" charset="0"/>
              </a:rPr>
              <a:t>exterior.</a:t>
            </a:r>
            <a:endParaRPr lang="pt-BR" sz="2600" dirty="0">
              <a:solidFill>
                <a:srgbClr val="000000"/>
              </a:solidFill>
              <a:latin typeface="Constantia" pitchFamily="16" charset="0"/>
            </a:endParaRPr>
          </a:p>
          <a:p>
            <a:pPr marL="271463" indent="-271463">
              <a:spcBef>
                <a:spcPts val="650"/>
              </a:spcBef>
              <a:buClr>
                <a:srgbClr val="0BD0D9"/>
              </a:buClr>
              <a:buSzPct val="95000"/>
              <a:buFont typeface="Wingdings 2" pitchFamily="16" charset="2"/>
              <a:buChar char="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pt-BR" sz="2600" dirty="0">
                <a:solidFill>
                  <a:srgbClr val="000000"/>
                </a:solidFill>
                <a:latin typeface="Constantia" pitchFamily="16" charset="0"/>
              </a:rPr>
              <a:t>UFPR presta assessoria para  Universidades do Brasil, âmbito federal, estadual e </a:t>
            </a:r>
            <a:r>
              <a:rPr lang="pt-BR" sz="2600" dirty="0" smtClean="0">
                <a:solidFill>
                  <a:srgbClr val="000000"/>
                </a:solidFill>
                <a:latin typeface="Constantia" pitchFamily="16" charset="0"/>
              </a:rPr>
              <a:t>municipal.</a:t>
            </a:r>
            <a:endParaRPr lang="pt-BR" sz="2600" dirty="0">
              <a:solidFill>
                <a:srgbClr val="000000"/>
              </a:solidFill>
              <a:latin typeface="Constantia" pitchFamily="16" charset="0"/>
            </a:endParaRPr>
          </a:p>
          <a:p>
            <a:pPr marL="271463" indent="-271463">
              <a:spcBef>
                <a:spcPts val="650"/>
              </a:spcBef>
              <a:buClr>
                <a:srgbClr val="0BD0D9"/>
              </a:buClr>
              <a:buSzPct val="95000"/>
              <a:buFont typeface="Wingdings 2" pitchFamily="16" charset="2"/>
              <a:buChar char="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pt-BR" sz="2600" dirty="0">
                <a:solidFill>
                  <a:srgbClr val="000000"/>
                </a:solidFill>
                <a:latin typeface="Constantia" pitchFamily="16" charset="0"/>
              </a:rPr>
              <a:t>Mantém-se atualizada com a legislação mediante eventos promovidos pela Divisão de Importação a nível nacional, tendo como convidados órgãos intervenientes no Comércio </a:t>
            </a:r>
            <a:r>
              <a:rPr lang="pt-BR" sz="2600" dirty="0" smtClean="0">
                <a:solidFill>
                  <a:srgbClr val="000000"/>
                </a:solidFill>
                <a:latin typeface="Constantia" pitchFamily="16" charset="0"/>
              </a:rPr>
              <a:t>Exterior.</a:t>
            </a:r>
            <a:endParaRPr lang="pt-BR" sz="2600" dirty="0">
              <a:solidFill>
                <a:srgbClr val="000000"/>
              </a:solidFill>
              <a:latin typeface="Constantia" pitchFamily="16" charset="0"/>
            </a:endParaRPr>
          </a:p>
          <a:p>
            <a:pPr marL="273050" indent="-271463">
              <a:spcBef>
                <a:spcPts val="650"/>
              </a:spcBef>
              <a:buClrTx/>
              <a:buSzPct val="95000"/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pt-BR" sz="2600" dirty="0">
              <a:solidFill>
                <a:srgbClr val="000000"/>
              </a:solidFill>
              <a:latin typeface="Constantia" pitchFamily="16" charset="0"/>
            </a:endParaRPr>
          </a:p>
        </p:txBody>
      </p:sp>
      <p:sp>
        <p:nvSpPr>
          <p:cNvPr id="4" name="Text Box 1"/>
          <p:cNvSpPr txBox="1">
            <a:spLocks noChangeArrowheads="1"/>
          </p:cNvSpPr>
          <p:nvPr/>
        </p:nvSpPr>
        <p:spPr bwMode="auto">
          <a:xfrm>
            <a:off x="2267744" y="260648"/>
            <a:ext cx="6347048" cy="114300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0" rIns="0" bIns="0" anchor="b"/>
          <a:lstStyle/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t-BR" sz="5000" b="1" dirty="0">
                <a:solidFill>
                  <a:schemeClr val="bg1"/>
                </a:solidFill>
                <a:latin typeface="Calibri" pitchFamily="32" charset="0"/>
              </a:rPr>
              <a:t>INFORMAÇÕES GERAIS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Text Box 1"/>
          <p:cNvSpPr txBox="1">
            <a:spLocks noChangeArrowheads="1"/>
          </p:cNvSpPr>
          <p:nvPr/>
        </p:nvSpPr>
        <p:spPr bwMode="auto">
          <a:xfrm>
            <a:off x="1907704" y="332656"/>
            <a:ext cx="7164288" cy="867122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0" rIns="0" bIns="0" anchor="b"/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t-BR" sz="5000" b="1" dirty="0">
                <a:solidFill>
                  <a:schemeClr val="bg1"/>
                </a:solidFill>
                <a:latin typeface="Calibri" pitchFamily="32" charset="0"/>
              </a:rPr>
              <a:t>ROTEIRO DE IMPORTAÇÃO</a:t>
            </a:r>
          </a:p>
        </p:txBody>
      </p:sp>
      <p:sp>
        <p:nvSpPr>
          <p:cNvPr id="9218" name="Text Box 2"/>
          <p:cNvSpPr txBox="1">
            <a:spLocks noChangeArrowheads="1"/>
          </p:cNvSpPr>
          <p:nvPr/>
        </p:nvSpPr>
        <p:spPr bwMode="auto">
          <a:xfrm>
            <a:off x="457200" y="2511227"/>
            <a:ext cx="8229600" cy="4158133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/>
          <a:lstStyle/>
          <a:p>
            <a:pPr marL="271463" indent="-271463">
              <a:spcBef>
                <a:spcPts val="650"/>
              </a:spcBef>
              <a:buClr>
                <a:srgbClr val="0BD0D9"/>
              </a:buClr>
              <a:buSzPct val="95000"/>
              <a:buFont typeface="Wingdings 2" pitchFamily="16" charset="2"/>
              <a:buChar char="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pt-BR" sz="2600" dirty="0">
                <a:solidFill>
                  <a:srgbClr val="000000"/>
                </a:solidFill>
                <a:latin typeface="Constantia" pitchFamily="16" charset="0"/>
              </a:rPr>
              <a:t>Roteiro de importação disponível no site da UFPR, garantindo a correção e transparência do </a:t>
            </a:r>
            <a:r>
              <a:rPr lang="pt-BR" sz="2600" dirty="0" smtClean="0">
                <a:solidFill>
                  <a:srgbClr val="000000"/>
                </a:solidFill>
                <a:latin typeface="Constantia" pitchFamily="16" charset="0"/>
              </a:rPr>
              <a:t>processo.</a:t>
            </a:r>
            <a:endParaRPr lang="pt-BR" sz="2600" dirty="0">
              <a:solidFill>
                <a:srgbClr val="000000"/>
              </a:solidFill>
              <a:latin typeface="Constantia" pitchFamily="16" charset="0"/>
            </a:endParaRPr>
          </a:p>
          <a:p>
            <a:pPr marL="271463" indent="-271463">
              <a:spcBef>
                <a:spcPts val="650"/>
              </a:spcBef>
              <a:buClr>
                <a:srgbClr val="0BD0D9"/>
              </a:buClr>
              <a:buSzPct val="95000"/>
              <a:buFont typeface="Wingdings 2" pitchFamily="16" charset="2"/>
              <a:buChar char="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pt-BR" sz="2600" dirty="0">
                <a:solidFill>
                  <a:srgbClr val="000000"/>
                </a:solidFill>
                <a:latin typeface="Constantia" pitchFamily="16" charset="0"/>
              </a:rPr>
              <a:t>Em preparação roteiro de todos os procedimentos de importação e exportação.  Estará disponível no site da UFPR para todos as Instituições públicas interessadas em importar ou exportar. </a:t>
            </a:r>
          </a:p>
          <a:p>
            <a:pPr marL="271463" indent="-271463">
              <a:spcBef>
                <a:spcPts val="650"/>
              </a:spcBef>
              <a:buClr>
                <a:srgbClr val="0BD0D9"/>
              </a:buClr>
              <a:buSzPct val="95000"/>
              <a:buFont typeface="Wingdings 2" pitchFamily="16" charset="2"/>
              <a:buChar char="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pt-BR" sz="2600" b="1" dirty="0">
                <a:solidFill>
                  <a:srgbClr val="000000"/>
                </a:solidFill>
                <a:latin typeface="Constantia" pitchFamily="16" charset="0"/>
              </a:rPr>
              <a:t>O diferencial da Divisão de importação UFPR é que instruímos o pesquisador desde a abertura do processo até a prestação de contas junto ao órgão </a:t>
            </a:r>
            <a:r>
              <a:rPr lang="pt-BR" sz="2600" b="1" dirty="0" smtClean="0">
                <a:solidFill>
                  <a:srgbClr val="000000"/>
                </a:solidFill>
                <a:latin typeface="Constantia" pitchFamily="16" charset="0"/>
              </a:rPr>
              <a:t>fomentador.</a:t>
            </a:r>
            <a:endParaRPr lang="pt-BR" sz="2600" b="1" dirty="0">
              <a:solidFill>
                <a:srgbClr val="000000"/>
              </a:solidFill>
              <a:latin typeface="Constantia" pitchFamily="16" charset="0"/>
            </a:endParaRPr>
          </a:p>
          <a:p>
            <a:pPr marL="271463" indent="-271463">
              <a:spcBef>
                <a:spcPts val="650"/>
              </a:spcBef>
              <a:buClr>
                <a:srgbClr val="0BD0D9"/>
              </a:buClr>
              <a:buSzPct val="95000"/>
              <a:buFont typeface="Wingdings 2" pitchFamily="16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pt-BR" sz="2600" dirty="0">
              <a:solidFill>
                <a:srgbClr val="000000"/>
              </a:solidFill>
              <a:latin typeface="Constantia" pitchFamily="16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Text Box 1"/>
          <p:cNvSpPr txBox="1">
            <a:spLocks noChangeArrowheads="1"/>
          </p:cNvSpPr>
          <p:nvPr/>
        </p:nvSpPr>
        <p:spPr bwMode="auto">
          <a:xfrm>
            <a:off x="1907704" y="332656"/>
            <a:ext cx="7164288" cy="867122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0" rIns="0" bIns="0" anchor="b"/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t-BR" sz="5000" b="1" dirty="0">
                <a:solidFill>
                  <a:schemeClr val="bg1"/>
                </a:solidFill>
                <a:latin typeface="Calibri" pitchFamily="32" charset="0"/>
              </a:rPr>
              <a:t>ROTEIRO DE IMPORTAÇÃO</a:t>
            </a:r>
          </a:p>
        </p:txBody>
      </p:sp>
      <p:pic>
        <p:nvPicPr>
          <p:cNvPr id="52226" name="Picture 2" descr="http://www.pra.ufpr.br/portal/dsg/files/2014/02/FLUXOGRAMA_IMPORTAÇÃ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36512" y="188640"/>
            <a:ext cx="9140547" cy="6552728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Text Box 1"/>
          <p:cNvSpPr txBox="1">
            <a:spLocks noChangeArrowheads="1"/>
          </p:cNvSpPr>
          <p:nvPr/>
        </p:nvSpPr>
        <p:spPr bwMode="auto">
          <a:xfrm>
            <a:off x="3563888" y="404664"/>
            <a:ext cx="2879725" cy="819745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0" rIns="0" bIns="0" anchor="b"/>
          <a:lstStyle/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t-BR" sz="3600" b="1" dirty="0" smtClean="0">
                <a:solidFill>
                  <a:schemeClr val="bg1"/>
                </a:solidFill>
                <a:latin typeface="Arial" charset="0"/>
                <a:cs typeface="Arial" charset="0"/>
              </a:rPr>
              <a:t>CONTATO</a:t>
            </a:r>
            <a:endParaRPr lang="pt-BR" sz="3600" b="1" dirty="0">
              <a:solidFill>
                <a:schemeClr val="bg1"/>
              </a:solidFill>
              <a:latin typeface="Calibri" pitchFamily="32" charset="0"/>
            </a:endParaRPr>
          </a:p>
        </p:txBody>
      </p:sp>
      <p:sp>
        <p:nvSpPr>
          <p:cNvPr id="10242" name="Text Box 2"/>
          <p:cNvSpPr txBox="1">
            <a:spLocks noChangeArrowheads="1"/>
          </p:cNvSpPr>
          <p:nvPr/>
        </p:nvSpPr>
        <p:spPr bwMode="auto">
          <a:xfrm>
            <a:off x="755576" y="1556792"/>
            <a:ext cx="7632848" cy="5237162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/>
          <a:lstStyle/>
          <a:p>
            <a:pPr marL="271463" indent="-271463">
              <a:lnSpc>
                <a:spcPct val="80000"/>
              </a:lnSpc>
              <a:spcBef>
                <a:spcPts val="600"/>
              </a:spcBef>
              <a:buClr>
                <a:srgbClr val="0BD0D9"/>
              </a:buClr>
              <a:buSzPct val="95000"/>
              <a:buFont typeface="Wingdings 2" pitchFamily="16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pt-BR" sz="2400" dirty="0">
              <a:latin typeface="Constantia" pitchFamily="16" charset="0"/>
            </a:endParaRPr>
          </a:p>
          <a:p>
            <a:pPr marL="273050" indent="-271463">
              <a:lnSpc>
                <a:spcPct val="80000"/>
              </a:lnSpc>
              <a:spcBef>
                <a:spcPts val="600"/>
              </a:spcBef>
              <a:buClrTx/>
              <a:buSzPct val="95000"/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pt-BR" sz="2400" dirty="0">
              <a:latin typeface="Constantia" pitchFamily="16" charset="0"/>
            </a:endParaRPr>
          </a:p>
          <a:p>
            <a:pPr marL="273050" indent="-271463" algn="ctr">
              <a:lnSpc>
                <a:spcPct val="80000"/>
              </a:lnSpc>
              <a:spcBef>
                <a:spcPts val="600"/>
              </a:spcBef>
              <a:buClrTx/>
              <a:buSzTx/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pt-BR" sz="2400" dirty="0">
                <a:latin typeface="Arial" charset="0"/>
                <a:cs typeface="Arial" charset="0"/>
              </a:rPr>
              <a:t>DIVISÃO DE IMPORTAÇÃO</a:t>
            </a:r>
          </a:p>
          <a:p>
            <a:pPr marL="273050" indent="-271463" algn="ctr">
              <a:lnSpc>
                <a:spcPct val="80000"/>
              </a:lnSpc>
              <a:spcBef>
                <a:spcPts val="600"/>
              </a:spcBef>
              <a:buClrTx/>
              <a:buSzTx/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pt-BR" sz="2400" dirty="0">
              <a:latin typeface="Arial" charset="0"/>
              <a:cs typeface="Arial" charset="0"/>
            </a:endParaRPr>
          </a:p>
          <a:p>
            <a:pPr marL="273050" indent="-271463" algn="ctr">
              <a:lnSpc>
                <a:spcPct val="80000"/>
              </a:lnSpc>
              <a:spcBef>
                <a:spcPts val="600"/>
              </a:spcBef>
              <a:buClrTx/>
              <a:buSzTx/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pt-BR" sz="2400" dirty="0">
                <a:latin typeface="Arial" charset="0"/>
                <a:cs typeface="Arial" charset="0"/>
              </a:rPr>
              <a:t>http://www.pra.ufpr.br/portal/dsg/importacao/</a:t>
            </a:r>
          </a:p>
          <a:p>
            <a:pPr marL="271463" indent="-271463" algn="ctr">
              <a:lnSpc>
                <a:spcPct val="80000"/>
              </a:lnSpc>
              <a:spcBef>
                <a:spcPts val="600"/>
              </a:spcBef>
              <a:buClr>
                <a:srgbClr val="0BD0D9"/>
              </a:buClr>
              <a:buSzPct val="95000"/>
              <a:buFont typeface="Wingdings 2" pitchFamily="16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pt-BR" sz="2400" dirty="0">
              <a:latin typeface="Arial" charset="0"/>
              <a:cs typeface="Arial" charset="0"/>
            </a:endParaRPr>
          </a:p>
          <a:p>
            <a:pPr marL="271463" indent="-271463">
              <a:lnSpc>
                <a:spcPct val="80000"/>
              </a:lnSpc>
              <a:spcBef>
                <a:spcPts val="600"/>
              </a:spcBef>
              <a:buClr>
                <a:srgbClr val="0BD0D9"/>
              </a:buClr>
              <a:buSzPct val="95000"/>
              <a:buFont typeface="Wingdings 2" pitchFamily="16" charset="2"/>
              <a:buChar char="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pt-BR" sz="2400" dirty="0">
                <a:latin typeface="Arial" charset="0"/>
                <a:cs typeface="Arial" charset="0"/>
              </a:rPr>
              <a:t>Alba de Araujo – </a:t>
            </a:r>
            <a:r>
              <a:rPr lang="pt-BR" sz="2400" dirty="0" err="1">
                <a:latin typeface="Arial" charset="0"/>
                <a:cs typeface="Arial" charset="0"/>
              </a:rPr>
              <a:t>Tel</a:t>
            </a:r>
            <a:r>
              <a:rPr lang="pt-BR" sz="2400" dirty="0">
                <a:latin typeface="Arial" charset="0"/>
                <a:cs typeface="Arial" charset="0"/>
              </a:rPr>
              <a:t>: (41) 3360-5015</a:t>
            </a:r>
          </a:p>
          <a:p>
            <a:pPr marL="271463" indent="-271463">
              <a:lnSpc>
                <a:spcPct val="80000"/>
              </a:lnSpc>
              <a:spcBef>
                <a:spcPts val="600"/>
              </a:spcBef>
              <a:buClr>
                <a:srgbClr val="0BD0D9"/>
              </a:buClr>
              <a:buSzPct val="95000"/>
              <a:buFont typeface="Wingdings 2" pitchFamily="16" charset="2"/>
              <a:buChar char="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pt-BR" sz="2400" dirty="0">
                <a:latin typeface="Arial" charset="0"/>
                <a:cs typeface="Arial" charset="0"/>
              </a:rPr>
              <a:t>E-mail Institucional: import@ufpr.br</a:t>
            </a:r>
          </a:p>
          <a:p>
            <a:pPr marL="271463" indent="-271463">
              <a:lnSpc>
                <a:spcPct val="80000"/>
              </a:lnSpc>
              <a:spcBef>
                <a:spcPts val="600"/>
              </a:spcBef>
              <a:buClr>
                <a:srgbClr val="0BD0D9"/>
              </a:buClr>
              <a:buSzPct val="95000"/>
              <a:buFont typeface="Wingdings 2" pitchFamily="16" charset="2"/>
              <a:buChar char="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pt-BR" sz="2400" dirty="0">
                <a:latin typeface="Arial" charset="0"/>
                <a:cs typeface="Arial" charset="0"/>
              </a:rPr>
              <a:t>Equipe: :</a:t>
            </a:r>
          </a:p>
          <a:p>
            <a:pPr marL="271463" indent="-271463">
              <a:lnSpc>
                <a:spcPct val="80000"/>
              </a:lnSpc>
              <a:spcBef>
                <a:spcPts val="600"/>
              </a:spcBef>
              <a:buClr>
                <a:srgbClr val="0BD0D9"/>
              </a:buClr>
              <a:buSzPct val="95000"/>
              <a:buFont typeface="Wingdings 2" pitchFamily="16" charset="2"/>
              <a:buChar char="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pt-BR" sz="2400" dirty="0">
                <a:latin typeface="Arial" charset="0"/>
                <a:cs typeface="Arial" charset="0"/>
              </a:rPr>
              <a:t>bucciutti@ufpr.br – </a:t>
            </a:r>
            <a:r>
              <a:rPr lang="pt-BR" sz="2400" dirty="0" err="1">
                <a:latin typeface="Arial" charset="0"/>
                <a:cs typeface="Arial" charset="0"/>
              </a:rPr>
              <a:t>Tel</a:t>
            </a:r>
            <a:r>
              <a:rPr lang="pt-BR" sz="2400" dirty="0">
                <a:latin typeface="Arial" charset="0"/>
                <a:cs typeface="Arial" charset="0"/>
              </a:rPr>
              <a:t>: (41) 3360-5189, </a:t>
            </a:r>
          </a:p>
          <a:p>
            <a:pPr marL="271463" indent="-271463">
              <a:lnSpc>
                <a:spcPct val="80000"/>
              </a:lnSpc>
              <a:spcBef>
                <a:spcPts val="600"/>
              </a:spcBef>
              <a:buClr>
                <a:srgbClr val="0BD0D9"/>
              </a:buClr>
              <a:buSzPct val="95000"/>
              <a:buFont typeface="Wingdings 2" pitchFamily="16" charset="2"/>
              <a:buChar char="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pt-BR" sz="2400" dirty="0">
                <a:latin typeface="Arial" charset="0"/>
                <a:cs typeface="Arial" charset="0"/>
              </a:rPr>
              <a:t>hanna@ufpr.br – </a:t>
            </a:r>
            <a:r>
              <a:rPr lang="pt-BR" sz="2400" dirty="0" err="1">
                <a:latin typeface="Arial" charset="0"/>
                <a:cs typeface="Arial" charset="0"/>
              </a:rPr>
              <a:t>Tel</a:t>
            </a:r>
            <a:r>
              <a:rPr lang="pt-BR" sz="2400" dirty="0">
                <a:latin typeface="Arial" charset="0"/>
                <a:cs typeface="Arial" charset="0"/>
              </a:rPr>
              <a:t>: (41) 3360-5038 ,</a:t>
            </a:r>
          </a:p>
          <a:p>
            <a:pPr marL="271463" indent="-271463">
              <a:lnSpc>
                <a:spcPct val="80000"/>
              </a:lnSpc>
              <a:spcBef>
                <a:spcPts val="600"/>
              </a:spcBef>
              <a:buClr>
                <a:srgbClr val="0BD0D9"/>
              </a:buClr>
              <a:buSzPct val="95000"/>
              <a:buFont typeface="Wingdings 2" pitchFamily="16" charset="2"/>
              <a:buChar char="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pt-BR" sz="2400" dirty="0" smtClean="0">
                <a:latin typeface="Arial" charset="0"/>
                <a:cs typeface="Arial" charset="0"/>
              </a:rPr>
              <a:t>franciele@ufpr.br </a:t>
            </a:r>
            <a:r>
              <a:rPr lang="pt-BR" sz="2400" dirty="0">
                <a:latin typeface="Arial" charset="0"/>
                <a:cs typeface="Arial" charset="0"/>
              </a:rPr>
              <a:t>– </a:t>
            </a:r>
            <a:r>
              <a:rPr lang="pt-BR" sz="2400" dirty="0" err="1">
                <a:latin typeface="Arial" charset="0"/>
                <a:cs typeface="Arial" charset="0"/>
              </a:rPr>
              <a:t>Tel</a:t>
            </a:r>
            <a:r>
              <a:rPr lang="pt-BR" sz="2400" dirty="0">
                <a:latin typeface="Arial" charset="0"/>
                <a:cs typeface="Arial" charset="0"/>
              </a:rPr>
              <a:t>: (41) 3360-5132, </a:t>
            </a:r>
          </a:p>
          <a:p>
            <a:pPr marL="271463" indent="-271463">
              <a:lnSpc>
                <a:spcPct val="80000"/>
              </a:lnSpc>
              <a:spcBef>
                <a:spcPts val="600"/>
              </a:spcBef>
              <a:buClr>
                <a:srgbClr val="0BD0D9"/>
              </a:buClr>
              <a:buSzPct val="95000"/>
              <a:buFont typeface="Wingdings 2" pitchFamily="16" charset="2"/>
              <a:buChar char="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pt-BR" sz="2400" dirty="0">
                <a:latin typeface="Arial" charset="0"/>
                <a:cs typeface="Arial" charset="0"/>
              </a:rPr>
              <a:t>daiany@ufpr.br – </a:t>
            </a:r>
            <a:r>
              <a:rPr lang="pt-BR" sz="2400" dirty="0" err="1">
                <a:latin typeface="Arial" charset="0"/>
                <a:cs typeface="Arial" charset="0"/>
              </a:rPr>
              <a:t>Tel</a:t>
            </a:r>
            <a:r>
              <a:rPr lang="pt-BR" sz="2400" dirty="0">
                <a:latin typeface="Arial" charset="0"/>
                <a:cs typeface="Arial" charset="0"/>
              </a:rPr>
              <a:t>:( 41) 3360-5419 </a:t>
            </a:r>
          </a:p>
          <a:p>
            <a:pPr marL="271463" indent="-271463">
              <a:lnSpc>
                <a:spcPct val="80000"/>
              </a:lnSpc>
              <a:spcBef>
                <a:spcPts val="600"/>
              </a:spcBef>
              <a:buClr>
                <a:srgbClr val="0BD0D9"/>
              </a:buClr>
              <a:buSzPct val="95000"/>
              <a:buFont typeface="Wingdings 2" pitchFamily="16" charset="2"/>
              <a:buChar char="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pt-BR" sz="2400" dirty="0">
                <a:latin typeface="Arial" charset="0"/>
                <a:cs typeface="Arial" charset="0"/>
              </a:rPr>
              <a:t>naldo@ufpr.br – </a:t>
            </a:r>
            <a:r>
              <a:rPr lang="pt-BR" sz="2400" dirty="0" err="1">
                <a:latin typeface="Arial" charset="0"/>
                <a:cs typeface="Arial" charset="0"/>
              </a:rPr>
              <a:t>Tel</a:t>
            </a:r>
            <a:r>
              <a:rPr lang="pt-BR" sz="2400" dirty="0">
                <a:latin typeface="Arial" charset="0"/>
                <a:cs typeface="Arial" charset="0"/>
              </a:rPr>
              <a:t>: (41) 3360-5371 </a:t>
            </a:r>
          </a:p>
          <a:p>
            <a:pPr marL="271463" indent="-271463">
              <a:lnSpc>
                <a:spcPct val="80000"/>
              </a:lnSpc>
              <a:spcBef>
                <a:spcPts val="600"/>
              </a:spcBef>
              <a:buClr>
                <a:srgbClr val="0BD0D9"/>
              </a:buClr>
              <a:buSzPct val="95000"/>
              <a:buFont typeface="Wingdings 2" pitchFamily="16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pt-BR" sz="2400" dirty="0">
              <a:latin typeface="Arial" charset="0"/>
              <a:cs typeface="Arial" charset="0"/>
            </a:endParaRPr>
          </a:p>
          <a:p>
            <a:pPr marL="273050" indent="-271463">
              <a:lnSpc>
                <a:spcPct val="80000"/>
              </a:lnSpc>
              <a:spcBef>
                <a:spcPts val="600"/>
              </a:spcBef>
              <a:buClrTx/>
              <a:buSzPct val="95000"/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pt-BR" sz="2400" dirty="0">
              <a:latin typeface="Arial" charset="0"/>
              <a:cs typeface="Arial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orma de Onda">
  <a:themeElements>
    <a:clrScheme name="Forma de Onda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Forma de Onda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Forma de Onda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463</TotalTime>
  <Words>276</Words>
  <Application>Microsoft Office PowerPoint</Application>
  <PresentationFormat>Apresentação na tela (4:3)</PresentationFormat>
  <Paragraphs>42</Paragraphs>
  <Slides>6</Slides>
  <Notes>6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6</vt:i4>
      </vt:variant>
    </vt:vector>
  </HeadingPairs>
  <TitlesOfParts>
    <vt:vector size="7" baseType="lpstr">
      <vt:lpstr>Forma de Onda</vt:lpstr>
      <vt:lpstr>Slide 1</vt:lpstr>
      <vt:lpstr>Slide 2</vt:lpstr>
      <vt:lpstr>Slide 3</vt:lpstr>
      <vt:lpstr>Slide 4</vt:lpstr>
      <vt:lpstr>Slide 5</vt:lpstr>
      <vt:lpstr>Slide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PRÓ-REITORIA DE ADMINISTRAÇÃO</dc:title>
  <dc:creator>PRA</dc:creator>
  <cp:lastModifiedBy>Edelvino</cp:lastModifiedBy>
  <cp:revision>29</cp:revision>
  <dcterms:created xsi:type="dcterms:W3CDTF">2012-12-28T21:15:44Z</dcterms:created>
  <dcterms:modified xsi:type="dcterms:W3CDTF">2015-10-21T00:39:01Z</dcterms:modified>
</cp:coreProperties>
</file>