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7" r:id="rId3"/>
    <p:sldId id="269" r:id="rId4"/>
    <p:sldId id="265" r:id="rId5"/>
    <p:sldId id="270" r:id="rId6"/>
    <p:sldId id="271" r:id="rId7"/>
    <p:sldId id="266" r:id="rId8"/>
  </p:sldIdLst>
  <p:sldSz cx="9144000" cy="6858000" type="screen4x3"/>
  <p:notesSz cx="6858000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708" autoAdjust="0"/>
  </p:normalViewPr>
  <p:slideViewPr>
    <p:cSldViewPr>
      <p:cViewPr varScale="1">
        <p:scale>
          <a:sx n="65" d="100"/>
          <a:sy n="65" d="100"/>
        </p:scale>
        <p:origin x="-10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616EE-9EEB-471A-B8F5-602D4F7F4841}" type="datetimeFigureOut">
              <a:rPr lang="pt-BR"/>
              <a:pPr>
                <a:defRPr/>
              </a:pPr>
              <a:t>07/10/2015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D1289-0A7B-462E-867B-D32539F7EF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5244F-48E5-41D6-B768-DF1194426EA6}" type="datetimeFigureOut">
              <a:rPr lang="pt-BR"/>
              <a:pPr>
                <a:defRPr/>
              </a:pPr>
              <a:t>07/10/2015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1400F-C213-4402-B589-DE125DB1A1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EC0E73-E550-4D7C-B011-61E65FEB26AE}" type="datetimeFigureOut">
              <a:rPr lang="pt-BR"/>
              <a:pPr>
                <a:defRPr/>
              </a:pPr>
              <a:t>07/10/2015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F6B89E-E3AB-4DFE-996A-448ABF8345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pic>
        <p:nvPicPr>
          <p:cNvPr id="52225" name="Picture 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0244" y="-27384"/>
            <a:ext cx="1917948" cy="14753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ítulo 2"/>
          <p:cNvSpPr>
            <a:spLocks noGrp="1"/>
          </p:cNvSpPr>
          <p:nvPr>
            <p:ph type="title"/>
          </p:nvPr>
        </p:nvSpPr>
        <p:spPr>
          <a:xfrm>
            <a:off x="1907704" y="188640"/>
            <a:ext cx="7056784" cy="1252538"/>
          </a:xfrm>
        </p:spPr>
        <p:txBody>
          <a:bodyPr/>
          <a:lstStyle/>
          <a:p>
            <a:pPr eaLnBrk="1" hangingPunct="1"/>
            <a:r>
              <a:rPr lang="en-US" dirty="0" err="1" smtClean="0"/>
              <a:t>Restaurante</a:t>
            </a:r>
            <a:r>
              <a:rPr lang="en-US" dirty="0" smtClean="0"/>
              <a:t> </a:t>
            </a:r>
            <a:r>
              <a:rPr lang="en-US" dirty="0" err="1" smtClean="0"/>
              <a:t>Universitário</a:t>
            </a:r>
            <a:r>
              <a:rPr lang="en-US" dirty="0" smtClean="0"/>
              <a:t> - RU</a:t>
            </a:r>
            <a:endParaRPr lang="pt-BR" dirty="0" smtClean="0"/>
          </a:p>
        </p:txBody>
      </p:sp>
      <p:pic>
        <p:nvPicPr>
          <p:cNvPr id="14344" name="Picture 8" descr="ufpr_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628800"/>
            <a:ext cx="7736727" cy="5157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755650" y="2420938"/>
            <a:ext cx="7408863" cy="3960390"/>
          </a:xfrm>
        </p:spPr>
        <p:txBody>
          <a:bodyPr/>
          <a:lstStyle/>
          <a:p>
            <a:pPr eaLnBrk="1" hangingPunct="1"/>
            <a:r>
              <a:rPr lang="pt-BR" dirty="0" smtClean="0"/>
              <a:t>O Restaurante Universitário da UFPR possui quatro unidades em Curitiba - Central, Centro Politécnico, Jardim Botânico e Agrárias -  </a:t>
            </a:r>
            <a:r>
              <a:rPr lang="pt-BR" b="1" dirty="0" smtClean="0"/>
              <a:t>administradas pela </a:t>
            </a:r>
            <a:r>
              <a:rPr lang="pt-BR" b="1" dirty="0" smtClean="0"/>
              <a:t>UFPR</a:t>
            </a:r>
            <a:r>
              <a:rPr lang="pt-BR" dirty="0" smtClean="0"/>
              <a:t>, </a:t>
            </a:r>
            <a:r>
              <a:rPr lang="pt-BR" dirty="0" smtClean="0"/>
              <a:t>contando com trabalhadores do quadro e terceirizados.</a:t>
            </a:r>
          </a:p>
          <a:p>
            <a:pPr eaLnBrk="1" hangingPunct="1"/>
            <a:r>
              <a:rPr lang="pt-BR" dirty="0" smtClean="0"/>
              <a:t>Há outras quatro </a:t>
            </a:r>
            <a:r>
              <a:rPr lang="pt-BR" dirty="0" smtClean="0"/>
              <a:t>unidades terceirizadas </a:t>
            </a:r>
            <a:r>
              <a:rPr lang="pt-BR" dirty="0" smtClean="0"/>
              <a:t>nos campi do interior do </a:t>
            </a:r>
            <a:r>
              <a:rPr lang="pt-BR" dirty="0" smtClean="0"/>
              <a:t>Estado </a:t>
            </a:r>
            <a:r>
              <a:rPr lang="pt-BR" dirty="0" smtClean="0"/>
              <a:t>- </a:t>
            </a:r>
            <a:r>
              <a:rPr lang="pt-BR" dirty="0" err="1" smtClean="0"/>
              <a:t>Palotina</a:t>
            </a:r>
            <a:r>
              <a:rPr lang="pt-BR" dirty="0" smtClean="0"/>
              <a:t>, Pontal do Paraná, Matinhos e Jandaia do Sul - administradas por empresas especializadas. Em breve haverá uma quinta unidade dos </a:t>
            </a:r>
            <a:r>
              <a:rPr lang="pt-BR" dirty="0" err="1" smtClean="0"/>
              <a:t>RUs</a:t>
            </a:r>
            <a:r>
              <a:rPr lang="pt-BR" dirty="0" smtClean="0"/>
              <a:t>, em Balneário Mirassol – PR.</a:t>
            </a:r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</p:txBody>
      </p:sp>
      <p:sp>
        <p:nvSpPr>
          <p:cNvPr id="45059" name="Título 2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8229600" cy="1252538"/>
          </a:xfrm>
        </p:spPr>
        <p:txBody>
          <a:bodyPr/>
          <a:lstStyle/>
          <a:p>
            <a:pPr eaLnBrk="1" hangingPunct="1"/>
            <a:r>
              <a:rPr lang="en-US" smtClean="0"/>
              <a:t>RU - Unidades</a:t>
            </a: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ítulo 2"/>
          <p:cNvSpPr>
            <a:spLocks noGrp="1"/>
          </p:cNvSpPr>
          <p:nvPr>
            <p:ph type="title" idx="4294967295"/>
          </p:nvPr>
        </p:nvSpPr>
        <p:spPr>
          <a:xfrm>
            <a:off x="1598215" y="44624"/>
            <a:ext cx="7294265" cy="1252538"/>
          </a:xfrm>
        </p:spPr>
        <p:txBody>
          <a:bodyPr/>
          <a:lstStyle/>
          <a:p>
            <a:pPr eaLnBrk="1" hangingPunct="1"/>
            <a:r>
              <a:rPr lang="en-US" dirty="0" err="1" smtClean="0"/>
              <a:t>Unidades</a:t>
            </a:r>
            <a:r>
              <a:rPr lang="en-US" dirty="0" smtClean="0"/>
              <a:t> de Curitiba</a:t>
            </a:r>
            <a:endParaRPr lang="pt-BR" dirty="0" smtClean="0"/>
          </a:p>
        </p:txBody>
      </p:sp>
      <p:sp>
        <p:nvSpPr>
          <p:cNvPr id="47107" name="Espaço Reservado para Conteúdo 1"/>
          <p:cNvSpPr>
            <a:spLocks/>
          </p:cNvSpPr>
          <p:nvPr/>
        </p:nvSpPr>
        <p:spPr bwMode="auto">
          <a:xfrm>
            <a:off x="755650" y="2492375"/>
            <a:ext cx="7408863" cy="157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>
                <a:solidFill>
                  <a:schemeClr val="tx2"/>
                </a:solidFill>
                <a:latin typeface="Candara" pitchFamily="34" charset="0"/>
              </a:rPr>
              <a:t>As unidades de Curitiba atendem cerca de 12.000 refeições por dia útil, entre café da manhã, almoço e jantar.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>
                <a:solidFill>
                  <a:schemeClr val="tx2"/>
                </a:solidFill>
                <a:latin typeface="Candara" pitchFamily="34" charset="0"/>
              </a:rPr>
              <a:t>A unidade Central atende aos finais de semana e feriados, com foco principal nos alunos com fragilidade econômica.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>
                <a:solidFill>
                  <a:schemeClr val="tx2"/>
                </a:solidFill>
                <a:latin typeface="Candara" pitchFamily="34" charset="0"/>
              </a:rPr>
              <a:t>No ano de 2014 foram servidas  1.387.375 nos RUs de Curitiba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endParaRPr lang="pt-BR" sz="2400">
              <a:solidFill>
                <a:schemeClr val="tx2"/>
              </a:solidFill>
              <a:latin typeface="Candara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endParaRPr lang="pt-BR" sz="2400">
              <a:solidFill>
                <a:schemeClr val="tx2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ítulo 2"/>
          <p:cNvSpPr>
            <a:spLocks noGrp="1"/>
          </p:cNvSpPr>
          <p:nvPr>
            <p:ph type="title" idx="4294967295"/>
          </p:nvPr>
        </p:nvSpPr>
        <p:spPr>
          <a:xfrm>
            <a:off x="2051720" y="338138"/>
            <a:ext cx="6635080" cy="1252537"/>
          </a:xfrm>
        </p:spPr>
        <p:txBody>
          <a:bodyPr/>
          <a:lstStyle/>
          <a:p>
            <a:pPr eaLnBrk="1" hangingPunct="1"/>
            <a:r>
              <a:rPr lang="pt-BR" smtClean="0"/>
              <a:t>Evolução de Refeições - Curitiba</a:t>
            </a:r>
          </a:p>
        </p:txBody>
      </p:sp>
      <p:graphicFrame>
        <p:nvGraphicFramePr>
          <p:cNvPr id="36948" name="Object 84"/>
          <p:cNvGraphicFramePr>
            <a:graphicFrameLocks noChangeAspect="1"/>
          </p:cNvGraphicFramePr>
          <p:nvPr/>
        </p:nvGraphicFramePr>
        <p:xfrm>
          <a:off x="179388" y="1700213"/>
          <a:ext cx="8848725" cy="3790950"/>
        </p:xfrm>
        <a:graphic>
          <a:graphicData uri="http://schemas.openxmlformats.org/presentationml/2006/ole">
            <p:oleObj spid="_x0000_s36948" name="Gráfico" r:id="rId3" imgW="8848745" imgH="379107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ítulo 2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252538"/>
          </a:xfrm>
        </p:spPr>
        <p:txBody>
          <a:bodyPr/>
          <a:lstStyle/>
          <a:p>
            <a:pPr eaLnBrk="1" hangingPunct="1"/>
            <a:r>
              <a:rPr lang="en-US" smtClean="0"/>
              <a:t>Unidades Interior</a:t>
            </a:r>
            <a:endParaRPr lang="pt-BR" smtClean="0"/>
          </a:p>
        </p:txBody>
      </p:sp>
      <p:sp>
        <p:nvSpPr>
          <p:cNvPr id="48131" name="Espaço Reservado para Conteúdo 1"/>
          <p:cNvSpPr>
            <a:spLocks/>
          </p:cNvSpPr>
          <p:nvPr/>
        </p:nvSpPr>
        <p:spPr bwMode="auto">
          <a:xfrm>
            <a:off x="755650" y="2492375"/>
            <a:ext cx="7408863" cy="157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>
                <a:solidFill>
                  <a:schemeClr val="tx2"/>
                </a:solidFill>
                <a:latin typeface="Candara" pitchFamily="34" charset="0"/>
              </a:rPr>
              <a:t>As unidades dos campi do interior são todas atendidas por empresas especializadas, com supervisão da administração dos RUs.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>
                <a:solidFill>
                  <a:schemeClr val="tx2"/>
                </a:solidFill>
                <a:latin typeface="Candara" pitchFamily="34" charset="0"/>
              </a:rPr>
              <a:t>Todas as unidades atendem café da manhã, almoço e jantar todos os dias da semana, incluindo final de semana e feriados.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>
                <a:solidFill>
                  <a:schemeClr val="tx2"/>
                </a:solidFill>
                <a:latin typeface="Candara" pitchFamily="34" charset="0"/>
              </a:rPr>
              <a:t>No ano de 2014, as unidades do interior serviram, conjuntamente, 413.689 refeições.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endParaRPr lang="pt-BR" sz="2400">
              <a:solidFill>
                <a:schemeClr val="tx2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ítulo 2"/>
          <p:cNvSpPr>
            <a:spLocks noGrp="1"/>
          </p:cNvSpPr>
          <p:nvPr>
            <p:ph type="title" idx="4294967295"/>
          </p:nvPr>
        </p:nvSpPr>
        <p:spPr>
          <a:xfrm>
            <a:off x="1907703" y="333375"/>
            <a:ext cx="6790209" cy="1252538"/>
          </a:xfrm>
        </p:spPr>
        <p:txBody>
          <a:bodyPr/>
          <a:lstStyle/>
          <a:p>
            <a:pPr eaLnBrk="1" hangingPunct="1"/>
            <a:r>
              <a:rPr lang="en-US" dirty="0" err="1" smtClean="0"/>
              <a:t>Refeições</a:t>
            </a:r>
            <a:r>
              <a:rPr lang="en-US" dirty="0" smtClean="0"/>
              <a:t> </a:t>
            </a:r>
            <a:r>
              <a:rPr lang="en-US" i="1" dirty="0" err="1" smtClean="0"/>
              <a:t>campi</a:t>
            </a:r>
            <a:r>
              <a:rPr lang="en-US" dirty="0" smtClean="0"/>
              <a:t> Interior 2014</a:t>
            </a:r>
            <a:endParaRPr lang="pt-BR" dirty="0" smtClean="0"/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147638" y="1608138"/>
          <a:ext cx="8848725" cy="3981450"/>
        </p:xfrm>
        <a:graphic>
          <a:graphicData uri="http://schemas.openxmlformats.org/presentationml/2006/ole">
            <p:oleObj spid="_x0000_s49156" name="Gráfico" r:id="rId3" imgW="8848745" imgH="398142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Título 2"/>
          <p:cNvSpPr>
            <a:spLocks noGrp="1"/>
          </p:cNvSpPr>
          <p:nvPr>
            <p:ph type="title" idx="4294967295"/>
          </p:nvPr>
        </p:nvSpPr>
        <p:spPr>
          <a:xfrm>
            <a:off x="1681336" y="88230"/>
            <a:ext cx="7427168" cy="1252538"/>
          </a:xfrm>
        </p:spPr>
        <p:txBody>
          <a:bodyPr/>
          <a:lstStyle/>
          <a:p>
            <a:pPr eaLnBrk="1" hangingPunct="1"/>
            <a:r>
              <a:rPr lang="pt-BR" dirty="0" smtClean="0"/>
              <a:t>Principais avanços recentes</a:t>
            </a:r>
          </a:p>
        </p:txBody>
      </p:sp>
      <p:sp>
        <p:nvSpPr>
          <p:cNvPr id="37894" name="Espaço Reservado para Conteúdo 1"/>
          <p:cNvSpPr>
            <a:spLocks/>
          </p:cNvSpPr>
          <p:nvPr/>
        </p:nvSpPr>
        <p:spPr bwMode="auto">
          <a:xfrm>
            <a:off x="323850" y="2425700"/>
            <a:ext cx="8569325" cy="157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endParaRPr lang="pt-BR" sz="2400">
              <a:solidFill>
                <a:schemeClr val="tx2"/>
              </a:solidFill>
              <a:latin typeface="Candara" pitchFamily="34" charset="0"/>
            </a:endParaRPr>
          </a:p>
        </p:txBody>
      </p:sp>
      <p:sp>
        <p:nvSpPr>
          <p:cNvPr id="37897" name="Espaço Reservado para Conteúdo 1"/>
          <p:cNvSpPr>
            <a:spLocks/>
          </p:cNvSpPr>
          <p:nvPr/>
        </p:nvSpPr>
        <p:spPr bwMode="auto">
          <a:xfrm>
            <a:off x="755650" y="2354263"/>
            <a:ext cx="7408863" cy="157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>
                <a:solidFill>
                  <a:schemeClr val="tx2"/>
                </a:solidFill>
                <a:latin typeface="Candara" pitchFamily="34" charset="0"/>
              </a:rPr>
              <a:t>Novembro de 2011 - início do café da manhã, de segunda-feira a sábado, no RU Central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>
                <a:solidFill>
                  <a:schemeClr val="tx2"/>
                </a:solidFill>
                <a:latin typeface="Candara" pitchFamily="34" charset="0"/>
              </a:rPr>
              <a:t>Março de 2012 - início do café da manhã nos RUs Centro Politécnico e Agrárias. Início do atendimento de três refeições, sete dias por semana, no RU Central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>
                <a:solidFill>
                  <a:schemeClr val="tx2"/>
                </a:solidFill>
                <a:latin typeface="Candara" pitchFamily="34" charset="0"/>
              </a:rPr>
              <a:t>Outubro de 2012 - Abertura do RU Jardim Botânico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>
                <a:solidFill>
                  <a:schemeClr val="tx2"/>
                </a:solidFill>
                <a:latin typeface="Candara" pitchFamily="34" charset="0"/>
              </a:rPr>
              <a:t>2013 - implementação do cardápio vegetariano nos RUs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r>
              <a:rPr lang="pt-BR" sz="2400">
                <a:solidFill>
                  <a:schemeClr val="tx2"/>
                </a:solidFill>
                <a:latin typeface="Candara" pitchFamily="34" charset="0"/>
              </a:rPr>
              <a:t>2015 - Finalização do espaço próprio do RU Palotina (inauguração no próximo dia 14)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</a:pPr>
            <a:endParaRPr lang="pt-BR" sz="2400">
              <a:solidFill>
                <a:schemeClr val="tx2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413</TotalTime>
  <Words>296</Words>
  <Application>Microsoft Office PowerPoint</Application>
  <PresentationFormat>Apresentação na tela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9" baseType="lpstr">
      <vt:lpstr>Forma de Onda</vt:lpstr>
      <vt:lpstr>Gráfico</vt:lpstr>
      <vt:lpstr>Restaurante Universitário - RU</vt:lpstr>
      <vt:lpstr>RU - Unidades</vt:lpstr>
      <vt:lpstr>Unidades de Curitiba</vt:lpstr>
      <vt:lpstr>Evolução de Refeições - Curitiba</vt:lpstr>
      <vt:lpstr>Unidades Interior</vt:lpstr>
      <vt:lpstr>Refeições campi Interior 2014</vt:lpstr>
      <vt:lpstr>Principais avanços recentes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PRÓ-REITORIA DE ADMINISTRAÇÃO</dc:title>
  <dc:creator>PRA</dc:creator>
  <cp:lastModifiedBy>Edelvino</cp:lastModifiedBy>
  <cp:revision>25</cp:revision>
  <dcterms:created xsi:type="dcterms:W3CDTF">2012-12-28T21:15:44Z</dcterms:created>
  <dcterms:modified xsi:type="dcterms:W3CDTF">2015-10-08T01:42:44Z</dcterms:modified>
</cp:coreProperties>
</file>