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9" r:id="rId2"/>
    <p:sldId id="263" r:id="rId3"/>
    <p:sldId id="261" r:id="rId4"/>
    <p:sldId id="283" r:id="rId5"/>
    <p:sldId id="282" r:id="rId6"/>
    <p:sldId id="262" r:id="rId7"/>
    <p:sldId id="284" r:id="rId8"/>
    <p:sldId id="272" r:id="rId9"/>
    <p:sldId id="273" r:id="rId10"/>
    <p:sldId id="275" r:id="rId11"/>
    <p:sldId id="276" r:id="rId12"/>
    <p:sldId id="279" r:id="rId13"/>
    <p:sldId id="277" r:id="rId14"/>
    <p:sldId id="278" r:id="rId15"/>
    <p:sldId id="280" r:id="rId16"/>
    <p:sldId id="281" r:id="rId17"/>
    <p:sldId id="26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92832F5-EA01-48E5-B403-87E193F50680}">
          <p14:sldIdLst>
            <p14:sldId id="259"/>
          </p14:sldIdLst>
        </p14:section>
        <p14:section name="Project Overview" id="{087866C3-7028-482C-8D34-6BF5363FBD75}">
          <p14:sldIdLst>
            <p14:sldId id="263"/>
            <p14:sldId id="261"/>
            <p14:sldId id="283"/>
            <p14:sldId id="282"/>
            <p14:sldId id="262"/>
            <p14:sldId id="284"/>
            <p14:sldId id="272"/>
            <p14:sldId id="273"/>
            <p14:sldId id="275"/>
            <p14:sldId id="276"/>
            <p14:sldId id="279"/>
            <p14:sldId id="277"/>
            <p14:sldId id="278"/>
            <p14:sldId id="280"/>
            <p14:sldId id="281"/>
            <p14:sldId id="264"/>
            <p14:sldId id="270"/>
          </p14:sldIdLst>
        </p14:section>
        <p14:section name="Status Update" id="{521DEF98-8796-4632-831A-16252E9A6054}">
          <p14:sldIdLst/>
        </p14:section>
        <p14:section name="Timeline" id="{CF24EBA6-C924-424D-AC31-A4B9992A87E0}">
          <p14:sldIdLst/>
        </p14:section>
        <p14:section name="Next Steps and Action Items" id="{C24C98EC-938D-4034-8DB8-5E8DBF16E3CB}">
          <p14:sldIdLst/>
        </p14:section>
        <p14:section name="Appendix" id="{E35CCD6A-2288-476E-BC93-C75323AE1F3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88099" autoAdjust="0"/>
  </p:normalViewPr>
  <p:slideViewPr>
    <p:cSldViewPr>
      <p:cViewPr>
        <p:scale>
          <a:sx n="94" d="100"/>
          <a:sy n="94" d="100"/>
        </p:scale>
        <p:origin x="-636" y="21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2D3A8-25D9-9148-9A8E-C8E3BEAECF29}" type="doc">
      <dgm:prSet loTypeId="urn:microsoft.com/office/officeart/2005/8/layout/chevron1" loCatId="" qsTypeId="urn:microsoft.com/office/officeart/2005/8/quickstyle/simple4" qsCatId="simple" csTypeId="urn:microsoft.com/office/officeart/2005/8/colors/colorful1#1" csCatId="colorful" phldr="1"/>
      <dgm:spPr/>
    </dgm:pt>
    <dgm:pt modelId="{3A19F5AB-EE8F-CE49-BE12-91FD363D8E9C}">
      <dgm:prSet phldrT="[Text]"/>
      <dgm:spPr/>
      <dgm:t>
        <a:bodyPr/>
        <a:lstStyle/>
        <a:p>
          <a:r>
            <a:rPr lang="en-US" b="1" smtClean="0">
              <a:solidFill>
                <a:srgbClr val="000000"/>
              </a:solidFill>
            </a:rPr>
            <a:t>Enviar as listas</a:t>
          </a:r>
          <a:endParaRPr lang="en-US" b="1" dirty="0">
            <a:solidFill>
              <a:srgbClr val="000000"/>
            </a:solidFill>
          </a:endParaRPr>
        </a:p>
      </dgm:t>
    </dgm:pt>
    <dgm:pt modelId="{643B6697-2DB6-6B41-8B08-1DF4142322BB}" type="parTrans" cxnId="{B5D812C7-F8C1-8443-99B6-CC7518375EF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2084B35-9E2A-7F47-B11A-7AD35D3F8D7A}" type="sibTrans" cxnId="{B5D812C7-F8C1-8443-99B6-CC7518375EFA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1353FB69-D831-F24E-822E-52CC52CEB386}">
      <dgm:prSet phldrT="[Text]"/>
      <dgm:spPr/>
      <dgm:t>
        <a:bodyPr/>
        <a:lstStyle/>
        <a:p>
          <a:r>
            <a:rPr lang="en-US" b="1" smtClean="0">
              <a:solidFill>
                <a:srgbClr val="000000"/>
              </a:solidFill>
            </a:rPr>
            <a:t>Elaborar a licitaçāo- SRP</a:t>
          </a:r>
          <a:endParaRPr lang="en-US" b="1" dirty="0">
            <a:solidFill>
              <a:srgbClr val="000000"/>
            </a:solidFill>
          </a:endParaRPr>
        </a:p>
      </dgm:t>
    </dgm:pt>
    <dgm:pt modelId="{33E04E65-916F-034E-BDB7-FA7F4644B962}" type="parTrans" cxnId="{460E7A3D-F82A-1E4A-A544-CADDE40399FD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A8658AB9-9327-E646-9038-75A61CC44400}" type="sibTrans" cxnId="{460E7A3D-F82A-1E4A-A544-CADDE40399FD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FBEED67A-BB7A-EE44-A320-0A5F7E3EEBB7}">
      <dgm:prSet phldrT="[Text]"/>
      <dgm:spPr/>
      <dgm:t>
        <a:bodyPr/>
        <a:lstStyle/>
        <a:p>
          <a:r>
            <a:rPr lang="en-US" b="1" smtClean="0">
              <a:solidFill>
                <a:srgbClr val="000000"/>
              </a:solidFill>
            </a:rPr>
            <a:t>Informar o N da IRP</a:t>
          </a:r>
          <a:endParaRPr lang="en-US" b="1" dirty="0">
            <a:solidFill>
              <a:srgbClr val="000000"/>
            </a:solidFill>
          </a:endParaRPr>
        </a:p>
      </dgm:t>
    </dgm:pt>
    <dgm:pt modelId="{E4540956-B28D-E641-95F8-A3F0EF121556}" type="parTrans" cxnId="{C467FC02-21DD-3248-87BE-D5BBAA11265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76FD23E-520E-0949-B452-19A9E78B9702}" type="sibTrans" cxnId="{C467FC02-21DD-3248-87BE-D5BBAA11265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F98F57C-A4F1-FC41-AF50-643E4C62FB80}">
      <dgm:prSet/>
      <dgm:spPr/>
      <dgm:t>
        <a:bodyPr/>
        <a:lstStyle/>
        <a:p>
          <a:r>
            <a:rPr lang="en-US" b="1" smtClean="0">
              <a:solidFill>
                <a:srgbClr val="000000"/>
              </a:solidFill>
            </a:rPr>
            <a:t>Receber as listas preenchidas</a:t>
          </a:r>
          <a:endParaRPr lang="en-US" b="1" dirty="0">
            <a:solidFill>
              <a:srgbClr val="000000"/>
            </a:solidFill>
          </a:endParaRPr>
        </a:p>
      </dgm:t>
    </dgm:pt>
    <dgm:pt modelId="{72A0053E-C4A9-B14D-B5DF-80C2F0180BEE}" type="parTrans" cxnId="{9F69DA26-BF6D-2845-AFE3-29E67E594089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6F11D9A-1362-124C-8468-FF64F64F4FDD}" type="sibTrans" cxnId="{9F69DA26-BF6D-2845-AFE3-29E67E594089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E23EBD7C-5BFF-CA4C-9E98-A7814BA17660}">
      <dgm:prSet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Gerenciar</a:t>
          </a:r>
          <a:r>
            <a:rPr lang="en-US" b="1" dirty="0" smtClean="0">
              <a:solidFill>
                <a:srgbClr val="000000"/>
              </a:solidFill>
            </a:rPr>
            <a:t> a Ata</a:t>
          </a:r>
          <a:endParaRPr lang="en-US" b="1" dirty="0">
            <a:solidFill>
              <a:srgbClr val="000000"/>
            </a:solidFill>
          </a:endParaRPr>
        </a:p>
      </dgm:t>
    </dgm:pt>
    <dgm:pt modelId="{0FF623FC-7E81-CB4B-9C1D-190FCE380265}" type="parTrans" cxnId="{EDF7FA94-BF5A-3042-BB22-20F5A4565ED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F18090A-DED6-2843-8C49-C49AB1F08D3A}" type="sibTrans" cxnId="{EDF7FA94-BF5A-3042-BB22-20F5A4565ED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4A314B2-1597-A448-A395-455082F8ACB2}" type="pres">
      <dgm:prSet presAssocID="{4D62D3A8-25D9-9148-9A8E-C8E3BEAECF29}" presName="Name0" presStyleCnt="0">
        <dgm:presLayoutVars>
          <dgm:dir/>
          <dgm:animLvl val="lvl"/>
          <dgm:resizeHandles val="exact"/>
        </dgm:presLayoutVars>
      </dgm:prSet>
      <dgm:spPr/>
    </dgm:pt>
    <dgm:pt modelId="{23EDB5D7-9DCC-B146-89C0-26440EA9D2AC}" type="pres">
      <dgm:prSet presAssocID="{3A19F5AB-EE8F-CE49-BE12-91FD363D8E9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B48C1-AA67-7D4A-A99A-D18EF49AE14C}" type="pres">
      <dgm:prSet presAssocID="{C2084B35-9E2A-7F47-B11A-7AD35D3F8D7A}" presName="parTxOnlySpace" presStyleCnt="0"/>
      <dgm:spPr/>
    </dgm:pt>
    <dgm:pt modelId="{EBD3C7EF-A767-C146-8E7F-6D9E2C5C802A}" type="pres">
      <dgm:prSet presAssocID="{0F98F57C-A4F1-FC41-AF50-643E4C62FB8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ED8A7-C032-994C-BBE9-DDE1436541CB}" type="pres">
      <dgm:prSet presAssocID="{C6F11D9A-1362-124C-8468-FF64F64F4FDD}" presName="parTxOnlySpace" presStyleCnt="0"/>
      <dgm:spPr/>
    </dgm:pt>
    <dgm:pt modelId="{0F2D58EB-4240-8847-B9C9-3F796C908884}" type="pres">
      <dgm:prSet presAssocID="{1353FB69-D831-F24E-822E-52CC52CEB38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CC433-D887-D047-AE06-2B76E3156B71}" type="pres">
      <dgm:prSet presAssocID="{A8658AB9-9327-E646-9038-75A61CC44400}" presName="parTxOnlySpace" presStyleCnt="0"/>
      <dgm:spPr/>
    </dgm:pt>
    <dgm:pt modelId="{B473D695-1111-954F-801F-FFA065D5E379}" type="pres">
      <dgm:prSet presAssocID="{FBEED67A-BB7A-EE44-A320-0A5F7E3EEBB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30B93-5604-FD43-B2D6-B79EB795D58E}" type="pres">
      <dgm:prSet presAssocID="{576FD23E-520E-0949-B452-19A9E78B9702}" presName="parTxOnlySpace" presStyleCnt="0"/>
      <dgm:spPr/>
    </dgm:pt>
    <dgm:pt modelId="{C5A5F069-514A-924A-A145-8C309035DA5B}" type="pres">
      <dgm:prSet presAssocID="{E23EBD7C-5BFF-CA4C-9E98-A7814BA1766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D812C7-F8C1-8443-99B6-CC7518375EFA}" srcId="{4D62D3A8-25D9-9148-9A8E-C8E3BEAECF29}" destId="{3A19F5AB-EE8F-CE49-BE12-91FD363D8E9C}" srcOrd="0" destOrd="0" parTransId="{643B6697-2DB6-6B41-8B08-1DF4142322BB}" sibTransId="{C2084B35-9E2A-7F47-B11A-7AD35D3F8D7A}"/>
    <dgm:cxn modelId="{9F1B1308-1ACB-B445-A8E5-5EF211E05A75}" type="presOf" srcId="{1353FB69-D831-F24E-822E-52CC52CEB386}" destId="{0F2D58EB-4240-8847-B9C9-3F796C908884}" srcOrd="0" destOrd="0" presId="urn:microsoft.com/office/officeart/2005/8/layout/chevron1"/>
    <dgm:cxn modelId="{460E7A3D-F82A-1E4A-A544-CADDE40399FD}" srcId="{4D62D3A8-25D9-9148-9A8E-C8E3BEAECF29}" destId="{1353FB69-D831-F24E-822E-52CC52CEB386}" srcOrd="2" destOrd="0" parTransId="{33E04E65-916F-034E-BDB7-FA7F4644B962}" sibTransId="{A8658AB9-9327-E646-9038-75A61CC44400}"/>
    <dgm:cxn modelId="{C467FC02-21DD-3248-87BE-D5BBAA112654}" srcId="{4D62D3A8-25D9-9148-9A8E-C8E3BEAECF29}" destId="{FBEED67A-BB7A-EE44-A320-0A5F7E3EEBB7}" srcOrd="3" destOrd="0" parTransId="{E4540956-B28D-E641-95F8-A3F0EF121556}" sibTransId="{576FD23E-520E-0949-B452-19A9E78B9702}"/>
    <dgm:cxn modelId="{F2E7FE12-EE67-6342-B43B-203FC5428B0C}" type="presOf" srcId="{3A19F5AB-EE8F-CE49-BE12-91FD363D8E9C}" destId="{23EDB5D7-9DCC-B146-89C0-26440EA9D2AC}" srcOrd="0" destOrd="0" presId="urn:microsoft.com/office/officeart/2005/8/layout/chevron1"/>
    <dgm:cxn modelId="{1C6A9BB6-5D12-9046-986B-0354E085A42B}" type="presOf" srcId="{0F98F57C-A4F1-FC41-AF50-643E4C62FB80}" destId="{EBD3C7EF-A767-C146-8E7F-6D9E2C5C802A}" srcOrd="0" destOrd="0" presId="urn:microsoft.com/office/officeart/2005/8/layout/chevron1"/>
    <dgm:cxn modelId="{9DAED1B8-2EB3-9945-8F46-794BB8029F64}" type="presOf" srcId="{FBEED67A-BB7A-EE44-A320-0A5F7E3EEBB7}" destId="{B473D695-1111-954F-801F-FFA065D5E379}" srcOrd="0" destOrd="0" presId="urn:microsoft.com/office/officeart/2005/8/layout/chevron1"/>
    <dgm:cxn modelId="{153A3453-10D4-2145-85D8-65878B18450A}" type="presOf" srcId="{E23EBD7C-5BFF-CA4C-9E98-A7814BA17660}" destId="{C5A5F069-514A-924A-A145-8C309035DA5B}" srcOrd="0" destOrd="0" presId="urn:microsoft.com/office/officeart/2005/8/layout/chevron1"/>
    <dgm:cxn modelId="{9F69DA26-BF6D-2845-AFE3-29E67E594089}" srcId="{4D62D3A8-25D9-9148-9A8E-C8E3BEAECF29}" destId="{0F98F57C-A4F1-FC41-AF50-643E4C62FB80}" srcOrd="1" destOrd="0" parTransId="{72A0053E-C4A9-B14D-B5DF-80C2F0180BEE}" sibTransId="{C6F11D9A-1362-124C-8468-FF64F64F4FDD}"/>
    <dgm:cxn modelId="{EDF7FA94-BF5A-3042-BB22-20F5A4565ED7}" srcId="{4D62D3A8-25D9-9148-9A8E-C8E3BEAECF29}" destId="{E23EBD7C-5BFF-CA4C-9E98-A7814BA17660}" srcOrd="4" destOrd="0" parTransId="{0FF623FC-7E81-CB4B-9C1D-190FCE380265}" sibTransId="{3F18090A-DED6-2843-8C49-C49AB1F08D3A}"/>
    <dgm:cxn modelId="{73031152-4BA5-C848-B25D-806FA6FB6DB5}" type="presOf" srcId="{4D62D3A8-25D9-9148-9A8E-C8E3BEAECF29}" destId="{C4A314B2-1597-A448-A395-455082F8ACB2}" srcOrd="0" destOrd="0" presId="urn:microsoft.com/office/officeart/2005/8/layout/chevron1"/>
    <dgm:cxn modelId="{81223944-07C5-A34B-B4A8-476F8956691A}" type="presParOf" srcId="{C4A314B2-1597-A448-A395-455082F8ACB2}" destId="{23EDB5D7-9DCC-B146-89C0-26440EA9D2AC}" srcOrd="0" destOrd="0" presId="urn:microsoft.com/office/officeart/2005/8/layout/chevron1"/>
    <dgm:cxn modelId="{26CE77D8-AC8F-FA40-B6DF-7ECABDC04D29}" type="presParOf" srcId="{C4A314B2-1597-A448-A395-455082F8ACB2}" destId="{8C1B48C1-AA67-7D4A-A99A-D18EF49AE14C}" srcOrd="1" destOrd="0" presId="urn:microsoft.com/office/officeart/2005/8/layout/chevron1"/>
    <dgm:cxn modelId="{7F1ADDF4-3988-474E-9E51-6912E6A28751}" type="presParOf" srcId="{C4A314B2-1597-A448-A395-455082F8ACB2}" destId="{EBD3C7EF-A767-C146-8E7F-6D9E2C5C802A}" srcOrd="2" destOrd="0" presId="urn:microsoft.com/office/officeart/2005/8/layout/chevron1"/>
    <dgm:cxn modelId="{605B9394-94C1-EA48-A5FC-56261B88825B}" type="presParOf" srcId="{C4A314B2-1597-A448-A395-455082F8ACB2}" destId="{160ED8A7-C032-994C-BBE9-DDE1436541CB}" srcOrd="3" destOrd="0" presId="urn:microsoft.com/office/officeart/2005/8/layout/chevron1"/>
    <dgm:cxn modelId="{BFC94C82-D798-614D-B610-98AEC77EA451}" type="presParOf" srcId="{C4A314B2-1597-A448-A395-455082F8ACB2}" destId="{0F2D58EB-4240-8847-B9C9-3F796C908884}" srcOrd="4" destOrd="0" presId="urn:microsoft.com/office/officeart/2005/8/layout/chevron1"/>
    <dgm:cxn modelId="{28DF66AB-21E7-A941-BD89-42B21F4399B8}" type="presParOf" srcId="{C4A314B2-1597-A448-A395-455082F8ACB2}" destId="{B91CC433-D887-D047-AE06-2B76E3156B71}" srcOrd="5" destOrd="0" presId="urn:microsoft.com/office/officeart/2005/8/layout/chevron1"/>
    <dgm:cxn modelId="{8D3E945A-02F9-7F43-B105-7E3DEF11D46E}" type="presParOf" srcId="{C4A314B2-1597-A448-A395-455082F8ACB2}" destId="{B473D695-1111-954F-801F-FFA065D5E379}" srcOrd="6" destOrd="0" presId="urn:microsoft.com/office/officeart/2005/8/layout/chevron1"/>
    <dgm:cxn modelId="{E06585C5-D6D1-D84D-9A50-47AD088D8BE1}" type="presParOf" srcId="{C4A314B2-1597-A448-A395-455082F8ACB2}" destId="{F6230B93-5604-FD43-B2D6-B79EB795D58E}" srcOrd="7" destOrd="0" presId="urn:microsoft.com/office/officeart/2005/8/layout/chevron1"/>
    <dgm:cxn modelId="{1B0B1745-9F98-F246-B783-5CF291909FAB}" type="presParOf" srcId="{C4A314B2-1597-A448-A395-455082F8ACB2}" destId="{C5A5F069-514A-924A-A145-8C309035DA5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3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en-US" sz="2000" dirty="0" err="1" smtClean="0"/>
            <a:t>Forplad</a:t>
          </a:r>
          <a:r>
            <a:rPr lang="en-US" sz="2000" dirty="0" smtClean="0"/>
            <a:t> </a:t>
          </a:r>
          <a:endParaRPr lang="en-US" sz="2000" dirty="0"/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en-US" sz="2000" dirty="0" err="1" smtClean="0"/>
            <a:t>Reunião</a:t>
          </a:r>
          <a:r>
            <a:rPr lang="en-US" sz="2000" dirty="0" smtClean="0"/>
            <a:t> UFCG</a:t>
          </a:r>
          <a:endParaRPr lang="en-US" sz="2000" dirty="0"/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en-US" sz="2000" b="1" dirty="0" err="1" smtClean="0"/>
            <a:t>Forplad</a:t>
          </a:r>
          <a:r>
            <a:rPr lang="en-US" sz="2000" b="1" dirty="0" smtClean="0"/>
            <a:t> NE</a:t>
          </a:r>
          <a:endParaRPr lang="en-US" sz="2000" b="1" dirty="0"/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A39C9339-F7BC-4A9F-AF8A-3B9741B27413}">
      <dgm:prSet phldrT="[Text]" custT="1"/>
      <dgm:spPr/>
      <dgm:t>
        <a:bodyPr/>
        <a:lstStyle/>
        <a:p>
          <a:r>
            <a:rPr lang="en-US" sz="2000" dirty="0" err="1" smtClean="0"/>
            <a:t>Junho</a:t>
          </a:r>
          <a:r>
            <a:rPr lang="en-US" sz="2000" dirty="0" smtClean="0"/>
            <a:t> 2013</a:t>
          </a:r>
          <a:endParaRPr lang="en-US" sz="2000" dirty="0"/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n-US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en-US" sz="2000" dirty="0" err="1" smtClean="0"/>
            <a:t>Julho</a:t>
          </a:r>
          <a:r>
            <a:rPr lang="en-US" sz="2000" dirty="0" smtClean="0"/>
            <a:t> 2013</a:t>
          </a:r>
          <a:endParaRPr lang="en-US" sz="2000" dirty="0"/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en-US" sz="2000" dirty="0" err="1" smtClean="0"/>
            <a:t>Setembro</a:t>
          </a:r>
          <a:r>
            <a:rPr lang="en-US" sz="2000" dirty="0" smtClean="0"/>
            <a:t> 2013</a:t>
          </a:r>
          <a:endParaRPr lang="en-US" sz="2000" dirty="0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en-US"/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en-US"/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en-US" sz="2000" b="1" dirty="0" err="1" smtClean="0"/>
            <a:t>Agosto</a:t>
          </a:r>
          <a:r>
            <a:rPr lang="en-US" sz="2000" b="1" dirty="0" smtClean="0"/>
            <a:t> 2013</a:t>
          </a:r>
          <a:endParaRPr lang="en-US" sz="2000" b="1" dirty="0"/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en-US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en-US"/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en-US" sz="2000" dirty="0" err="1" smtClean="0"/>
            <a:t>Ajustes</a:t>
          </a:r>
          <a:endParaRPr lang="en-US" sz="2000" dirty="0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n-US"/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n-US"/>
        </a:p>
      </dgm:t>
    </dgm:pt>
    <dgm:pt modelId="{43B968EE-2E3C-5048-BA19-6772F8E6F17B}">
      <dgm:prSet custT="1"/>
      <dgm:spPr/>
      <dgm:t>
        <a:bodyPr/>
        <a:lstStyle/>
        <a:p>
          <a:r>
            <a:rPr lang="en-US" sz="2000" dirty="0" err="1" smtClean="0"/>
            <a:t>Licitações</a:t>
          </a:r>
          <a:r>
            <a:rPr lang="en-US" sz="2000" dirty="0" smtClean="0"/>
            <a:t> </a:t>
          </a:r>
          <a:endParaRPr lang="en-US" sz="2000" dirty="0"/>
        </a:p>
      </dgm:t>
    </dgm:pt>
    <dgm:pt modelId="{E7469700-A08D-0D4B-A3F1-B23FBC2CA109}" type="parTrans" cxnId="{A2DFD188-306F-054E-9B0E-4FD1AD01CF25}">
      <dgm:prSet/>
      <dgm:spPr/>
      <dgm:t>
        <a:bodyPr/>
        <a:lstStyle/>
        <a:p>
          <a:endParaRPr lang="en-US"/>
        </a:p>
      </dgm:t>
    </dgm:pt>
    <dgm:pt modelId="{8989E2E0-B511-3A49-864E-1525BB7B9EB2}" type="sibTrans" cxnId="{A2DFD188-306F-054E-9B0E-4FD1AD01CF25}">
      <dgm:prSet/>
      <dgm:spPr/>
      <dgm:t>
        <a:bodyPr/>
        <a:lstStyle/>
        <a:p>
          <a:endParaRPr lang="en-US"/>
        </a:p>
      </dgm:t>
    </dgm:pt>
    <dgm:pt modelId="{1A3EE44B-9139-C040-BAF5-C6340605D456}">
      <dgm:prSet custT="1"/>
      <dgm:spPr/>
      <dgm:t>
        <a:bodyPr/>
        <a:lstStyle/>
        <a:p>
          <a:r>
            <a:rPr lang="en-US" sz="2000" dirty="0" err="1" smtClean="0"/>
            <a:t>Outubro</a:t>
          </a:r>
          <a:r>
            <a:rPr lang="en-US" sz="2000" dirty="0" smtClean="0"/>
            <a:t> 2014</a:t>
          </a:r>
          <a:endParaRPr lang="en-US" sz="2000" dirty="0"/>
        </a:p>
      </dgm:t>
    </dgm:pt>
    <dgm:pt modelId="{7CD23167-0D0D-BA45-BC00-2A8E14315AA8}" type="parTrans" cxnId="{D9A1EF17-7547-8E4F-A78B-BAE3CB13F416}">
      <dgm:prSet/>
      <dgm:spPr/>
      <dgm:t>
        <a:bodyPr/>
        <a:lstStyle/>
        <a:p>
          <a:endParaRPr lang="en-US"/>
        </a:p>
      </dgm:t>
    </dgm:pt>
    <dgm:pt modelId="{948FB43E-8C48-C34C-99B1-F2567180F44F}" type="sibTrans" cxnId="{D9A1EF17-7547-8E4F-A78B-BAE3CB13F416}">
      <dgm:prSet/>
      <dgm:spPr/>
      <dgm:t>
        <a:bodyPr/>
        <a:lstStyle/>
        <a:p>
          <a:endParaRPr lang="en-U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 custLinFactNeighborX="3171" custLinFactNeighborY="-1852"/>
      <dgm:spPr/>
    </dgm:pt>
    <dgm:pt modelId="{299886A2-0FA2-A846-9D7B-1A204FEA494B}" type="pres">
      <dgm:prSet presAssocID="{455C831A-CCF5-4391-A2BE-9DF065D37587}" presName="arrowDiagram5" presStyleCnt="0"/>
      <dgm:spPr/>
    </dgm:pt>
    <dgm:pt modelId="{B7704AC7-0E04-7545-AFBB-4DB298E30819}" type="pres">
      <dgm:prSet presAssocID="{1E3A074B-8EC3-4AC7-ADB8-C53A583CA2D1}" presName="bullet5a" presStyleLbl="node1" presStyleIdx="0" presStyleCnt="5"/>
      <dgm:spPr/>
    </dgm:pt>
    <dgm:pt modelId="{A3DFBD0C-DA53-7842-A05C-FA4FDE652F75}" type="pres">
      <dgm:prSet presAssocID="{1E3A074B-8EC3-4AC7-ADB8-C53A583CA2D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126DB-B75D-B74A-88CE-95758DB80619}" type="pres">
      <dgm:prSet presAssocID="{C7CCB8C4-BA8F-435B-96D2-651E5BBEE204}" presName="bullet5b" presStyleLbl="node1" presStyleIdx="1" presStyleCnt="5"/>
      <dgm:spPr/>
    </dgm:pt>
    <dgm:pt modelId="{82D6C598-824D-534A-BC05-215D2853E80E}" type="pres">
      <dgm:prSet presAssocID="{C7CCB8C4-BA8F-435B-96D2-651E5BBEE20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0BA42-37D1-F546-B1AD-C6BFDC0A2548}" type="pres">
      <dgm:prSet presAssocID="{A75DE5EA-0E88-4A1C-B1EA-B4EE477D7AA1}" presName="bullet5c" presStyleLbl="node1" presStyleIdx="2" presStyleCnt="5"/>
      <dgm:spPr/>
    </dgm:pt>
    <dgm:pt modelId="{2D356DF0-D7D5-C049-B030-7EF3FD9BBC0D}" type="pres">
      <dgm:prSet presAssocID="{A75DE5EA-0E88-4A1C-B1EA-B4EE477D7AA1}" presName="textBox5c" presStyleLbl="revTx" presStyleIdx="2" presStyleCnt="5" custScaleX="112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48295-62AC-6448-96E6-7358ADCA2936}" type="pres">
      <dgm:prSet presAssocID="{1982B446-3706-4711-A6F1-3DC4DFE59A3A}" presName="bullet5d" presStyleLbl="node1" presStyleIdx="3" presStyleCnt="5"/>
      <dgm:spPr/>
    </dgm:pt>
    <dgm:pt modelId="{9889382B-6FE3-0543-97AA-A9B5005AC8DB}" type="pres">
      <dgm:prSet presAssocID="{1982B446-3706-4711-A6F1-3DC4DFE59A3A}" presName="textBox5d" presStyleLbl="revTx" presStyleIdx="3" presStyleCnt="5" custScaleX="89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0E6F4-DA36-374F-826B-4CB8EC4A49CF}" type="pres">
      <dgm:prSet presAssocID="{43B968EE-2E3C-5048-BA19-6772F8E6F17B}" presName="bullet5e" presStyleLbl="node1" presStyleIdx="4" presStyleCnt="5"/>
      <dgm:spPr/>
    </dgm:pt>
    <dgm:pt modelId="{FDE01486-B6A1-4149-B7D4-30396ACD5B23}" type="pres">
      <dgm:prSet presAssocID="{43B968EE-2E3C-5048-BA19-6772F8E6F17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83941D29-39D9-504F-A267-D2980DD4EB70}" type="presOf" srcId="{C7CCB8C4-BA8F-435B-96D2-651E5BBEE204}" destId="{82D6C598-824D-534A-BC05-215D2853E80E}" srcOrd="0" destOrd="0" presId="urn:microsoft.com/office/officeart/2005/8/layout/arrow2"/>
    <dgm:cxn modelId="{8A0965EB-0B16-AF49-8965-4BB7168B4626}" type="presOf" srcId="{5175B6B0-3CA6-4535-A09B-108E0999A356}" destId="{82D6C598-824D-534A-BC05-215D2853E80E}" srcOrd="0" destOrd="1" presId="urn:microsoft.com/office/officeart/2005/8/layout/arrow2"/>
    <dgm:cxn modelId="{7C06F34E-85C8-4A48-BB0D-FE12D4AF00A8}" type="presOf" srcId="{A39C9339-F7BC-4A9F-AF8A-3B9741B27413}" destId="{A3DFBD0C-DA53-7842-A05C-FA4FDE652F75}" srcOrd="0" destOrd="1" presId="urn:microsoft.com/office/officeart/2005/8/layout/arrow2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D9A1EF17-7547-8E4F-A78B-BAE3CB13F416}" srcId="{43B968EE-2E3C-5048-BA19-6772F8E6F17B}" destId="{1A3EE44B-9139-C040-BAF5-C6340605D456}" srcOrd="0" destOrd="0" parTransId="{7CD23167-0D0D-BA45-BC00-2A8E14315AA8}" sibTransId="{948FB43E-8C48-C34C-99B1-F2567180F44F}"/>
    <dgm:cxn modelId="{736DA139-B2D5-4D4B-BC5A-0F244C6CB609}" type="presOf" srcId="{9898FE38-DE6C-46BA-8D32-D767674AD978}" destId="{2D356DF0-D7D5-C049-B030-7EF3FD9BBC0D}" srcOrd="0" destOrd="1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A2DFD188-306F-054E-9B0E-4FD1AD01CF25}" srcId="{455C831A-CCF5-4391-A2BE-9DF065D37587}" destId="{43B968EE-2E3C-5048-BA19-6772F8E6F17B}" srcOrd="4" destOrd="0" parTransId="{E7469700-A08D-0D4B-A3F1-B23FBC2CA109}" sibTransId="{8989E2E0-B511-3A49-864E-1525BB7B9EB2}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EA0C00A4-ADAB-6740-8F87-1CF0B773B4CC}" type="presOf" srcId="{1A3EE44B-9139-C040-BAF5-C6340605D456}" destId="{FDE01486-B6A1-4149-B7D4-30396ACD5B23}" srcOrd="0" destOrd="1" presId="urn:microsoft.com/office/officeart/2005/8/layout/arrow2"/>
    <dgm:cxn modelId="{6A110C77-0A84-3344-B3E7-73854654593B}" type="presOf" srcId="{BAD6DE81-DE4F-40EF-8526-A8F127A4BE33}" destId="{9889382B-6FE3-0543-97AA-A9B5005AC8DB}" srcOrd="0" destOrd="1" presId="urn:microsoft.com/office/officeart/2005/8/layout/arrow2"/>
    <dgm:cxn modelId="{E61EBCC8-6A00-354A-BC93-C4C56105A5A9}" type="presOf" srcId="{1982B446-3706-4711-A6F1-3DC4DFE59A3A}" destId="{9889382B-6FE3-0543-97AA-A9B5005AC8DB}" srcOrd="0" destOrd="0" presId="urn:microsoft.com/office/officeart/2005/8/layout/arrow2"/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283B5D92-DD14-2349-A715-25749AC612CD}" type="presOf" srcId="{43B968EE-2E3C-5048-BA19-6772F8E6F17B}" destId="{FDE01486-B6A1-4149-B7D4-30396ACD5B23}" srcOrd="0" destOrd="0" presId="urn:microsoft.com/office/officeart/2005/8/layout/arrow2"/>
    <dgm:cxn modelId="{FDAF0DA6-2C0B-EA4E-B22D-5884CBDDA752}" type="presOf" srcId="{1E3A074B-8EC3-4AC7-ADB8-C53A583CA2D1}" destId="{A3DFBD0C-DA53-7842-A05C-FA4FDE652F75}" srcOrd="0" destOrd="0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5A16DA01-5922-3C44-88C7-15F1549EAE0C}" type="presOf" srcId="{A75DE5EA-0E88-4A1C-B1EA-B4EE477D7AA1}" destId="{2D356DF0-D7D5-C049-B030-7EF3FD9BBC0D}" srcOrd="0" destOrd="0" presId="urn:microsoft.com/office/officeart/2005/8/layout/arrow2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0313BE9D-E479-4140-8171-F32FB8891084}" type="presParOf" srcId="{E220828C-C958-4FCF-B52F-02D7F5D17607}" destId="{299886A2-0FA2-A846-9D7B-1A204FEA494B}" srcOrd="1" destOrd="0" presId="urn:microsoft.com/office/officeart/2005/8/layout/arrow2"/>
    <dgm:cxn modelId="{0EFAC554-E0C7-4F4E-A2A1-BE7C2631DA6B}" type="presParOf" srcId="{299886A2-0FA2-A846-9D7B-1A204FEA494B}" destId="{B7704AC7-0E04-7545-AFBB-4DB298E30819}" srcOrd="0" destOrd="0" presId="urn:microsoft.com/office/officeart/2005/8/layout/arrow2"/>
    <dgm:cxn modelId="{E0ACAFE0-A1B0-1245-A1CA-A80872DFE385}" type="presParOf" srcId="{299886A2-0FA2-A846-9D7B-1A204FEA494B}" destId="{A3DFBD0C-DA53-7842-A05C-FA4FDE652F75}" srcOrd="1" destOrd="0" presId="urn:microsoft.com/office/officeart/2005/8/layout/arrow2"/>
    <dgm:cxn modelId="{CA6A5C77-C585-3246-B04F-F0E213DCEE65}" type="presParOf" srcId="{299886A2-0FA2-A846-9D7B-1A204FEA494B}" destId="{759126DB-B75D-B74A-88CE-95758DB80619}" srcOrd="2" destOrd="0" presId="urn:microsoft.com/office/officeart/2005/8/layout/arrow2"/>
    <dgm:cxn modelId="{EE4C0945-D650-3041-9B4F-FCD37AC1737E}" type="presParOf" srcId="{299886A2-0FA2-A846-9D7B-1A204FEA494B}" destId="{82D6C598-824D-534A-BC05-215D2853E80E}" srcOrd="3" destOrd="0" presId="urn:microsoft.com/office/officeart/2005/8/layout/arrow2"/>
    <dgm:cxn modelId="{7F4B3B1D-4A35-4F46-AE74-FCF93B689D1C}" type="presParOf" srcId="{299886A2-0FA2-A846-9D7B-1A204FEA494B}" destId="{4630BA42-37D1-F546-B1AD-C6BFDC0A2548}" srcOrd="4" destOrd="0" presId="urn:microsoft.com/office/officeart/2005/8/layout/arrow2"/>
    <dgm:cxn modelId="{F318AEEE-F681-3449-BCE9-0066C87A652B}" type="presParOf" srcId="{299886A2-0FA2-A846-9D7B-1A204FEA494B}" destId="{2D356DF0-D7D5-C049-B030-7EF3FD9BBC0D}" srcOrd="5" destOrd="0" presId="urn:microsoft.com/office/officeart/2005/8/layout/arrow2"/>
    <dgm:cxn modelId="{48D82F6A-B0BA-2E4C-BE91-A486101197FC}" type="presParOf" srcId="{299886A2-0FA2-A846-9D7B-1A204FEA494B}" destId="{EEA48295-62AC-6448-96E6-7358ADCA2936}" srcOrd="6" destOrd="0" presId="urn:microsoft.com/office/officeart/2005/8/layout/arrow2"/>
    <dgm:cxn modelId="{52BD3B9E-844C-8F4F-AA90-F3653A946E32}" type="presParOf" srcId="{299886A2-0FA2-A846-9D7B-1A204FEA494B}" destId="{9889382B-6FE3-0543-97AA-A9B5005AC8DB}" srcOrd="7" destOrd="0" presId="urn:microsoft.com/office/officeart/2005/8/layout/arrow2"/>
    <dgm:cxn modelId="{E8C62D6F-70E2-4D49-8B68-A909558710B8}" type="presParOf" srcId="{299886A2-0FA2-A846-9D7B-1A204FEA494B}" destId="{26F0E6F4-DA36-374F-826B-4CB8EC4A49CF}" srcOrd="8" destOrd="0" presId="urn:microsoft.com/office/officeart/2005/8/layout/arrow2"/>
    <dgm:cxn modelId="{1A5E412A-BED2-6F4C-B009-E0AEA96A3F35}" type="presParOf" srcId="{299886A2-0FA2-A846-9D7B-1A204FEA494B}" destId="{FDE01486-B6A1-4149-B7D4-30396ACD5B2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08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Opções para capacitação interna do pessoal de compras.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983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Fluxo das etapas/fases da intenção</a:t>
            </a:r>
            <a:r>
              <a:rPr lang="pt-BR" baseline="0" dirty="0" smtClean="0"/>
              <a:t> de registro de preços. Precisamos dar um enfoque especial, até para que as demandas dos órgãos sejam atendidas, essa fase de análise/negociação deve ter um tratamento a priori de modo que a listagem dos itens da IRP já esteja previamente consolidada e o Órgão Gerenciador ganhe tempo no fechamento da mesma.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479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seguir</a:t>
            </a:r>
            <a:r>
              <a:rPr lang="pt-BR" baseline="0" dirty="0" smtClean="0"/>
              <a:t> inclui várias telas da IRP para tecermos alguns comentários de ordem prática.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85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hyperlink" Target="mailto:dmp@dmp.ufrn.br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mailto:lucilenebandeira@ufcg.edu.br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rasnet.gov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PROJETO COMPRAS CONJUNTAS IFES/NE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066800" y="1219200"/>
            <a:ext cx="4495800" cy="1905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err="1" smtClean="0"/>
              <a:t>Profa</a:t>
            </a:r>
            <a:r>
              <a:rPr lang="en-US" sz="2000" dirty="0" smtClean="0"/>
              <a:t>. Lucilene K. R. Bandeira- UFCG</a:t>
            </a:r>
          </a:p>
          <a:p>
            <a:pPr algn="ctr"/>
            <a:r>
              <a:rPr lang="en-US" dirty="0" smtClean="0">
                <a:hlinkClick r:id="rId6"/>
              </a:rPr>
              <a:t>lucilenebandeira@ufcg.edu.br</a:t>
            </a:r>
            <a:r>
              <a:rPr lang="en-US" dirty="0" smtClean="0"/>
              <a:t> </a:t>
            </a:r>
          </a:p>
          <a:p>
            <a:pPr algn="ctr"/>
            <a:r>
              <a:rPr lang="en-US" sz="2000" dirty="0" smtClean="0"/>
              <a:t>Paulo José Pereira- UFRN</a:t>
            </a:r>
          </a:p>
          <a:p>
            <a:pPr algn="ctr"/>
            <a:r>
              <a:rPr lang="en-US" dirty="0" smtClean="0">
                <a:hlinkClick r:id="rId7"/>
              </a:rPr>
              <a:t>dmp@dmp.ufrn.br</a:t>
            </a:r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Fortaleza, 30 de </a:t>
            </a:r>
            <a:r>
              <a:rPr lang="en-US" dirty="0" err="1" smtClean="0"/>
              <a:t>agosto</a:t>
            </a:r>
            <a:r>
              <a:rPr lang="en-US" dirty="0" smtClean="0"/>
              <a:t> de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7000" y="4815114"/>
            <a:ext cx="21209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4400" y="5156200"/>
            <a:ext cx="4064000" cy="170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02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ETAPAS DA INTENÇÃO DE REGISTRO DE PREÇOS</a:t>
            </a:r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674494" y="578020"/>
            <a:ext cx="2303816" cy="61275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10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997463" y="578020"/>
            <a:ext cx="2303816" cy="61275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10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379895" y="769254"/>
            <a:ext cx="1503790" cy="59262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b="1">
                <a:solidFill>
                  <a:srgbClr val="000000"/>
                </a:solidFill>
                <a:effectLst/>
                <a:ea typeface="Calibri"/>
                <a:cs typeface="Times New Roman"/>
              </a:rPr>
              <a:t>UASG GERENCIADORA</a:t>
            </a:r>
            <a:endParaRPr lang="pt-BR" sz="800">
              <a:effectLst/>
              <a:ea typeface="Calibri"/>
              <a:cs typeface="Times New Roman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379895" y="2768520"/>
            <a:ext cx="1503790" cy="59262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00" b="1">
                <a:solidFill>
                  <a:srgbClr val="000000"/>
                </a:solidFill>
                <a:effectLst/>
                <a:ea typeface="Calibri"/>
                <a:cs typeface="Times New Roman"/>
              </a:rPr>
              <a:t>Cadastra e Divulga a IRP – 5dd Úteis</a:t>
            </a:r>
            <a:endParaRPr lang="pt-BR" sz="800">
              <a:effectLst/>
              <a:ea typeface="Calibri"/>
              <a:cs typeface="Times New Roman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982306" y="769254"/>
            <a:ext cx="1503790" cy="59262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50" b="1">
                <a:solidFill>
                  <a:srgbClr val="000000"/>
                </a:solidFill>
                <a:effectLst/>
                <a:ea typeface="Calibri"/>
                <a:cs typeface="Times New Roman"/>
              </a:rPr>
              <a:t>UASG </a:t>
            </a:r>
            <a:r>
              <a:rPr lang="pt-BR" sz="1100" b="1">
                <a:solidFill>
                  <a:srgbClr val="000000"/>
                </a:solidFill>
                <a:effectLst/>
                <a:ea typeface="Calibri"/>
                <a:cs typeface="Times New Roman"/>
              </a:rPr>
              <a:t>PARTICIPANTE</a:t>
            </a:r>
            <a:endParaRPr lang="pt-BR" sz="800">
              <a:effectLst/>
              <a:ea typeface="Calibri"/>
              <a:cs typeface="Times New Roman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04186" y="1803657"/>
            <a:ext cx="1595025" cy="408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53662" y="1873197"/>
            <a:ext cx="3124757" cy="30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>
            <a:off x="3499212" y="2029661"/>
            <a:ext cx="35213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Quadro 11"/>
          <p:cNvSpPr/>
          <p:nvPr/>
        </p:nvSpPr>
        <p:spPr>
          <a:xfrm>
            <a:off x="1708306" y="1638500"/>
            <a:ext cx="5467510" cy="7571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10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187514" y="2785905"/>
            <a:ext cx="1503790" cy="59262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00" b="1">
                <a:solidFill>
                  <a:srgbClr val="000000"/>
                </a:solidFill>
                <a:effectLst/>
                <a:ea typeface="Calibri"/>
                <a:cs typeface="Times New Roman"/>
              </a:rPr>
              <a:t>Manifesta Interesse – 5dd Úteis</a:t>
            </a:r>
            <a:endParaRPr lang="pt-BR" sz="800">
              <a:effectLst/>
              <a:ea typeface="Calibri"/>
              <a:cs typeface="Times New Roman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379895" y="3611689"/>
            <a:ext cx="1503790" cy="66188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00" b="1">
                <a:solidFill>
                  <a:srgbClr val="000000"/>
                </a:solidFill>
                <a:effectLst/>
                <a:ea typeface="Calibri"/>
                <a:cs typeface="Times New Roman"/>
              </a:rPr>
              <a:t>Análise/Negociação da IRP (Recusa ou negocia)</a:t>
            </a:r>
            <a:endParaRPr lang="pt-BR" sz="800">
              <a:effectLst/>
              <a:ea typeface="Calibri"/>
              <a:cs typeface="Times New Roman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079469" y="1360342"/>
            <a:ext cx="8978" cy="278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5728517" y="1360342"/>
            <a:ext cx="8978" cy="2781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3070140" y="2403437"/>
            <a:ext cx="18306" cy="382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3881645" y="2968447"/>
            <a:ext cx="13057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upo 18"/>
          <p:cNvGrpSpPr/>
          <p:nvPr/>
        </p:nvGrpSpPr>
        <p:grpSpPr>
          <a:xfrm>
            <a:off x="3881645" y="3359607"/>
            <a:ext cx="2042752" cy="573702"/>
            <a:chOff x="0" y="0"/>
            <a:chExt cx="2600696" cy="783771"/>
          </a:xfrm>
        </p:grpSpPr>
        <p:cxnSp>
          <p:nvCxnSpPr>
            <p:cNvPr id="25" name="Conector de seta reta 24"/>
            <p:cNvCxnSpPr/>
            <p:nvPr/>
          </p:nvCxnSpPr>
          <p:spPr>
            <a:xfrm flipV="1">
              <a:off x="2600696" y="0"/>
              <a:ext cx="0" cy="7816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/>
            <p:nvPr/>
          </p:nvCxnSpPr>
          <p:spPr>
            <a:xfrm flipH="1">
              <a:off x="0" y="783771"/>
              <a:ext cx="259809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tângulo de cantos arredondados 19"/>
          <p:cNvSpPr/>
          <p:nvPr/>
        </p:nvSpPr>
        <p:spPr>
          <a:xfrm>
            <a:off x="2379895" y="4637399"/>
            <a:ext cx="1503790" cy="67801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Abertura de Prazo para confirmação – 2dd Úteis</a:t>
            </a:r>
            <a:endParaRPr lang="pt-BR" sz="800" dirty="0">
              <a:effectLst/>
              <a:ea typeface="Calibri"/>
              <a:cs typeface="Times New Roman"/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>
            <a:off x="3098123" y="4281009"/>
            <a:ext cx="17956" cy="382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1773599" y="3498687"/>
            <a:ext cx="5456667" cy="92966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6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1100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168858" y="4637399"/>
            <a:ext cx="1503790" cy="67768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00" b="1">
                <a:solidFill>
                  <a:srgbClr val="000000"/>
                </a:solidFill>
                <a:effectLst/>
                <a:ea typeface="Calibri"/>
                <a:cs typeface="Times New Roman"/>
              </a:rPr>
              <a:t>UASGs participantes devem confirmar a participação.</a:t>
            </a:r>
            <a:endParaRPr lang="pt-BR" sz="800">
              <a:effectLst/>
              <a:ea typeface="Calibri"/>
              <a:cs typeface="Times New Roman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3881645" y="4993790"/>
            <a:ext cx="130577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>
            <a:off x="2397476" y="5715000"/>
            <a:ext cx="1503790" cy="914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000" b="1" dirty="0" smtClean="0">
                <a:solidFill>
                  <a:srgbClr val="000000"/>
                </a:solidFill>
                <a:effectLst/>
                <a:ea typeface="Calibri"/>
                <a:cs typeface="Times New Roman"/>
              </a:rPr>
              <a:t>Encerramento e transferência para publicação da licitação</a:t>
            </a:r>
            <a:endParaRPr lang="pt-BR" sz="800" dirty="0">
              <a:effectLst/>
              <a:ea typeface="Calibri"/>
              <a:cs typeface="Times New Roman"/>
            </a:endParaRPr>
          </a:p>
        </p:txBody>
      </p:sp>
      <p:cxnSp>
        <p:nvCxnSpPr>
          <p:cNvPr id="30" name="Conector de seta reta 29"/>
          <p:cNvCxnSpPr/>
          <p:nvPr/>
        </p:nvCxnSpPr>
        <p:spPr>
          <a:xfrm flipH="1">
            <a:off x="3896336" y="6206884"/>
            <a:ext cx="20407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22" idx="2"/>
          </p:cNvCxnSpPr>
          <p:nvPr/>
        </p:nvCxnSpPr>
        <p:spPr>
          <a:xfrm>
            <a:off x="5920753" y="5315085"/>
            <a:ext cx="18656" cy="8917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1620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917" y="0"/>
            <a:ext cx="9144000" cy="457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400" dirty="0" smtClean="0"/>
              <a:t>IRP – ETAPA: Análise / Negociação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2000" y="609600"/>
            <a:ext cx="7409793" cy="578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5967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14400" y="554421"/>
            <a:ext cx="6921062" cy="62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7917" y="-762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smtClean="0"/>
              <a:t>IRP – ETAPA: Análise / Negociação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624212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8014" y="627994"/>
            <a:ext cx="8342586" cy="623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7917" y="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smtClean="0"/>
              <a:t>IRP – ETAPA: Análise / Negociação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320044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731"/>
            <a:ext cx="9144000" cy="578069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dirty="0" smtClean="0"/>
              <a:t>ITR – Após clicar em NEGOCIAR da tela anterior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5800" y="906827"/>
            <a:ext cx="7768258" cy="565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2355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dirty="0" smtClean="0"/>
              <a:t>IRP – FASE CONFIRMAÇÃO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2000" y="851338"/>
            <a:ext cx="7346731" cy="60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5110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66" y="1"/>
            <a:ext cx="9128234" cy="64113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IRP – FASE CONFIRMAÇÃO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90600" y="751490"/>
            <a:ext cx="7252138" cy="603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1340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260436907"/>
              </p:ext>
            </p:extLst>
          </p:nvPr>
        </p:nvGraphicFramePr>
        <p:xfrm>
          <a:off x="-637209" y="448574"/>
          <a:ext cx="10314609" cy="671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 smtClean="0"/>
              <a:t>CRONOGRAMA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704AC7-0E04-7545-AFBB-4DB298E30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B7704AC7-0E04-7545-AFBB-4DB298E30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DFBD0C-DA53-7842-A05C-FA4FDE652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A3DFBD0C-DA53-7842-A05C-FA4FDE652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9126DB-B75D-B74A-88CE-95758DB80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759126DB-B75D-B74A-88CE-95758DB80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D6C598-824D-534A-BC05-215D2853E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82D6C598-824D-534A-BC05-215D2853E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0BA42-37D1-F546-B1AD-C6BFDC0A2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4630BA42-37D1-F546-B1AD-C6BFDC0A2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356DF0-D7D5-C049-B030-7EF3FD9BB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2D356DF0-D7D5-C049-B030-7EF3FD9BB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A48295-62AC-6448-96E6-7358ADCA2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EEA48295-62AC-6448-96E6-7358ADCA2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89382B-6FE3-0543-97AA-A9B5005AC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9889382B-6FE3-0543-97AA-A9B5005AC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F0E6F4-DA36-374F-826B-4CB8EC4A4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26F0E6F4-DA36-374F-826B-4CB8EC4A4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E01486-B6A1-4149-B7D4-30396ACD5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FDE01486-B6A1-4149-B7D4-30396ACD5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Termos</a:t>
            </a:r>
            <a:r>
              <a:rPr lang="en-US" dirty="0" smtClean="0"/>
              <a:t> de </a:t>
            </a:r>
            <a:r>
              <a:rPr lang="en-US" dirty="0" err="1" smtClean="0"/>
              <a:t>Referências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algn="just"/>
            <a:r>
              <a:rPr lang="en-US" dirty="0" err="1" smtClean="0"/>
              <a:t>Aquisições</a:t>
            </a:r>
            <a:r>
              <a:rPr lang="en-US" dirty="0" smtClean="0"/>
              <a:t> de bens </a:t>
            </a:r>
            <a:r>
              <a:rPr lang="en-US" dirty="0"/>
              <a:t>e/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serviços</a:t>
            </a:r>
            <a:r>
              <a:rPr lang="en-US" dirty="0" smtClean="0"/>
              <a:t> de </a:t>
            </a:r>
            <a:r>
              <a:rPr lang="en-US" dirty="0" err="1"/>
              <a:t>b</a:t>
            </a:r>
            <a:r>
              <a:rPr lang="en-US" dirty="0" err="1" smtClean="0"/>
              <a:t>aixa</a:t>
            </a:r>
            <a:r>
              <a:rPr lang="en-US" dirty="0" smtClean="0"/>
              <a:t> </a:t>
            </a:r>
            <a:r>
              <a:rPr lang="en-US" dirty="0" err="1" smtClean="0"/>
              <a:t>qualidade</a:t>
            </a:r>
            <a:r>
              <a:rPr lang="en-US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Repetiçã0 de </a:t>
            </a:r>
            <a:r>
              <a:rPr lang="en-US" dirty="0" err="1" smtClean="0"/>
              <a:t>esforços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IFE´s NE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licitações</a:t>
            </a:r>
            <a:r>
              <a:rPr lang="en-US" dirty="0" smtClean="0"/>
              <a:t> de “</a:t>
            </a:r>
            <a:r>
              <a:rPr lang="en-US" dirty="0" err="1" smtClean="0"/>
              <a:t>objetos</a:t>
            </a:r>
            <a:r>
              <a:rPr lang="en-US" dirty="0" smtClean="0"/>
              <a:t>”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 a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elas</a:t>
            </a:r>
            <a:r>
              <a:rPr lang="en-US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licitatório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longo</a:t>
            </a:r>
            <a:r>
              <a:rPr lang="en-US" dirty="0" smtClean="0"/>
              <a:t> e </a:t>
            </a:r>
            <a:r>
              <a:rPr lang="en-US" dirty="0" err="1" smtClean="0"/>
              <a:t>demorado</a:t>
            </a:r>
            <a:r>
              <a:rPr lang="en-US" dirty="0" smtClean="0"/>
              <a:t>;</a:t>
            </a:r>
          </a:p>
          <a:p>
            <a:pPr algn="just"/>
            <a:r>
              <a:rPr lang="en-US" dirty="0"/>
              <a:t>Alto </a:t>
            </a:r>
            <a:r>
              <a:rPr lang="en-US" dirty="0" err="1"/>
              <a:t>custo</a:t>
            </a:r>
            <a:r>
              <a:rPr lang="en-US" dirty="0"/>
              <a:t> </a:t>
            </a:r>
            <a:r>
              <a:rPr lang="en-US" dirty="0" err="1" smtClean="0"/>
              <a:t>processual</a:t>
            </a:r>
            <a:r>
              <a:rPr lang="en-US" dirty="0" smtClean="0"/>
              <a:t> das </a:t>
            </a:r>
            <a:r>
              <a:rPr lang="en-US" dirty="0" err="1" smtClean="0"/>
              <a:t>licitações</a:t>
            </a:r>
            <a:r>
              <a:rPr lang="en-US" dirty="0" smtClean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várias</a:t>
            </a:r>
            <a:r>
              <a:rPr lang="en-US" dirty="0"/>
              <a:t> </a:t>
            </a:r>
            <a:r>
              <a:rPr lang="en-US" dirty="0" err="1"/>
              <a:t>etapas</a:t>
            </a:r>
            <a:r>
              <a:rPr lang="en-US" dirty="0"/>
              <a:t>: </a:t>
            </a:r>
            <a:r>
              <a:rPr lang="en-US" dirty="0" err="1"/>
              <a:t>formalização</a:t>
            </a:r>
            <a:r>
              <a:rPr lang="en-US" dirty="0"/>
              <a:t> </a:t>
            </a:r>
            <a:r>
              <a:rPr lang="en-US" dirty="0" err="1"/>
              <a:t>processual</a:t>
            </a:r>
            <a:r>
              <a:rPr lang="en-US" dirty="0"/>
              <a:t>,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 smtClean="0"/>
              <a:t>jurídica</a:t>
            </a:r>
            <a:r>
              <a:rPr lang="en-US" dirty="0" smtClean="0"/>
              <a:t>, </a:t>
            </a:r>
            <a:r>
              <a:rPr lang="en-US" dirty="0" err="1" smtClean="0"/>
              <a:t>publicações</a:t>
            </a:r>
            <a:r>
              <a:rPr lang="en-US" dirty="0" smtClean="0"/>
              <a:t>, etc.;</a:t>
            </a:r>
          </a:p>
          <a:p>
            <a:pPr algn="just"/>
            <a:r>
              <a:rPr lang="en-US" dirty="0" err="1" smtClean="0"/>
              <a:t>Atender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Legislaçāo</a:t>
            </a:r>
            <a:r>
              <a:rPr lang="en-US" dirty="0"/>
              <a:t> de </a:t>
            </a:r>
            <a:r>
              <a:rPr lang="en-US" dirty="0" err="1"/>
              <a:t>sustentabilidade</a:t>
            </a:r>
            <a:r>
              <a:rPr lang="en-US" dirty="0"/>
              <a:t>, </a:t>
            </a:r>
            <a:r>
              <a:rPr lang="en-US" dirty="0" err="1"/>
              <a:t>considerando</a:t>
            </a:r>
            <a:r>
              <a:rPr lang="en-US" dirty="0"/>
              <a:t> o </a:t>
            </a:r>
            <a:r>
              <a:rPr lang="en-US" dirty="0" err="1"/>
              <a:t>fator</a:t>
            </a:r>
            <a:r>
              <a:rPr lang="en-US" dirty="0"/>
              <a:t> </a:t>
            </a:r>
            <a:r>
              <a:rPr lang="en-US" dirty="0" err="1"/>
              <a:t>economicidade</a:t>
            </a:r>
            <a:r>
              <a:rPr lang="en-US" dirty="0"/>
              <a:t>; 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696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VISÃO GERAL DO PROJETO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0292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é</a:t>
            </a:r>
            <a:r>
              <a:rPr lang="en-US" b="1" dirty="0" smtClean="0"/>
              <a:t> o </a:t>
            </a:r>
            <a:r>
              <a:rPr lang="en-US" b="1" dirty="0" err="1" smtClean="0"/>
              <a:t>projeto</a:t>
            </a:r>
            <a:r>
              <a:rPr lang="en-US" b="1" dirty="0" smtClean="0"/>
              <a:t>?</a:t>
            </a:r>
          </a:p>
          <a:p>
            <a:pPr lvl="1" algn="just"/>
            <a:r>
              <a:rPr lang="en-US" dirty="0" err="1" smtClean="0"/>
              <a:t>Compras</a:t>
            </a:r>
            <a:r>
              <a:rPr lang="en-US" dirty="0" smtClean="0"/>
              <a:t> </a:t>
            </a:r>
            <a:r>
              <a:rPr lang="en-US" dirty="0" err="1" smtClean="0"/>
              <a:t>conjuntas</a:t>
            </a:r>
            <a:r>
              <a:rPr lang="en-US" dirty="0" smtClean="0"/>
              <a:t> de bens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 entre as IFE’S do </a:t>
            </a:r>
            <a:r>
              <a:rPr lang="en-US" dirty="0" err="1" smtClean="0"/>
              <a:t>Nordeste</a:t>
            </a:r>
            <a:r>
              <a:rPr lang="en-US" dirty="0" smtClean="0"/>
              <a:t> do </a:t>
            </a:r>
            <a:r>
              <a:rPr lang="en-US" dirty="0" err="1" smtClean="0"/>
              <a:t>Brasil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objetivos</a:t>
            </a:r>
            <a:r>
              <a:rPr lang="en-US" b="1" dirty="0" smtClean="0"/>
              <a:t> do </a:t>
            </a:r>
            <a:r>
              <a:rPr lang="en-US" b="1" dirty="0" err="1" smtClean="0"/>
              <a:t>projeto</a:t>
            </a:r>
            <a:r>
              <a:rPr lang="en-US" b="1" dirty="0" smtClean="0"/>
              <a:t>:</a:t>
            </a:r>
            <a:endParaRPr lang="en-US" b="1" dirty="0"/>
          </a:p>
          <a:p>
            <a:pPr lvl="1" algn="just"/>
            <a:r>
              <a:rPr lang="en-US" dirty="0" err="1"/>
              <a:t>Adquirir</a:t>
            </a:r>
            <a:r>
              <a:rPr lang="en-US" dirty="0"/>
              <a:t> bens e </a:t>
            </a:r>
            <a:r>
              <a:rPr lang="en-US" dirty="0" err="1"/>
              <a:t>serviços</a:t>
            </a:r>
            <a:r>
              <a:rPr lang="en-US" dirty="0"/>
              <a:t> com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qualidade</a:t>
            </a:r>
            <a:r>
              <a:rPr lang="en-US" dirty="0"/>
              <a:t>;</a:t>
            </a:r>
          </a:p>
          <a:p>
            <a:pPr lvl="1" algn="just"/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economia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;</a:t>
            </a:r>
          </a:p>
          <a:p>
            <a:pPr lvl="1" algn="just"/>
            <a:r>
              <a:rPr lang="en-US" dirty="0" err="1" smtClean="0"/>
              <a:t>Inserir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critérios</a:t>
            </a:r>
            <a:r>
              <a:rPr lang="en-US" dirty="0" smtClean="0"/>
              <a:t> de </a:t>
            </a:r>
            <a:r>
              <a:rPr lang="en-US" dirty="0" err="1" smtClean="0"/>
              <a:t>sustentabilidade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licitações</a:t>
            </a:r>
            <a:r>
              <a:rPr lang="en-US" dirty="0" smtClean="0"/>
              <a:t>;</a:t>
            </a:r>
          </a:p>
          <a:p>
            <a:pPr lvl="1" algn="just"/>
            <a:r>
              <a:rPr lang="en-US" dirty="0"/>
              <a:t>C</a:t>
            </a:r>
            <a:r>
              <a:rPr lang="pt-BR" dirty="0" err="1"/>
              <a:t>ompartilhar</a:t>
            </a:r>
            <a:r>
              <a:rPr lang="pt-BR" dirty="0"/>
              <a:t> os esforços entre as IFES-Nordeste na realização de licitações de objetos comuns e padronizar de especificações </a:t>
            </a:r>
            <a:r>
              <a:rPr lang="pt-BR" dirty="0" smtClean="0"/>
              <a:t>;</a:t>
            </a:r>
            <a:endParaRPr lang="en-US" dirty="0" smtClean="0"/>
          </a:p>
          <a:p>
            <a:pPr lvl="1" algn="just"/>
            <a:r>
              <a:rPr lang="en-US" dirty="0" err="1" smtClean="0"/>
              <a:t>Reduzir</a:t>
            </a:r>
            <a:r>
              <a:rPr lang="en-US" dirty="0" smtClean="0"/>
              <a:t> o </a:t>
            </a:r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licitações</a:t>
            </a:r>
            <a:r>
              <a:rPr lang="en-US" dirty="0" smtClean="0"/>
              <a:t> com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;</a:t>
            </a:r>
          </a:p>
          <a:p>
            <a:pPr lvl="1" algn="just"/>
            <a:r>
              <a:rPr lang="en-US" dirty="0" err="1" smtClean="0"/>
              <a:t>Reproduzir</a:t>
            </a:r>
            <a:r>
              <a:rPr lang="en-US" dirty="0" smtClean="0"/>
              <a:t> as </a:t>
            </a:r>
            <a:r>
              <a:rPr lang="en-US" dirty="0" err="1" smtClean="0"/>
              <a:t>expertises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 entre as IFE’S do </a:t>
            </a:r>
            <a:r>
              <a:rPr lang="en-US" dirty="0" err="1" smtClean="0"/>
              <a:t>Nordeste</a:t>
            </a:r>
            <a:r>
              <a:rPr lang="en-US" dirty="0" smtClean="0"/>
              <a:t>;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</a:t>
            </a:r>
            <a:r>
              <a:rPr lang="pt-BR" dirty="0" err="1" smtClean="0"/>
              <a:t>gregar</a:t>
            </a:r>
            <a:r>
              <a:rPr lang="pt-BR" dirty="0" smtClean="0"/>
              <a:t> os quantitativos </a:t>
            </a:r>
            <a:r>
              <a:rPr lang="en-US" dirty="0" smtClean="0"/>
              <a:t>–</a:t>
            </a:r>
            <a:r>
              <a:rPr lang="pt-BR" dirty="0" smtClean="0"/>
              <a:t> exigirá </a:t>
            </a:r>
            <a:r>
              <a:rPr lang="pt-BR" dirty="0"/>
              <a:t>empresas bem capitalizadas para fins de qualificação técnica e econômico-financeira na habilitação. (Exemplo: Electrolux, HP dentre outros fabricantes...).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1784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SITUAÇÃO ATUAL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/>
              <a:t>Junho</a:t>
            </a:r>
            <a:r>
              <a:rPr lang="en-US" b="1" dirty="0" smtClean="0"/>
              <a:t> 2013</a:t>
            </a:r>
            <a:r>
              <a:rPr lang="en-US" dirty="0" smtClean="0"/>
              <a:t>- </a:t>
            </a:r>
            <a:r>
              <a:rPr lang="en-US" dirty="0" err="1" smtClean="0"/>
              <a:t>Forplad</a:t>
            </a:r>
            <a:r>
              <a:rPr lang="en-US" dirty="0" smtClean="0"/>
              <a:t>- </a:t>
            </a:r>
            <a:r>
              <a:rPr lang="en-US" dirty="0" err="1" smtClean="0"/>
              <a:t>Poços</a:t>
            </a:r>
            <a:r>
              <a:rPr lang="en-US" dirty="0" smtClean="0"/>
              <a:t> de Caldas –MG </a:t>
            </a:r>
            <a:r>
              <a:rPr lang="en-US" dirty="0" err="1" smtClean="0"/>
              <a:t>Lançamento</a:t>
            </a:r>
            <a:r>
              <a:rPr lang="en-US" dirty="0" smtClean="0"/>
              <a:t> da </a:t>
            </a:r>
            <a:r>
              <a:rPr lang="en-US" dirty="0" err="1" smtClean="0"/>
              <a:t>proposta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 </a:t>
            </a:r>
            <a:r>
              <a:rPr lang="en-US" dirty="0" err="1" smtClean="0"/>
              <a:t>conjuntas</a:t>
            </a:r>
            <a:r>
              <a:rPr lang="en-US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Planejamento</a:t>
            </a:r>
            <a:r>
              <a:rPr lang="en-US" b="1" dirty="0" smtClean="0"/>
              <a:t> das </a:t>
            </a:r>
            <a:r>
              <a:rPr lang="en-US" b="1" dirty="0" err="1" smtClean="0"/>
              <a:t>ações</a:t>
            </a:r>
            <a:endParaRPr lang="en-US" b="1" dirty="0" smtClean="0"/>
          </a:p>
          <a:p>
            <a:pPr lvl="1" algn="just"/>
            <a:r>
              <a:rPr lang="en-US" sz="2000" b="1" dirty="0" err="1" smtClean="0"/>
              <a:t>Julho</a:t>
            </a:r>
            <a:r>
              <a:rPr lang="en-US" sz="2000" b="1" dirty="0" smtClean="0"/>
              <a:t> 2013</a:t>
            </a:r>
            <a:r>
              <a:rPr lang="en-US" sz="2000" dirty="0" smtClean="0"/>
              <a:t>- </a:t>
            </a:r>
            <a:r>
              <a:rPr lang="en-US" sz="2000" dirty="0" err="1" smtClean="0"/>
              <a:t>Reunião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UFCG- Campina Grande- PB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planejar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definir</a:t>
            </a:r>
            <a:r>
              <a:rPr lang="en-US" sz="2000" dirty="0" smtClean="0"/>
              <a:t> e </a:t>
            </a:r>
            <a:r>
              <a:rPr lang="en-US" sz="2000" dirty="0" err="1" smtClean="0"/>
              <a:t>dividir</a:t>
            </a:r>
            <a:r>
              <a:rPr lang="en-US" sz="2000" dirty="0" smtClean="0"/>
              <a:t> as </a:t>
            </a:r>
            <a:r>
              <a:rPr lang="en-US" sz="2000" dirty="0" err="1" smtClean="0"/>
              <a:t>ações</a:t>
            </a:r>
            <a:r>
              <a:rPr lang="en-US" sz="2000" dirty="0" smtClean="0"/>
              <a:t> do </a:t>
            </a:r>
            <a:r>
              <a:rPr lang="en-US" sz="2000" dirty="0" err="1" smtClean="0"/>
              <a:t>projeto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compras</a:t>
            </a:r>
            <a:r>
              <a:rPr lang="en-US" sz="2000" dirty="0" smtClean="0"/>
              <a:t> </a:t>
            </a:r>
            <a:r>
              <a:rPr lang="en-US" sz="2000" dirty="0" err="1" smtClean="0"/>
              <a:t>conjuntas</a:t>
            </a:r>
            <a:r>
              <a:rPr lang="en-US" sz="2000" dirty="0" smtClean="0"/>
              <a:t> sob a </a:t>
            </a:r>
            <a:r>
              <a:rPr lang="en-US" sz="2000" dirty="0" err="1" smtClean="0"/>
              <a:t>Coordenação</a:t>
            </a:r>
            <a:r>
              <a:rPr lang="en-US" sz="2000" dirty="0" smtClean="0"/>
              <a:t> da UFCG e da UFRN; 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licitar</a:t>
            </a:r>
            <a:r>
              <a:rPr lang="en-US" b="1" dirty="0" smtClean="0"/>
              <a:t>? </a:t>
            </a:r>
          </a:p>
          <a:p>
            <a:pPr lvl="1" algn="just"/>
            <a:r>
              <a:rPr lang="en-US" sz="2000" dirty="0" err="1" smtClean="0"/>
              <a:t>Definiu</a:t>
            </a:r>
            <a:r>
              <a:rPr lang="en-US" sz="2000" dirty="0" smtClean="0"/>
              <a:t>-se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itens</a:t>
            </a:r>
            <a:r>
              <a:rPr lang="en-US" sz="2000" dirty="0" smtClean="0"/>
              <a:t> a </a:t>
            </a:r>
            <a:r>
              <a:rPr lang="en-US" sz="2000" dirty="0" err="1" smtClean="0"/>
              <a:t>serem</a:t>
            </a:r>
            <a:r>
              <a:rPr lang="en-US" sz="2000" dirty="0" smtClean="0"/>
              <a:t> </a:t>
            </a:r>
            <a:r>
              <a:rPr lang="en-US" sz="2000" dirty="0" err="1" smtClean="0"/>
              <a:t>licitados</a:t>
            </a:r>
            <a:r>
              <a:rPr lang="en-US" sz="2000" dirty="0" smtClean="0"/>
              <a:t> e as </a:t>
            </a:r>
            <a:r>
              <a:rPr lang="en-US" sz="2000" dirty="0" err="1" smtClean="0"/>
              <a:t>Instituições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responsáveis</a:t>
            </a:r>
            <a:r>
              <a:rPr lang="en-US" sz="2000" dirty="0" smtClean="0"/>
              <a:t>:</a:t>
            </a:r>
          </a:p>
          <a:p>
            <a:pPr lvl="1" algn="just"/>
            <a:r>
              <a:rPr lang="en-US" sz="2000" dirty="0" smtClean="0"/>
              <a:t>UFCG- </a:t>
            </a:r>
            <a:r>
              <a:rPr lang="en-US" sz="2000" dirty="0" err="1" smtClean="0"/>
              <a:t>Projetores</a:t>
            </a:r>
            <a:r>
              <a:rPr lang="en-US" sz="2000" dirty="0" smtClean="0"/>
              <a:t> </a:t>
            </a:r>
            <a:r>
              <a:rPr lang="en-US" sz="2000" dirty="0" err="1" smtClean="0"/>
              <a:t>multimídia</a:t>
            </a:r>
            <a:r>
              <a:rPr lang="en-US" sz="2000" dirty="0" smtClean="0"/>
              <a:t>, </a:t>
            </a:r>
            <a:r>
              <a:rPr lang="en-US" sz="2000" dirty="0" err="1" smtClean="0"/>
              <a:t>Combustível</a:t>
            </a:r>
            <a:r>
              <a:rPr lang="en-US" sz="2000" dirty="0" smtClean="0"/>
              <a:t>, </a:t>
            </a:r>
            <a:r>
              <a:rPr lang="en-US" sz="2000" dirty="0" err="1" smtClean="0"/>
              <a:t>veículos</a:t>
            </a:r>
            <a:r>
              <a:rPr lang="en-US" sz="2000" dirty="0" smtClean="0"/>
              <a:t>, </a:t>
            </a:r>
            <a:r>
              <a:rPr lang="en-US" sz="2000" dirty="0" err="1" smtClean="0"/>
              <a:t>mobiliário</a:t>
            </a:r>
            <a:r>
              <a:rPr lang="en-US" sz="2000" dirty="0" smtClean="0"/>
              <a:t> …</a:t>
            </a:r>
          </a:p>
          <a:p>
            <a:pPr lvl="1" algn="just"/>
            <a:r>
              <a:rPr lang="en-US" sz="2000" dirty="0" smtClean="0"/>
              <a:t>UFRN- </a:t>
            </a:r>
            <a:r>
              <a:rPr lang="en-US" sz="2000" dirty="0" err="1" smtClean="0"/>
              <a:t>Papel</a:t>
            </a:r>
            <a:r>
              <a:rPr lang="en-US" sz="2000" dirty="0" smtClean="0"/>
              <a:t>, </a:t>
            </a:r>
            <a:r>
              <a:rPr lang="en-US" sz="2000" dirty="0" err="1" smtClean="0"/>
              <a:t>Ar</a:t>
            </a:r>
            <a:r>
              <a:rPr lang="en-US" sz="2000" dirty="0" smtClean="0"/>
              <a:t> </a:t>
            </a:r>
            <a:r>
              <a:rPr lang="en-US" sz="2000" dirty="0" err="1" smtClean="0"/>
              <a:t>Condicionado</a:t>
            </a:r>
            <a:r>
              <a:rPr lang="en-US" sz="2000" dirty="0" smtClean="0"/>
              <a:t>, </a:t>
            </a:r>
            <a:r>
              <a:rPr lang="en-US" sz="2000" dirty="0" err="1" smtClean="0"/>
              <a:t>Equipamentos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Proc</a:t>
            </a:r>
            <a:r>
              <a:rPr lang="en-US" sz="2000" dirty="0" smtClean="0"/>
              <a:t> de Dados (</a:t>
            </a:r>
            <a:r>
              <a:rPr lang="en-US" sz="2000" dirty="0" err="1" smtClean="0"/>
              <a:t>microcomputadores</a:t>
            </a:r>
            <a:r>
              <a:rPr lang="en-US" sz="2000" dirty="0" smtClean="0"/>
              <a:t>,  </a:t>
            </a:r>
            <a:r>
              <a:rPr lang="en-US" sz="2000" dirty="0" err="1" smtClean="0"/>
              <a:t>monitores</a:t>
            </a:r>
            <a:r>
              <a:rPr lang="en-US" sz="2000" dirty="0" smtClean="0"/>
              <a:t>, notebooks, tablets…).</a:t>
            </a:r>
          </a:p>
          <a:p>
            <a:pPr lvl="1" algn="just"/>
            <a:r>
              <a:rPr lang="en-US" sz="2000" dirty="0" smtClean="0"/>
              <a:t>UFPE- </a:t>
            </a:r>
            <a:r>
              <a:rPr lang="en-US" sz="2000" dirty="0" err="1" smtClean="0"/>
              <a:t>Arquivos</a:t>
            </a:r>
            <a:r>
              <a:rPr lang="en-US" sz="2000" dirty="0" smtClean="0"/>
              <a:t> </a:t>
            </a:r>
            <a:r>
              <a:rPr lang="en-US" sz="2000" dirty="0" err="1" smtClean="0"/>
              <a:t>deslizantes</a:t>
            </a:r>
            <a:r>
              <a:rPr lang="en-US" sz="2000" dirty="0" smtClean="0"/>
              <a:t>, </a:t>
            </a:r>
            <a:r>
              <a:rPr lang="en-US" sz="2000" dirty="0" err="1" smtClean="0"/>
              <a:t>papel</a:t>
            </a:r>
            <a:r>
              <a:rPr lang="en-US" sz="2000" dirty="0" smtClean="0"/>
              <a:t> </a:t>
            </a:r>
            <a:r>
              <a:rPr lang="en-US" sz="2000" dirty="0" err="1" smtClean="0"/>
              <a:t>reciclado</a:t>
            </a:r>
            <a:r>
              <a:rPr lang="en-US" sz="2000" dirty="0" smtClean="0"/>
              <a:t>, envelopes </a:t>
            </a:r>
            <a:r>
              <a:rPr lang="en-US" sz="2000" dirty="0" err="1" smtClean="0"/>
              <a:t>timbrados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 algn="just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34955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Como </a:t>
            </a:r>
            <a:r>
              <a:rPr lang="en-US" b="1" dirty="0" err="1" smtClean="0"/>
              <a:t>licitar</a:t>
            </a:r>
            <a:r>
              <a:rPr lang="en-US" b="1" dirty="0" smtClean="0"/>
              <a:t>?</a:t>
            </a:r>
          </a:p>
          <a:p>
            <a:pPr lvl="1" algn="just"/>
            <a:r>
              <a:rPr lang="en-US" sz="2000" dirty="0" err="1" smtClean="0"/>
              <a:t>Definiu</a:t>
            </a:r>
            <a:r>
              <a:rPr lang="en-US" sz="2000" dirty="0" smtClean="0"/>
              <a:t>-se a </a:t>
            </a:r>
            <a:r>
              <a:rPr lang="en-US" sz="2000" dirty="0" err="1" smtClean="0"/>
              <a:t>modalidade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licitação</a:t>
            </a:r>
            <a:r>
              <a:rPr lang="en-US" sz="2000" dirty="0" smtClean="0"/>
              <a:t>: </a:t>
            </a:r>
            <a:r>
              <a:rPr lang="en-US" sz="2000" b="1" dirty="0" err="1" smtClean="0"/>
              <a:t>Registro</a:t>
            </a:r>
            <a:r>
              <a:rPr lang="en-US" sz="2000" b="1" dirty="0" smtClean="0"/>
              <a:t> de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reços</a:t>
            </a:r>
            <a:r>
              <a:rPr lang="en-US" sz="2000" b="1" dirty="0" smtClean="0"/>
              <a:t> </a:t>
            </a:r>
            <a:r>
              <a:rPr lang="en-US" sz="2000" dirty="0" smtClean="0"/>
              <a:t>via </a:t>
            </a:r>
            <a:r>
              <a:rPr lang="en-US" sz="2000" dirty="0" err="1" smtClean="0"/>
              <a:t>Intenção</a:t>
            </a:r>
            <a:r>
              <a:rPr lang="en-US" sz="2000" dirty="0" smtClean="0"/>
              <a:t> de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de </a:t>
            </a:r>
            <a:r>
              <a:rPr lang="en-US" sz="2000" dirty="0" err="1" smtClean="0"/>
              <a:t>Preços</a:t>
            </a:r>
            <a:r>
              <a:rPr lang="en-US" sz="2000" dirty="0" smtClean="0"/>
              <a:t>-IRP- </a:t>
            </a:r>
            <a:r>
              <a:rPr lang="en-US" sz="2000" dirty="0" err="1" smtClean="0"/>
              <a:t>Orgão</a:t>
            </a:r>
            <a:r>
              <a:rPr lang="en-US" sz="2000" dirty="0" smtClean="0"/>
              <a:t> </a:t>
            </a:r>
            <a:r>
              <a:rPr lang="en-US" sz="2000" dirty="0" err="1" smtClean="0"/>
              <a:t>Participante</a:t>
            </a:r>
            <a:r>
              <a:rPr lang="en-US" sz="2000" dirty="0" smtClean="0"/>
              <a:t>,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seja</a:t>
            </a:r>
            <a:r>
              <a:rPr lang="en-US" sz="2000" dirty="0" smtClean="0"/>
              <a:t>, </a:t>
            </a:r>
            <a:r>
              <a:rPr lang="en-US" sz="2000" dirty="0" err="1"/>
              <a:t>p</a:t>
            </a:r>
            <a:r>
              <a:rPr lang="en-US" sz="2000" dirty="0" err="1" smtClean="0"/>
              <a:t>articipação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origem</a:t>
            </a:r>
            <a:r>
              <a:rPr lang="en-US" sz="2000" dirty="0" smtClean="0"/>
              <a:t>.</a:t>
            </a:r>
          </a:p>
          <a:p>
            <a:pPr lvl="1" algn="just"/>
            <a:r>
              <a:rPr lang="en-US" sz="2000" b="1" dirty="0" err="1" smtClean="0"/>
              <a:t>Exemplo</a:t>
            </a:r>
            <a:r>
              <a:rPr lang="en-US" sz="2000" b="1" dirty="0" smtClean="0"/>
              <a:t>: A UFCG </a:t>
            </a:r>
            <a:r>
              <a:rPr lang="en-US" sz="2000" b="1" dirty="0" err="1" smtClean="0"/>
              <a:t>realizará</a:t>
            </a:r>
            <a:r>
              <a:rPr lang="en-US" sz="2000" b="1" dirty="0" smtClean="0"/>
              <a:t> um </a:t>
            </a:r>
            <a:r>
              <a:rPr lang="en-US" sz="2000" b="1" dirty="0" err="1" smtClean="0"/>
              <a:t>Registro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Preços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veículos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pPr marL="800100" lvl="1" indent="-457200" algn="just">
              <a:buFont typeface="+mj-lt"/>
              <a:buAutoNum type="arabicPeriod"/>
            </a:pPr>
            <a:r>
              <a:rPr lang="en-US" sz="2000" dirty="0" err="1" smtClean="0"/>
              <a:t>Enviar</a:t>
            </a:r>
            <a:r>
              <a:rPr lang="en-US" sz="2000" dirty="0" smtClean="0"/>
              <a:t> a </a:t>
            </a:r>
            <a:r>
              <a:rPr lang="en-US" sz="2000" dirty="0" err="1" smtClean="0"/>
              <a:t>lista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catálogo</a:t>
            </a:r>
            <a:r>
              <a:rPr lang="en-US" sz="2000" dirty="0" smtClean="0"/>
              <a:t> de </a:t>
            </a:r>
            <a:r>
              <a:rPr lang="en-US" sz="2000" dirty="0" err="1" smtClean="0"/>
              <a:t>itens</a:t>
            </a:r>
            <a:r>
              <a:rPr lang="en-US" sz="2000" dirty="0" smtClean="0"/>
              <a:t> (</a:t>
            </a:r>
            <a:r>
              <a:rPr lang="en-US" sz="2000" dirty="0" err="1" smtClean="0"/>
              <a:t>fotos</a:t>
            </a:r>
            <a:r>
              <a:rPr lang="en-US" sz="2000" dirty="0" smtClean="0"/>
              <a:t>, </a:t>
            </a:r>
            <a:r>
              <a:rPr lang="en-US" sz="2000" dirty="0" err="1" smtClean="0"/>
              <a:t>descrições</a:t>
            </a:r>
            <a:r>
              <a:rPr lang="en-US" sz="2000" dirty="0" smtClean="0"/>
              <a:t>, </a:t>
            </a:r>
            <a:r>
              <a:rPr lang="en-US" sz="2000" dirty="0" err="1" smtClean="0"/>
              <a:t>preços</a:t>
            </a:r>
            <a:r>
              <a:rPr lang="en-US" sz="2000" dirty="0" smtClean="0"/>
              <a:t>) </a:t>
            </a:r>
            <a:r>
              <a:rPr lang="en-US" sz="2000" dirty="0" err="1" smtClean="0"/>
              <a:t>para</a:t>
            </a:r>
            <a:r>
              <a:rPr lang="en-US" sz="2000" dirty="0" smtClean="0"/>
              <a:t> as IFE’s;</a:t>
            </a:r>
          </a:p>
          <a:p>
            <a:pPr marL="800100" lvl="1" indent="-457200" algn="just">
              <a:buFont typeface="+mj-lt"/>
              <a:buAutoNum type="arabicPeriod"/>
            </a:pPr>
            <a:r>
              <a:rPr lang="en-US" sz="2000" dirty="0" err="1" smtClean="0"/>
              <a:t>Receber</a:t>
            </a:r>
            <a:r>
              <a:rPr lang="en-US" sz="2000" dirty="0" smtClean="0"/>
              <a:t> as </a:t>
            </a:r>
            <a:r>
              <a:rPr lang="en-US" sz="2000" dirty="0" err="1" smtClean="0"/>
              <a:t>listas</a:t>
            </a:r>
            <a:r>
              <a:rPr lang="en-US" sz="2000" dirty="0" smtClean="0"/>
              <a:t> </a:t>
            </a:r>
            <a:r>
              <a:rPr lang="en-US" sz="2000" dirty="0" err="1" smtClean="0"/>
              <a:t>preenchidas</a:t>
            </a:r>
            <a:r>
              <a:rPr lang="en-US" sz="2000" dirty="0" smtClean="0"/>
              <a:t> com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quantitativos</a:t>
            </a:r>
            <a:r>
              <a:rPr lang="en-US" sz="2000" dirty="0" smtClean="0"/>
              <a:t> </a:t>
            </a:r>
            <a:r>
              <a:rPr lang="en-US" sz="2000" dirty="0" err="1" smtClean="0"/>
              <a:t>definidos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cada</a:t>
            </a:r>
            <a:r>
              <a:rPr lang="en-US" sz="2000" dirty="0" smtClean="0"/>
              <a:t> item do </a:t>
            </a:r>
            <a:r>
              <a:rPr lang="en-US" sz="2000" dirty="0" err="1" smtClean="0"/>
              <a:t>catálogo</a:t>
            </a:r>
            <a:r>
              <a:rPr lang="en-US" sz="2000" dirty="0" smtClean="0"/>
              <a:t>;</a:t>
            </a:r>
          </a:p>
          <a:p>
            <a:pPr marL="800100" lvl="1" indent="-457200" algn="just">
              <a:buFont typeface="+mj-lt"/>
              <a:buAutoNum type="arabicPeriod"/>
            </a:pPr>
            <a:r>
              <a:rPr lang="en-US" sz="2000" dirty="0" err="1" smtClean="0"/>
              <a:t>Elaborar</a:t>
            </a:r>
            <a:r>
              <a:rPr lang="en-US" sz="2000" dirty="0" smtClean="0"/>
              <a:t> o </a:t>
            </a:r>
            <a:r>
              <a:rPr lang="en-US" sz="2000" dirty="0" err="1" smtClean="0"/>
              <a:t>termo</a:t>
            </a:r>
            <a:r>
              <a:rPr lang="en-US" sz="2000" dirty="0" smtClean="0"/>
              <a:t> de </a:t>
            </a:r>
            <a:r>
              <a:rPr lang="en-US" sz="2000" dirty="0" err="1" smtClean="0"/>
              <a:t>referência</a:t>
            </a:r>
            <a:r>
              <a:rPr lang="en-US" sz="2000" dirty="0" smtClean="0"/>
              <a:t> e </a:t>
            </a:r>
            <a:r>
              <a:rPr lang="en-US" sz="2000" dirty="0" err="1" smtClean="0"/>
              <a:t>iniciar</a:t>
            </a:r>
            <a:r>
              <a:rPr lang="en-US" sz="2000" dirty="0" smtClean="0"/>
              <a:t> o </a:t>
            </a:r>
            <a:r>
              <a:rPr lang="en-US" sz="2000" dirty="0" err="1" smtClean="0"/>
              <a:t>procedimento</a:t>
            </a:r>
            <a:r>
              <a:rPr lang="en-US" sz="2000" dirty="0" smtClean="0"/>
              <a:t> </a:t>
            </a:r>
            <a:r>
              <a:rPr lang="en-US" sz="2000" dirty="0" err="1" smtClean="0"/>
              <a:t>licitatório</a:t>
            </a:r>
            <a:r>
              <a:rPr lang="en-US" sz="2000" dirty="0" smtClean="0"/>
              <a:t>;</a:t>
            </a:r>
          </a:p>
          <a:p>
            <a:pPr marL="800100" lvl="1" indent="-457200" algn="just">
              <a:buFont typeface="+mj-lt"/>
              <a:buAutoNum type="arabicPeriod"/>
            </a:pPr>
            <a:r>
              <a:rPr lang="en-US" sz="2000" dirty="0" err="1" smtClean="0"/>
              <a:t>Fornecer</a:t>
            </a:r>
            <a:r>
              <a:rPr lang="en-US" sz="2000" dirty="0" smtClean="0"/>
              <a:t> o </a:t>
            </a:r>
            <a:r>
              <a:rPr lang="en-US" sz="2000" dirty="0" err="1" smtClean="0"/>
              <a:t>Número</a:t>
            </a:r>
            <a:r>
              <a:rPr lang="en-US" sz="2000" dirty="0" smtClean="0"/>
              <a:t> da IRP </a:t>
            </a:r>
            <a:r>
              <a:rPr lang="en-US" sz="2000" dirty="0" err="1" smtClean="0"/>
              <a:t>para</a:t>
            </a:r>
            <a:r>
              <a:rPr lang="en-US" sz="2000" dirty="0" smtClean="0"/>
              <a:t> as IFE’S NE </a:t>
            </a:r>
            <a:r>
              <a:rPr lang="en-US" sz="2000" dirty="0" err="1" smtClean="0"/>
              <a:t>aderirem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origem</a:t>
            </a:r>
            <a:r>
              <a:rPr lang="en-US" sz="2000" dirty="0" smtClean="0"/>
              <a:t>; </a:t>
            </a:r>
            <a:r>
              <a:rPr lang="en-US" sz="2000" dirty="0" err="1" smtClean="0"/>
              <a:t>Gerenciar</a:t>
            </a:r>
            <a:r>
              <a:rPr lang="en-US" sz="2000" dirty="0" smtClean="0"/>
              <a:t> a Ata de </a:t>
            </a:r>
            <a:r>
              <a:rPr lang="en-US" sz="2000" dirty="0" err="1" smtClean="0"/>
              <a:t>Registro</a:t>
            </a:r>
            <a:r>
              <a:rPr lang="en-US" sz="2000" dirty="0" smtClean="0"/>
              <a:t> de </a:t>
            </a:r>
            <a:r>
              <a:rPr lang="en-US" sz="2000" dirty="0" err="1" smtClean="0"/>
              <a:t>Preços</a:t>
            </a:r>
            <a:r>
              <a:rPr lang="en-US" sz="2000" dirty="0" smtClean="0"/>
              <a:t>.</a:t>
            </a:r>
          </a:p>
          <a:p>
            <a:pPr lvl="1" algn="just"/>
            <a:endParaRPr lang="en-US" sz="2000" dirty="0" smtClean="0"/>
          </a:p>
          <a:p>
            <a:pPr lvl="1" algn="just"/>
            <a:endParaRPr lang="en-US" sz="2000" dirty="0" smtClean="0"/>
          </a:p>
          <a:p>
            <a:pPr lvl="1" algn="just"/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SRP- </a:t>
            </a:r>
            <a:r>
              <a:rPr lang="en-US" dirty="0" err="1" smtClean="0"/>
              <a:t>Compras</a:t>
            </a:r>
            <a:r>
              <a:rPr lang="en-US" dirty="0" smtClean="0"/>
              <a:t> </a:t>
            </a:r>
            <a:r>
              <a:rPr lang="en-US" dirty="0" err="1" smtClean="0"/>
              <a:t>Conjuntas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97948579"/>
              </p:ext>
            </p:extLst>
          </p:nvPr>
        </p:nvGraphicFramePr>
        <p:xfrm>
          <a:off x="228600" y="762000"/>
          <a:ext cx="8763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0425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pt-BR" dirty="0" smtClean="0"/>
              <a:t>AMPARO LEGAL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pt-BR" sz="2400" dirty="0" smtClean="0"/>
              <a:t>O SRP poderá ser adotado para a aquisição de bens com previsão de entregas para atendimento a mais de um órgão ou entidade (Inc. III, </a:t>
            </a:r>
            <a:r>
              <a:rPr lang="pt-BR" sz="2400" dirty="0" err="1" smtClean="0"/>
              <a:t>Art</a:t>
            </a:r>
            <a:r>
              <a:rPr lang="pt-BR" sz="2400" dirty="0" smtClean="0"/>
              <a:t> 3 do Dec. 7.892/13);</a:t>
            </a:r>
          </a:p>
          <a:p>
            <a:pPr algn="just">
              <a:spcAft>
                <a:spcPts val="1200"/>
              </a:spcAft>
            </a:pPr>
            <a:r>
              <a:rPr lang="pt-BR" sz="2400" dirty="0"/>
              <a:t>o Dec. 7.892/13 institui o procedimento de Intenção de Registro de Preços – </a:t>
            </a:r>
            <a:r>
              <a:rPr lang="pt-BR" sz="2400" dirty="0" smtClean="0"/>
              <a:t>IRP (Capítulo II do Dec. 7.892/13);</a:t>
            </a:r>
            <a:endParaRPr lang="pt-BR" sz="2400" dirty="0"/>
          </a:p>
          <a:p>
            <a:pPr algn="just">
              <a:spcAft>
                <a:spcPts val="1200"/>
              </a:spcAft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245249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pt-BR" b="1" u="sng" dirty="0" smtClean="0"/>
              <a:t>INTENÇÃO DE REGISTRO DE PREÇOS - ORIENTAÇÕES</a:t>
            </a:r>
            <a:endParaRPr lang="pt-BR" b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26720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pt-BR" sz="2400" dirty="0"/>
              <a:t>M</a:t>
            </a:r>
            <a:r>
              <a:rPr lang="pt-BR" sz="2400" dirty="0" smtClean="0"/>
              <a:t>anual </a:t>
            </a:r>
            <a:r>
              <a:rPr lang="pt-BR" sz="2400" dirty="0"/>
              <a:t>operacional disponível no </a:t>
            </a:r>
            <a:r>
              <a:rPr lang="pt-BR" sz="2400" dirty="0" err="1"/>
              <a:t>comprasnet</a:t>
            </a:r>
            <a:r>
              <a:rPr lang="pt-BR" sz="2400" dirty="0"/>
              <a:t> (</a:t>
            </a:r>
            <a:r>
              <a:rPr lang="pt-BR" sz="2400" dirty="0">
                <a:hlinkClick r:id="rId3"/>
              </a:rPr>
              <a:t>www.comprasnet.gov.br</a:t>
            </a:r>
            <a:r>
              <a:rPr lang="pt-BR" sz="2400" dirty="0"/>
              <a:t> </a:t>
            </a:r>
            <a:r>
              <a:rPr lang="pt-BR" sz="2400" dirty="0" smtClean="0">
                <a:sym typeface="Wingdings 3"/>
              </a:rPr>
              <a:t></a:t>
            </a:r>
            <a:r>
              <a:rPr lang="pt-BR" sz="2400" dirty="0" smtClean="0"/>
              <a:t> SIASG </a:t>
            </a:r>
            <a:r>
              <a:rPr lang="pt-BR" sz="2400" dirty="0">
                <a:sym typeface="Wingdings 3"/>
              </a:rPr>
              <a:t></a:t>
            </a:r>
            <a:r>
              <a:rPr lang="pt-BR" sz="2400" dirty="0" smtClean="0"/>
              <a:t> manuais </a:t>
            </a:r>
            <a:r>
              <a:rPr lang="pt-BR" sz="2400" dirty="0"/>
              <a:t>do </a:t>
            </a:r>
            <a:r>
              <a:rPr lang="pt-BR" sz="2400" dirty="0" err="1"/>
              <a:t>SIASGNet</a:t>
            </a:r>
            <a:r>
              <a:rPr lang="pt-BR" sz="2400" dirty="0"/>
              <a:t> </a:t>
            </a:r>
            <a:r>
              <a:rPr lang="pt-BR" sz="2400" dirty="0">
                <a:sym typeface="Wingdings 3"/>
              </a:rPr>
              <a:t></a:t>
            </a:r>
            <a:r>
              <a:rPr lang="pt-BR" sz="2400" dirty="0" smtClean="0"/>
              <a:t>  Manual </a:t>
            </a:r>
            <a:r>
              <a:rPr lang="pt-BR" sz="2400" dirty="0"/>
              <a:t>IRP</a:t>
            </a:r>
            <a:r>
              <a:rPr lang="pt-BR" sz="2400" dirty="0" smtClean="0"/>
              <a:t>;</a:t>
            </a:r>
          </a:p>
          <a:p>
            <a:pPr algn="just">
              <a:spcAft>
                <a:spcPts val="1200"/>
              </a:spcAft>
            </a:pPr>
            <a:endParaRPr lang="pt-BR" sz="2400" dirty="0" smtClean="0"/>
          </a:p>
          <a:p>
            <a:pPr algn="just">
              <a:spcAft>
                <a:spcPts val="1200"/>
              </a:spcAft>
            </a:pPr>
            <a:r>
              <a:rPr lang="pt-BR" sz="2400" dirty="0" smtClean="0"/>
              <a:t>Orientações passo-a-passo disponível no </a:t>
            </a:r>
            <a:r>
              <a:rPr lang="pt-BR" sz="2400" dirty="0" err="1"/>
              <a:t>comprasnet</a:t>
            </a:r>
            <a:r>
              <a:rPr lang="pt-BR" sz="2400" dirty="0"/>
              <a:t> (</a:t>
            </a:r>
            <a:r>
              <a:rPr lang="pt-BR" sz="2400" dirty="0">
                <a:hlinkClick r:id="rId3"/>
              </a:rPr>
              <a:t>www.comprasnet.gov.br</a:t>
            </a:r>
            <a:r>
              <a:rPr lang="pt-BR" sz="2400" dirty="0"/>
              <a:t> </a:t>
            </a:r>
            <a:r>
              <a:rPr lang="pt-BR" sz="2400" dirty="0">
                <a:sym typeface="Wingdings 3"/>
              </a:rPr>
              <a:t></a:t>
            </a:r>
            <a:r>
              <a:rPr lang="pt-BR" sz="2400" dirty="0" smtClean="0"/>
              <a:t> SIASG </a:t>
            </a:r>
            <a:r>
              <a:rPr lang="pt-BR" sz="2400" dirty="0">
                <a:sym typeface="Wingdings 3"/>
              </a:rPr>
              <a:t> </a:t>
            </a:r>
            <a:r>
              <a:rPr lang="pt-BR" sz="2400" dirty="0" smtClean="0">
                <a:sym typeface="Wingdings 3"/>
              </a:rPr>
              <a:t> </a:t>
            </a:r>
            <a:r>
              <a:rPr lang="pt-BR" sz="2400" dirty="0" smtClean="0"/>
              <a:t>Manuais </a:t>
            </a:r>
            <a:r>
              <a:rPr lang="pt-BR" sz="2400" dirty="0"/>
              <a:t>do </a:t>
            </a:r>
            <a:r>
              <a:rPr lang="pt-BR" sz="2400" dirty="0" err="1"/>
              <a:t>SIASGNet</a:t>
            </a:r>
            <a:r>
              <a:rPr lang="pt-BR" sz="2400" dirty="0"/>
              <a:t> </a:t>
            </a:r>
            <a:r>
              <a:rPr lang="pt-BR" sz="2400" dirty="0">
                <a:sym typeface="Wingdings 3"/>
              </a:rPr>
              <a:t></a:t>
            </a:r>
            <a:r>
              <a:rPr lang="pt-BR" sz="2400" dirty="0" smtClean="0"/>
              <a:t>  Orientação IRP.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165864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Report.potx</Template>
  <TotalTime>0</TotalTime>
  <Words>757</Words>
  <Application>Microsoft Office PowerPoint</Application>
  <PresentationFormat>Apresentação na tela (4:3)</PresentationFormat>
  <Paragraphs>96</Paragraphs>
  <Slides>18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Project Status Report</vt:lpstr>
      <vt:lpstr>PROJETO COMPRAS CONJUNTAS IFES/NE</vt:lpstr>
      <vt:lpstr>PROBLEMA</vt:lpstr>
      <vt:lpstr>VISÃO GERAL DO PROJETO</vt:lpstr>
      <vt:lpstr>Slide 4</vt:lpstr>
      <vt:lpstr>SITUAÇÃO ATUAL</vt:lpstr>
      <vt:lpstr>Slide 6</vt:lpstr>
      <vt:lpstr>SRP- Compras Conjuntas</vt:lpstr>
      <vt:lpstr>AMPARO LEGAL</vt:lpstr>
      <vt:lpstr>INTENÇÃO DE REGISTRO DE PREÇOS - ORIENTAÇÕES</vt:lpstr>
      <vt:lpstr>ETAPAS DA INTENÇÃO DE REGISTRO DE PREÇOS</vt:lpstr>
      <vt:lpstr>IRP – ETAPA: Análise / Negociação</vt:lpstr>
      <vt:lpstr>Slide 12</vt:lpstr>
      <vt:lpstr>Slide 13</vt:lpstr>
      <vt:lpstr>ITR – Após clicar em NEGOCIAR da tela anterior</vt:lpstr>
      <vt:lpstr>IRP – FASE CONFIRMAÇÃO</vt:lpstr>
      <vt:lpstr>IRP – FASE CONFIRMAÇÃO</vt:lpstr>
      <vt:lpstr>CRONOGRAMA</vt:lpstr>
      <vt:lpstr>ANEXOS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2013-09-06T12:39:24Z</dcterms:modified>
</cp:coreProperties>
</file>