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9"/>
  </p:notesMasterIdLst>
  <p:sldIdLst>
    <p:sldId id="264" r:id="rId2"/>
    <p:sldId id="263" r:id="rId3"/>
    <p:sldId id="303" r:id="rId4"/>
    <p:sldId id="304" r:id="rId5"/>
    <p:sldId id="305" r:id="rId6"/>
    <p:sldId id="306" r:id="rId7"/>
    <p:sldId id="310" r:id="rId8"/>
    <p:sldId id="307" r:id="rId9"/>
    <p:sldId id="308" r:id="rId10"/>
    <p:sldId id="309" r:id="rId11"/>
    <p:sldId id="314" r:id="rId12"/>
    <p:sldId id="315" r:id="rId13"/>
    <p:sldId id="343" r:id="rId14"/>
    <p:sldId id="316" r:id="rId15"/>
    <p:sldId id="317" r:id="rId16"/>
    <p:sldId id="290" r:id="rId17"/>
    <p:sldId id="333" r:id="rId18"/>
    <p:sldId id="334" r:id="rId19"/>
    <p:sldId id="335" r:id="rId20"/>
    <p:sldId id="349" r:id="rId21"/>
    <p:sldId id="289" r:id="rId22"/>
    <p:sldId id="344" r:id="rId23"/>
    <p:sldId id="346" r:id="rId24"/>
    <p:sldId id="347" r:id="rId25"/>
    <p:sldId id="348" r:id="rId26"/>
    <p:sldId id="275" r:id="rId27"/>
    <p:sldId id="341" r:id="rId28"/>
    <p:sldId id="351" r:id="rId29"/>
    <p:sldId id="353" r:id="rId30"/>
    <p:sldId id="355" r:id="rId31"/>
    <p:sldId id="356" r:id="rId32"/>
    <p:sldId id="357" r:id="rId33"/>
    <p:sldId id="358" r:id="rId34"/>
    <p:sldId id="363" r:id="rId35"/>
    <p:sldId id="270" r:id="rId36"/>
    <p:sldId id="271" r:id="rId37"/>
    <p:sldId id="367" r:id="rId38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5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1" autoAdjust="0"/>
    <p:restoredTop sz="94069" autoAdjust="0"/>
  </p:normalViewPr>
  <p:slideViewPr>
    <p:cSldViewPr>
      <p:cViewPr>
        <p:scale>
          <a:sx n="75" d="100"/>
          <a:sy n="75" d="100"/>
        </p:scale>
        <p:origin x="-4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5940B5-7658-4DDC-AB60-5200D8AA29FE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88C111-2589-4C47-A879-A6FAEE358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309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FADAF7-8CB7-4330-A7BB-69D1F68B559E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5A9B72-055B-4445-952C-7B3E1FEF06B3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53F6D-CE23-4140-96FB-91F44F6FC7C5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C42EA7-E7A7-496D-BA80-C365E3C1E186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3B6F77-3234-4B12-AC2C-963AB0AA47A9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40D5D3-6AE4-4387-89ED-A00D211DFD7B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6D8612-3AA4-4B98-8828-11817CB50B2C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0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0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0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4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E5F32C-4FEF-413C-8FA9-FEDE2765A522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09159D-4CF6-4C4E-A55A-801CE4966F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4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D9D5-BCD1-477A-A629-7DEBB73D5ED8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0814-F3CB-4233-8265-0A7CCE697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DCB7-211E-4D2A-8694-2BF41D24F7F8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3E9C-C1C8-4E17-B0F2-FF2A0A555D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8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5663-07D2-4D95-8E89-222448F3611B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5ABB-5F49-4DF4-87A4-CCFFDFB967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48FE-6548-4042-A888-52AED41C7D50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328E-27B2-44A1-8495-0B7F4828C1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8681F-E242-4064-9A7C-2DAC3C69E8EE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028E6-1F75-4F55-8361-6F2F29ED89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69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1E181-FD95-4E92-9FB2-F6505CACCCC2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E7453-1D27-4FDC-8BCB-EAC906855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80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83013D-D7DE-48C2-B4AC-2B81DB59CA40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5ED89F-C5C8-49A8-B5BA-DA106ADDDB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22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8D10F-E864-4AA4-9A13-B1E79FB60708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E308B6-F40F-4759-855D-603DD13E04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92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7DF6-5292-449D-83B8-932C60B9EA8F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47E9-D10D-467C-A35F-7F5FE1DC5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7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3699AB-F32E-4CF4-B4CA-E7D49912D9F9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9E80E-CB52-4518-B418-B62B0D872A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0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3B1A8A-CA0B-4EB8-88AE-6DD8EDC45F46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CE0CEE7-0802-41F0-8B25-54BAB6F90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8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5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61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9B3FF7-1882-4198-A556-EA968EF65DA3}" type="datetimeFigureOut">
              <a:rPr lang="pt-BR"/>
              <a:pPr>
                <a:defRPr/>
              </a:pPr>
              <a:t>20/12/2012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86D863-040C-42EA-8D43-538A7AAA5B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9" r:id="rId2"/>
    <p:sldLayoutId id="2147483945" r:id="rId3"/>
    <p:sldLayoutId id="2147483946" r:id="rId4"/>
    <p:sldLayoutId id="2147483947" r:id="rId5"/>
    <p:sldLayoutId id="2147483948" r:id="rId6"/>
    <p:sldLayoutId id="2147483940" r:id="rId7"/>
    <p:sldLayoutId id="2147483949" r:id="rId8"/>
    <p:sldLayoutId id="2147483950" r:id="rId9"/>
    <p:sldLayoutId id="2147483941" r:id="rId10"/>
    <p:sldLayoutId id="2147483942" r:id="rId11"/>
    <p:sldLayoutId id="2147483951" r:id="rId12"/>
    <p:sldLayoutId id="2147483943" r:id="rId13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5" name="applause.wav"/>
          </p:stSnd>
        </p:sndAc>
      </p:transition>
    </mc:Choice>
    <mc:Fallback xmlns="">
      <p:transition>
        <p:sndAc>
          <p:stSnd>
            <p:snd r:embed="rId17" name="applause.wav"/>
          </p:stSnd>
        </p:sndAc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Documento_do_Microsoft_Word_97_-_20031.doc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audio" Target="../media/audio3.wav"/><Relationship Id="rId9" Type="http://schemas.openxmlformats.org/officeDocument/2006/relationships/oleObject" Target="../embeddings/Documento_do_Microsoft_Word_97_-_2003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Documento_do_Microsoft_Word_97_-_20033.doc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Documento_do_Microsoft_Word_97_-_20034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5029200"/>
            <a:ext cx="7696200" cy="12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endParaRPr kumimoji="1" lang="pt-BR" sz="2000" dirty="0" smtClean="0"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kumimoji="1" lang="pt-BR" sz="2000" dirty="0" smtClean="0">
                <a:latin typeface="Arial Black" pitchFamily="34" charset="0"/>
              </a:rPr>
              <a:t>DIMENSIONAMENTO </a:t>
            </a:r>
            <a:r>
              <a:rPr kumimoji="1" lang="pt-BR" sz="2000" dirty="0">
                <a:latin typeface="Arial Black" pitchFamily="34" charset="0"/>
              </a:rPr>
              <a:t>DE PESSOAL </a:t>
            </a:r>
          </a:p>
          <a:p>
            <a:pPr>
              <a:lnSpc>
                <a:spcPct val="130000"/>
              </a:lnSpc>
            </a:pPr>
            <a:r>
              <a:rPr kumimoji="1" lang="pt-BR" sz="2000" dirty="0">
                <a:latin typeface="Arial Black" pitchFamily="34" charset="0"/>
              </a:rPr>
              <a:t>TÉCNICO-ADMINISTRATIVO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543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pt-BR" sz="2000">
                <a:latin typeface="Arial Black" pitchFamily="34" charset="0"/>
              </a:rPr>
              <a:t>UNIVERSIDADE FEDERAL DO PARANÁ</a:t>
            </a:r>
          </a:p>
          <a:p>
            <a:pPr>
              <a:lnSpc>
                <a:spcPct val="130000"/>
              </a:lnSpc>
            </a:pPr>
            <a:r>
              <a:rPr kumimoji="1" lang="pt-BR" sz="2000">
                <a:latin typeface="Arial Black" pitchFamily="34" charset="0"/>
              </a:rPr>
              <a:t>Reitor: Prof. Dr. Zaki Akel Sobrinho</a:t>
            </a:r>
            <a:endParaRPr lang="en-US" sz="2000" b="1">
              <a:latin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56" y="1556792"/>
            <a:ext cx="3600400" cy="3689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500063" y="928688"/>
            <a:ext cx="8643937" cy="4525962"/>
          </a:xfrm>
        </p:spPr>
        <p:txBody>
          <a:bodyPr/>
          <a:lstStyle/>
          <a:p>
            <a:pPr algn="just" eaLnBrk="1" hangingPunct="1">
              <a:lnSpc>
                <a:spcPct val="192000"/>
              </a:lnSpc>
              <a:buFont typeface="Wingdings 3" pitchFamily="18" charset="2"/>
              <a:buNone/>
            </a:pPr>
            <a:r>
              <a:rPr lang="pt-BR" sz="2400" dirty="0" smtClean="0"/>
              <a:t>Elaboração do Perfil </a:t>
            </a:r>
            <a:r>
              <a:rPr lang="pt-BR" sz="2400" dirty="0" err="1" smtClean="0"/>
              <a:t>Qualiquantitativo</a:t>
            </a:r>
            <a:r>
              <a:rPr lang="pt-BR" sz="2400" dirty="0" smtClean="0"/>
              <a:t>,  a partir de:</a:t>
            </a:r>
          </a:p>
          <a:p>
            <a:pPr algn="just" eaLnBrk="1" hangingPunct="1">
              <a:lnSpc>
                <a:spcPct val="192000"/>
              </a:lnSpc>
            </a:pPr>
            <a:r>
              <a:rPr lang="pt-BR" sz="2400" dirty="0" smtClean="0"/>
              <a:t> entrevista; </a:t>
            </a:r>
          </a:p>
          <a:p>
            <a:pPr eaLnBrk="1" hangingPunct="1">
              <a:lnSpc>
                <a:spcPct val="230000"/>
              </a:lnSpc>
              <a:buClr>
                <a:schemeClr val="tx1"/>
              </a:buClr>
            </a:pPr>
            <a:r>
              <a:rPr lang="pt-BR" sz="2400" dirty="0" smtClean="0"/>
              <a:t> preenchimento de instrumentais </a:t>
            </a:r>
            <a:r>
              <a:rPr lang="pt-BR" sz="2400" dirty="0" err="1" smtClean="0"/>
              <a:t>Qualiquantitativos</a:t>
            </a:r>
            <a:r>
              <a:rPr lang="pt-BR" sz="2400" dirty="0" smtClean="0"/>
              <a:t>; </a:t>
            </a:r>
          </a:p>
          <a:p>
            <a:pPr eaLnBrk="1" hangingPunct="1">
              <a:lnSpc>
                <a:spcPct val="230000"/>
              </a:lnSpc>
              <a:buClr>
                <a:schemeClr val="tx1"/>
              </a:buClr>
            </a:pPr>
            <a:r>
              <a:rPr lang="pt-BR" sz="2400" dirty="0" smtClean="0"/>
              <a:t> observação direta e indireta.</a:t>
            </a:r>
          </a:p>
          <a:p>
            <a:pPr eaLnBrk="1" hangingPunct="1"/>
            <a:endParaRPr lang="pt-BR" sz="24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1.PESQUISA DE CAMPO</a:t>
            </a:r>
            <a:r>
              <a:rPr lang="pt-BR" sz="1600" dirty="0" smtClean="0"/>
              <a:t/>
            </a:r>
            <a:br>
              <a:rPr lang="pt-BR" sz="1600" dirty="0" smtClean="0"/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>
            <a:normAutofit fontScale="92500"/>
          </a:bodyPr>
          <a:lstStyle/>
          <a:p>
            <a:pPr marL="285750" indent="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dirty="0" smtClean="0"/>
              <a:t>Para compor o cenário a ser dimensionado, são pesquisados os seguintes dados: </a:t>
            </a:r>
          </a:p>
          <a:p>
            <a:pPr marL="285750" indent="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pt-BR" dirty="0" smtClean="0"/>
              <a:t>  Numéricos (acadêmicos / administrativos).</a:t>
            </a:r>
          </a:p>
          <a:p>
            <a:pPr marL="285750" indent="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pt-BR" dirty="0" smtClean="0"/>
              <a:t>  Organograma da instituição.</a:t>
            </a:r>
          </a:p>
          <a:p>
            <a:pPr marL="285750" indent="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pt-BR" dirty="0" smtClean="0"/>
              <a:t>  Documentos oficiais da instituição.</a:t>
            </a:r>
            <a:r>
              <a:rPr lang="pt-BR" dirty="0" smtClean="0">
                <a:solidFill>
                  <a:schemeClr val="bg1"/>
                </a:solidFill>
              </a:rPr>
              <a:t>o.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2.LEVANTAMENTO DE DADOS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9525" indent="-9525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 	A produção de um parâmetro pode ser medida quantitativa e qualitativamente, através de variáveis. Em termos gerais, esta variável está ligada ao tipo da unidade organizacional e às atividades por ela desenvolvidas.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3. ESTABELECIMENTO DE PARÂMETROS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643050"/>
            <a:ext cx="7772400" cy="402909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lvl="8" indent="-255588">
              <a:lnSpc>
                <a:spcPct val="190000"/>
              </a:lnSpc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Variáveis para departamentos acadêmicos.</a:t>
            </a:r>
          </a:p>
          <a:p>
            <a:pPr marL="365760" indent="-256032" eaLnBrk="1" fontAlgn="auto" hangingPunct="1">
              <a:lnSpc>
                <a:spcPct val="19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Variáveis para  coordenações acadêmicas.</a:t>
            </a:r>
          </a:p>
          <a:p>
            <a:pPr marL="365760" indent="-256032" eaLnBrk="1" fontAlgn="auto" hangingPunct="1">
              <a:lnSpc>
                <a:spcPct val="19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Variáveis para  programas de pós-graduação.</a:t>
            </a:r>
          </a:p>
          <a:p>
            <a:pPr marL="365760" indent="-256032" eaLnBrk="1" fontAlgn="auto" hangingPunct="1">
              <a:lnSpc>
                <a:spcPct val="19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Variáveis para laboratórios acadêmicos.</a:t>
            </a:r>
          </a:p>
          <a:p>
            <a:pPr marL="365760" indent="-256032" algn="just" eaLnBrk="1" fontAlgn="auto" hangingPunct="1">
              <a:lnSpc>
                <a:spcPct val="1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As Unidades Acadêmicas Foram Divididas em Quatro Blocos: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pt-BR" sz="2800" dirty="0" smtClean="0"/>
              <a:t>  		É determinado a partir do comparativo entre as unidades organizacionais que desempenham o mesmo tipo de trabalho, onde se pode observar com maior clareza onde temos uma demanda de trabalho mais acentuada e onde temos uma demanda de trabalho mais equilibrada.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4.CÁLCULO DO ÍNDICE VARIÁVEL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pt-BR" sz="2800" dirty="0" smtClean="0"/>
              <a:t>   	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pt-BR" sz="2800" dirty="0"/>
              <a:t>	</a:t>
            </a:r>
            <a:r>
              <a:rPr lang="pt-BR" sz="2800" dirty="0" smtClean="0"/>
              <a:t>	É determinado a partir das variáveis estabelecidas e a relação entre as médias e medianas obtidas nos parâmetros gerados do índice variável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5.CÁLCULO DO QUADRO IDEAL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286375"/>
          </a:xfrm>
          <a:ln w="12700"/>
        </p:spPr>
        <p:txBody>
          <a:bodyPr>
            <a:normAutofit/>
          </a:bodyPr>
          <a:lstStyle/>
          <a:p>
            <a:pPr marL="620713" indent="-228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b="1" dirty="0" smtClean="0"/>
              <a:t>MÉDIA</a:t>
            </a:r>
            <a:r>
              <a:rPr lang="pt-BR" sz="2400" dirty="0" smtClean="0"/>
              <a:t>: Valor médio das taxas, que é a razão entre o somatório das taxas de uma variável e o número total de departamentos.</a:t>
            </a:r>
          </a:p>
          <a:p>
            <a:pPr marL="620713" indent="-228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 smtClean="0"/>
          </a:p>
          <a:p>
            <a:pPr marL="620713" indent="-228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b="1" dirty="0" smtClean="0"/>
              <a:t>MEDIANA</a:t>
            </a:r>
            <a:r>
              <a:rPr lang="pt-BR" sz="2400" dirty="0" smtClean="0"/>
              <a:t>:Valor da mediana das taxas, que é o número central de um determinado conjunto de números, eliminando-se os valores extremos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marL="620713" indent="-228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bg1"/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b="1" dirty="0" err="1" smtClean="0"/>
              <a:t>I.V.</a:t>
            </a:r>
            <a:r>
              <a:rPr lang="pt-BR" sz="2400" b="1" dirty="0" smtClean="0"/>
              <a:t>: Índice da Variável</a:t>
            </a:r>
            <a:r>
              <a:rPr lang="pt-BR" sz="2400" dirty="0" smtClean="0"/>
              <a:t> </a:t>
            </a:r>
            <a:r>
              <a:rPr lang="pt-BR" sz="2400" b="1" dirty="0" smtClean="0"/>
              <a:t>das taxas</a:t>
            </a:r>
            <a:r>
              <a:rPr lang="pt-BR" sz="2400" dirty="0" smtClean="0"/>
              <a:t>, que é a razão entre os valores das taxas de uma variável e a menor taxa do conjunto.</a:t>
            </a:r>
            <a:endParaRPr lang="pt-BR" sz="28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800" dirty="0" smtClean="0"/>
              <a:t> </a:t>
            </a:r>
            <a:r>
              <a:rPr lang="pt-BR" sz="2000" dirty="0" err="1" smtClean="0"/>
              <a:t>I.V.</a:t>
            </a:r>
            <a:r>
              <a:rPr lang="pt-BR" sz="2000" dirty="0" smtClean="0"/>
              <a:t> =     </a:t>
            </a:r>
            <a:r>
              <a:rPr lang="pt-BR" sz="2000" u="sng" baseline="30000" dirty="0" smtClean="0"/>
              <a:t>Var ( X)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baseline="-25000" dirty="0" smtClean="0"/>
              <a:t>                                  Menor Variável ( X)</a:t>
            </a:r>
            <a:endParaRPr lang="pt-BR" sz="2000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539750" y="3333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effectLst/>
              </a:rPr>
              <a:t>Os parâmetros utilizados para análise dos dados foram: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indent="-9525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dirty="0" smtClean="0"/>
              <a:t>  	Feita pela equipe e por representantes das unidades organizacionais, sobre a apresentação de simulações dos resultados do dimensionamento. </a:t>
            </a:r>
          </a:p>
          <a:p>
            <a:pPr marL="9525" indent="-9525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dirty="0" smtClean="0"/>
              <a:t>     	Os resultados após esta revisão estarão validados.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6.REVISÃO DOS CÁLCULOS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077200" cy="4605338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lnSpc>
                <a:spcPct val="2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3000" dirty="0" smtClean="0"/>
              <a:t>É realizada a análise  dos dados observados, por meio da elaboração  de quadros demonstrativos e mapeamento das estruturas  física/funcional, obtendo-se os indicadores </a:t>
            </a:r>
            <a:r>
              <a:rPr lang="pt-BR" sz="3000" dirty="0" err="1" smtClean="0"/>
              <a:t>qualiquantitativos</a:t>
            </a:r>
            <a:r>
              <a:rPr lang="pt-BR" sz="3000" dirty="0" smtClean="0"/>
              <a:t>. </a:t>
            </a:r>
          </a:p>
          <a:p>
            <a:pPr marL="621792" lvl="1" algn="just" eaLnBrk="1" fontAlgn="auto" hangingPunct="1">
              <a:lnSpc>
                <a:spcPct val="192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58679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 </a:t>
            </a:r>
            <a:r>
              <a:rPr lang="pt-BR" sz="4000" dirty="0" smtClean="0"/>
              <a:t>7.</a:t>
            </a:r>
            <a:r>
              <a:rPr lang="pt-BR" sz="4000" dirty="0" smtClean="0">
                <a:solidFill>
                  <a:schemeClr val="tx1"/>
                </a:solidFill>
              </a:rPr>
              <a:t>ANÁLISE E AVALIAÇÃO DE RESULTADOS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pt-BR" dirty="0" smtClean="0"/>
              <a:t>    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pt-BR" dirty="0" smtClean="0"/>
              <a:t>   	É a apresentação dos resultados de todo o trabalho, a ser aprovado pela administração da instituição.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8.RELATÓRIO FINAL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571500" y="6429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dirty="0" smtClean="0"/>
              <a:t>   	O estudo apresenta diagnóstico e análise das condições organizacionais e estruturais e o dimensionamento de pessoal técnico-administrativo em relação às atividades desenvolvidas pelos servidores, considerando a diversidade de unidades que compõem a UFPR.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BR" sz="480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pt-BR" sz="4800" smtClean="0"/>
              <a:t>Exemplificação do Dimensionamento de Pessoal Técnico-Administrativos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376737"/>
          </a:xfrm>
        </p:spPr>
        <p:txBody>
          <a:bodyPr/>
          <a:lstStyle/>
          <a:p>
            <a:pPr algn="ctr" eaLnBrk="1" hangingPunct="1">
              <a:lnSpc>
                <a:spcPct val="212000"/>
              </a:lnSpc>
              <a:buFont typeface="Wingdings 3" pitchFamily="18" charset="2"/>
              <a:buNone/>
            </a:pPr>
            <a:r>
              <a:rPr lang="pt-BR" sz="2300" smtClean="0"/>
              <a:t>   Após a análise do cenário apresentado e com base no levantamento de dados oficiais disponíveis  no Sistema Administrativo de Gestão de Pessoas e Relatório de Atividades UFPR, estabeleceram-se  variáveis acadêmicas a serem trabalhadas.</a:t>
            </a:r>
            <a:endParaRPr lang="pt-BR" sz="2100" smtClean="0"/>
          </a:p>
          <a:p>
            <a:pPr eaLnBrk="1" hangingPunct="1"/>
            <a:endParaRPr lang="pt-BR" sz="23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143116"/>
            <a:ext cx="7772400" cy="2514600"/>
          </a:xfrm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65125" lvl="8" indent="-255588">
              <a:lnSpc>
                <a:spcPct val="150000"/>
              </a:lnSpc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800" dirty="0" smtClean="0"/>
              <a:t>Total de servidores docentes.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800" dirty="0" smtClean="0"/>
              <a:t>Total de turmas ofertadas.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800" dirty="0" smtClean="0"/>
              <a:t>Total de processos administrativos.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800" dirty="0" smtClean="0"/>
              <a:t>Total de disciplinas ofertadas</a:t>
            </a:r>
            <a:r>
              <a:rPr lang="pt-BR" dirty="0" smtClean="0"/>
              <a:t>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Variáveis para Departamentos Acadêmicos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1656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Critérios para Simulação do Número Ideal</a:t>
            </a:r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716088" y="3567113"/>
          <a:ext cx="5711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o" r:id="rId6" imgW="5710428" imgH="943356" progId="Word.Document.8">
                  <p:embed/>
                </p:oleObj>
              </mc:Choice>
              <mc:Fallback>
                <p:oleObj name="Documento" r:id="rId6" imgW="5710428" imgH="943356" progId="Word.Document.8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3567113"/>
                        <a:ext cx="571182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14375" y="1785938"/>
            <a:ext cx="77724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lnSpc>
                <a:spcPct val="142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/>
              <a:t>Para o cálculo das colunas denominadas Valor Ideal, foram utilizadas as variáveis docente, turmas, disciplinas e processos administrativos, inseridas nas seguintes fórmulas: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990600" y="5410200"/>
          <a:ext cx="7086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o" r:id="rId9" imgW="6044184" imgH="943356" progId="Word.Document.8">
                  <p:embed/>
                </p:oleObj>
              </mc:Choice>
              <mc:Fallback>
                <p:oleObj name="Documento" r:id="rId9" imgW="6044184" imgH="943356" progId="Word.Document.8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7086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1656D6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71480"/>
            <a:ext cx="7772400" cy="1681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O Número Ideal de Servidores Técnico-Administrativos é calculado com a seguinte fórmula:</a:t>
            </a:r>
            <a:endParaRPr lang="pt-BR" sz="360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6565" name="Object 5"/>
          <p:cNvGraphicFramePr>
            <a:graphicFrameLocks noGrp="1" noChangeAspect="1"/>
          </p:cNvGraphicFramePr>
          <p:nvPr>
            <p:ph type="tbl" idx="1"/>
          </p:nvPr>
        </p:nvGraphicFramePr>
        <p:xfrm>
          <a:off x="1357313" y="3521075"/>
          <a:ext cx="62436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o" r:id="rId5" imgW="6624828" imgH="1298448" progId="Word.Document.8">
                  <p:embed/>
                </p:oleObj>
              </mc:Choice>
              <mc:Fallback>
                <p:oleObj name="Documento" r:id="rId5" imgW="6624828" imgH="1298448" progId="Word.Document.8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521075"/>
                        <a:ext cx="6243637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386138" y="2209800"/>
          <a:ext cx="610552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Documento" r:id="rId4" imgW="6103620" imgH="4076700" progId="Word.Document.8">
                  <p:embed/>
                </p:oleObj>
              </mc:Choice>
              <mc:Fallback>
                <p:oleObj name="Documento" r:id="rId4" imgW="6103620" imgH="4076700" progId="Word.Document.8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209800"/>
                        <a:ext cx="6105525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285750"/>
          <a:ext cx="9143998" cy="5427663"/>
        </p:xfrm>
        <a:graphic>
          <a:graphicData uri="http://schemas.openxmlformats.org/drawingml/2006/table">
            <a:tbl>
              <a:tblPr/>
              <a:tblGrid>
                <a:gridCol w="866137"/>
                <a:gridCol w="462605"/>
                <a:gridCol w="590552"/>
                <a:gridCol w="442914"/>
                <a:gridCol w="738190"/>
                <a:gridCol w="516733"/>
                <a:gridCol w="442914"/>
                <a:gridCol w="442914"/>
                <a:gridCol w="369062"/>
                <a:gridCol w="467720"/>
                <a:gridCol w="457692"/>
                <a:gridCol w="381410"/>
                <a:gridCol w="457692"/>
                <a:gridCol w="457692"/>
                <a:gridCol w="457692"/>
                <a:gridCol w="346681"/>
                <a:gridCol w="568704"/>
                <a:gridCol w="676694"/>
              </a:tblGrid>
              <a:tr h="6889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DEPARTAMENTOS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VARIÁVEL(X)/MEDIANA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VARIÁVEL(X)/MÉDIA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QUADRO  ATUAL 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 TOT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DISCIPLINAS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TURMAS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PROCESSOS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IDEAL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Ideal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Ideal Arred.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IDEAL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Ideal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Ideal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Arred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TÈCNICO- ADMINISTRATIVOS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697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1,8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2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0,7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0,8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262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0,8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619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DEPTO 6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114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0,9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1,3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8,7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8,4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MEDIANA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13,3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69,8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282,5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QUADRO DE TÉCNICO-ADMINISTRATIVOS:</a:t>
                      </a: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MÉDIA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14,4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70,5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70,9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A2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322,2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A2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9537" marR="2953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77" name="Group 341"/>
          <p:cNvGraphicFramePr>
            <a:graphicFrameLocks noGrp="1"/>
          </p:cNvGraphicFramePr>
          <p:nvPr/>
        </p:nvGraphicFramePr>
        <p:xfrm>
          <a:off x="0" y="687388"/>
          <a:ext cx="9143997" cy="5304017"/>
        </p:xfrm>
        <a:graphic>
          <a:graphicData uri="http://schemas.openxmlformats.org/drawingml/2006/table">
            <a:tbl>
              <a:tblPr/>
              <a:tblGrid>
                <a:gridCol w="1078532"/>
                <a:gridCol w="532546"/>
                <a:gridCol w="616527"/>
                <a:gridCol w="613201"/>
                <a:gridCol w="460308"/>
                <a:gridCol w="461987"/>
                <a:gridCol w="537585"/>
                <a:gridCol w="614863"/>
                <a:gridCol w="461988"/>
                <a:gridCol w="461987"/>
                <a:gridCol w="383030"/>
                <a:gridCol w="384710"/>
                <a:gridCol w="384709"/>
                <a:gridCol w="383030"/>
                <a:gridCol w="460308"/>
                <a:gridCol w="461988"/>
                <a:gridCol w="383030"/>
                <a:gridCol w="463668"/>
              </a:tblGrid>
              <a:tr h="288891">
                <a:tc rowSpan="3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SETORES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VARIÁVEL(X)/MEDIANA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VARIÁVEL(X)/MÉDIA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Quadro Atual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0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Docentes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Alunos Mestrado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Alunos Doutorado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Concluintes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IDEAL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Nº IDEAL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Arred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IDEAL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IDEAL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Arred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4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83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AGRÁRIAS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BIOLÓGICAS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11,4</a:t>
                      </a:r>
                      <a:endParaRPr kumimoji="0" lang="pt-B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961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CIÊNCIA DA TERRA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961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ENS.PROF. TEC.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EXATAS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JURÍDICAS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961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SOCIAIS APLICADAS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SD-CENTRO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SD-BOTÂNICO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TECNOLOGIA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12,3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4446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4381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24,6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15,9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381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MÉDIA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320" name="Rectangle 2489"/>
          <p:cNvSpPr>
            <a:spLocks noChangeArrowheads="1"/>
          </p:cNvSpPr>
          <p:nvPr/>
        </p:nvSpPr>
        <p:spPr bwMode="auto">
          <a:xfrm>
            <a:off x="1476375" y="14288"/>
            <a:ext cx="54721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600" b="1"/>
              <a:t>CÁLCULO DO NUMÉRO IDEAL DE SERVIDORES PARA PÓS-GRADUAÇÃO- SECRETARIA GERAL</a:t>
            </a:r>
            <a:r>
              <a:rPr lang="pt-BR" b="1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Organograma Real</a:t>
            </a:r>
            <a:endParaRPr lang="pt-BR" smtClean="0"/>
          </a:p>
        </p:txBody>
      </p:sp>
      <p:grpSp>
        <p:nvGrpSpPr>
          <p:cNvPr id="2" name="Group 306"/>
          <p:cNvGrpSpPr>
            <a:grpSpLocks/>
          </p:cNvGrpSpPr>
          <p:nvPr/>
        </p:nvGrpSpPr>
        <p:grpSpPr bwMode="auto">
          <a:xfrm>
            <a:off x="381000" y="609600"/>
            <a:ext cx="6096000" cy="6018213"/>
            <a:chOff x="2130" y="1704"/>
            <a:chExt cx="9721" cy="9478"/>
          </a:xfrm>
        </p:grpSpPr>
        <p:sp>
          <p:nvSpPr>
            <p:cNvPr id="43042" name="Text Box 307"/>
            <p:cNvSpPr txBox="1">
              <a:spLocks noChangeArrowheads="1"/>
            </p:cNvSpPr>
            <p:nvPr/>
          </p:nvSpPr>
          <p:spPr bwMode="auto">
            <a:xfrm>
              <a:off x="5039" y="1704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sz="1200"/>
            </a:p>
            <a:p>
              <a:pPr eaLnBrk="1" hangingPunct="1"/>
              <a:r>
                <a:rPr lang="pt-BR" sz="1200"/>
                <a:t>DIREÇÃO DO SETOR</a:t>
              </a:r>
            </a:p>
            <a:p>
              <a:pPr eaLnBrk="1" hangingPunct="1"/>
              <a:endParaRPr lang="pt-BR" sz="1200"/>
            </a:p>
          </p:txBody>
        </p:sp>
        <p:sp>
          <p:nvSpPr>
            <p:cNvPr id="43043" name="Text Box 308"/>
            <p:cNvSpPr txBox="1">
              <a:spLocks noChangeArrowheads="1"/>
            </p:cNvSpPr>
            <p:nvPr/>
          </p:nvSpPr>
          <p:spPr bwMode="auto">
            <a:xfrm>
              <a:off x="5010" y="2990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/>
                <a:t>DEPTO</a:t>
              </a:r>
            </a:p>
            <a:p>
              <a:pPr eaLnBrk="1" hangingPunct="1"/>
              <a:r>
                <a:rPr lang="pt-BR" b="1">
                  <a:solidFill>
                    <a:srgbClr val="800080"/>
                  </a:solidFill>
                  <a:sym typeface="Webdings" pitchFamily="18" charset="2"/>
                </a:rPr>
                <a:t></a:t>
              </a:r>
              <a:r>
                <a:rPr lang="pt-BR" b="1">
                  <a:solidFill>
                    <a:srgbClr val="800080"/>
                  </a:solidFill>
                </a:rPr>
                <a:t> </a:t>
              </a:r>
              <a:r>
                <a:rPr lang="pt-BR" b="1">
                  <a:solidFill>
                    <a:srgbClr val="0000FF"/>
                  </a:solidFill>
                  <a:sym typeface="Webdings" pitchFamily="18" charset="2"/>
                </a:rPr>
                <a:t></a:t>
              </a:r>
              <a:r>
                <a:rPr lang="pt-BR" b="1" baseline="30000">
                  <a:solidFill>
                    <a:srgbClr val="800080"/>
                  </a:solidFill>
                  <a:sym typeface="Webdings" pitchFamily="18" charset="2"/>
                </a:rPr>
                <a:t></a:t>
              </a:r>
              <a:r>
                <a:rPr lang="pt-BR" sz="1200" b="1"/>
                <a:t>40h</a:t>
              </a:r>
              <a:r>
                <a:rPr lang="pt-BR" sz="1200" b="1">
                  <a:solidFill>
                    <a:srgbClr val="0000FF"/>
                  </a:solidFill>
                </a:rPr>
                <a:t>  </a:t>
              </a:r>
              <a:r>
                <a:rPr lang="pt-BR" b="1">
                  <a:solidFill>
                    <a:srgbClr val="008000"/>
                  </a:solidFill>
                  <a:sym typeface="Wingdings" pitchFamily="2" charset="2"/>
                </a:rPr>
                <a:t></a:t>
              </a:r>
              <a:r>
                <a:rPr lang="pt-BR" sz="1200" b="1"/>
                <a:t>40h </a:t>
              </a:r>
            </a:p>
          </p:txBody>
        </p:sp>
        <p:sp>
          <p:nvSpPr>
            <p:cNvPr id="43044" name="Text Box 309"/>
            <p:cNvSpPr txBox="1">
              <a:spLocks noChangeArrowheads="1"/>
            </p:cNvSpPr>
            <p:nvPr/>
          </p:nvSpPr>
          <p:spPr bwMode="auto">
            <a:xfrm>
              <a:off x="2483" y="6816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2</a:t>
              </a:r>
              <a:endParaRPr lang="pt-BR" sz="1200"/>
            </a:p>
            <a:p>
              <a:pPr eaLnBrk="1" hangingPunct="1"/>
              <a:r>
                <a:rPr kumimoji="1" lang="pt-BR" b="1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</a:t>
              </a:r>
              <a:r>
                <a:rPr lang="pt-BR" sz="1200"/>
                <a:t>40h </a:t>
              </a:r>
            </a:p>
          </p:txBody>
        </p:sp>
        <p:sp>
          <p:nvSpPr>
            <p:cNvPr id="43045" name="Text Box 310"/>
            <p:cNvSpPr txBox="1">
              <a:spLocks noChangeArrowheads="1"/>
            </p:cNvSpPr>
            <p:nvPr/>
          </p:nvSpPr>
          <p:spPr bwMode="auto">
            <a:xfrm>
              <a:off x="2483" y="10224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5</a:t>
              </a:r>
              <a:endParaRPr lang="pt-BR" sz="1200"/>
            </a:p>
          </p:txBody>
        </p:sp>
        <p:sp>
          <p:nvSpPr>
            <p:cNvPr id="43046" name="Text Box 311"/>
            <p:cNvSpPr txBox="1">
              <a:spLocks noChangeArrowheads="1"/>
            </p:cNvSpPr>
            <p:nvPr/>
          </p:nvSpPr>
          <p:spPr bwMode="auto">
            <a:xfrm>
              <a:off x="7531" y="9088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4</a:t>
              </a:r>
            </a:p>
          </p:txBody>
        </p:sp>
        <p:sp>
          <p:nvSpPr>
            <p:cNvPr id="43047" name="Text Box 312"/>
            <p:cNvSpPr txBox="1">
              <a:spLocks noChangeArrowheads="1"/>
            </p:cNvSpPr>
            <p:nvPr/>
          </p:nvSpPr>
          <p:spPr bwMode="auto">
            <a:xfrm>
              <a:off x="2483" y="9088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4</a:t>
              </a:r>
              <a:endParaRPr lang="pt-BR" sz="1200"/>
            </a:p>
            <a:p>
              <a:pPr eaLnBrk="1" hangingPunct="1"/>
              <a:endParaRPr lang="pt-BR" sz="1200"/>
            </a:p>
          </p:txBody>
        </p:sp>
        <p:sp>
          <p:nvSpPr>
            <p:cNvPr id="43048" name="Text Box 313"/>
            <p:cNvSpPr txBox="1">
              <a:spLocks noChangeArrowheads="1"/>
            </p:cNvSpPr>
            <p:nvPr/>
          </p:nvSpPr>
          <p:spPr bwMode="auto">
            <a:xfrm>
              <a:off x="7531" y="6770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2</a:t>
              </a:r>
            </a:p>
          </p:txBody>
        </p:sp>
        <p:sp>
          <p:nvSpPr>
            <p:cNvPr id="43049" name="Text Box 314"/>
            <p:cNvSpPr txBox="1">
              <a:spLocks noChangeArrowheads="1"/>
            </p:cNvSpPr>
            <p:nvPr/>
          </p:nvSpPr>
          <p:spPr bwMode="auto">
            <a:xfrm>
              <a:off x="2483" y="7952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3</a:t>
              </a:r>
              <a:endParaRPr lang="pt-BR" sz="1200"/>
            </a:p>
          </p:txBody>
        </p:sp>
        <p:sp>
          <p:nvSpPr>
            <p:cNvPr id="43050" name="Text Box 315"/>
            <p:cNvSpPr txBox="1">
              <a:spLocks noChangeArrowheads="1"/>
            </p:cNvSpPr>
            <p:nvPr/>
          </p:nvSpPr>
          <p:spPr bwMode="auto">
            <a:xfrm>
              <a:off x="7531" y="7850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3</a:t>
              </a:r>
            </a:p>
          </p:txBody>
        </p:sp>
        <p:sp>
          <p:nvSpPr>
            <p:cNvPr id="43051" name="Text Box 316"/>
            <p:cNvSpPr txBox="1">
              <a:spLocks noChangeArrowheads="1"/>
            </p:cNvSpPr>
            <p:nvPr/>
          </p:nvSpPr>
          <p:spPr bwMode="auto">
            <a:xfrm>
              <a:off x="2483" y="4544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/>
                <a:t>PÓS-GRADUAÇÃO</a:t>
              </a:r>
              <a:r>
                <a:rPr lang="pt-BR" sz="1200">
                  <a:solidFill>
                    <a:schemeClr val="bg2"/>
                  </a:solidFill>
                </a:rPr>
                <a:t> 1 </a:t>
              </a:r>
            </a:p>
            <a:p>
              <a:pPr eaLnBrk="1" hangingPunct="1"/>
              <a:r>
                <a:rPr lang="pt-BR" b="1">
                  <a:solidFill>
                    <a:srgbClr val="800080"/>
                  </a:solidFill>
                  <a:sym typeface="Webdings" pitchFamily="18" charset="2"/>
                </a:rPr>
                <a:t> </a:t>
              </a:r>
              <a:r>
                <a:rPr lang="pt-BR" b="1">
                  <a:solidFill>
                    <a:srgbClr val="FF0000"/>
                  </a:solidFill>
                  <a:sym typeface="Webdings" pitchFamily="18" charset="2"/>
                </a:rPr>
                <a:t></a:t>
              </a:r>
              <a:r>
                <a:rPr lang="pt-BR" b="1" baseline="30000">
                  <a:solidFill>
                    <a:srgbClr val="800080"/>
                  </a:solidFill>
                  <a:sym typeface="Webdings" pitchFamily="18" charset="2"/>
                </a:rPr>
                <a:t></a:t>
              </a:r>
              <a:r>
                <a:rPr lang="pt-BR" sz="1200" b="1"/>
                <a:t>40h   </a:t>
              </a:r>
              <a:r>
                <a:rPr lang="pt-BR" sz="1600" b="1"/>
                <a:t> </a:t>
              </a:r>
              <a:r>
                <a:rPr lang="pt-BR" b="1">
                  <a:solidFill>
                    <a:srgbClr val="0000FF"/>
                  </a:solidFill>
                  <a:sym typeface="Webdings" pitchFamily="18" charset="2"/>
                </a:rPr>
                <a:t></a:t>
              </a:r>
              <a:r>
                <a:rPr lang="pt-BR" sz="1200" b="1"/>
                <a:t>12h</a:t>
              </a:r>
            </a:p>
          </p:txBody>
        </p:sp>
        <p:sp>
          <p:nvSpPr>
            <p:cNvPr id="43052" name="Text Box 317"/>
            <p:cNvSpPr txBox="1">
              <a:spLocks noChangeArrowheads="1"/>
            </p:cNvSpPr>
            <p:nvPr/>
          </p:nvSpPr>
          <p:spPr bwMode="auto">
            <a:xfrm>
              <a:off x="7531" y="4544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/>
                <a:t>PÓS-GRADUAÇÃO</a:t>
              </a:r>
              <a:r>
                <a:rPr lang="pt-BR" sz="1200">
                  <a:solidFill>
                    <a:schemeClr val="bg2"/>
                  </a:solidFill>
                </a:rPr>
                <a:t> 2</a:t>
              </a:r>
            </a:p>
            <a:p>
              <a:pPr eaLnBrk="1" hangingPunct="1"/>
              <a:r>
                <a:rPr lang="pt-BR" b="1">
                  <a:solidFill>
                    <a:srgbClr val="800080"/>
                  </a:solidFill>
                  <a:sym typeface="Webdings" pitchFamily="18" charset="2"/>
                </a:rPr>
                <a:t></a:t>
              </a:r>
              <a:r>
                <a:rPr lang="pt-BR" b="1">
                  <a:solidFill>
                    <a:srgbClr val="0000FF"/>
                  </a:solidFill>
                  <a:sym typeface="Webdings" pitchFamily="18" charset="2"/>
                </a:rPr>
                <a:t></a:t>
              </a:r>
              <a:r>
                <a:rPr lang="pt-BR" b="1"/>
                <a:t> </a:t>
              </a:r>
              <a:r>
                <a:rPr lang="pt-BR" b="1" baseline="30000">
                  <a:solidFill>
                    <a:srgbClr val="800080"/>
                  </a:solidFill>
                  <a:sym typeface="Webdings" pitchFamily="18" charset="2"/>
                </a:rPr>
                <a:t></a:t>
              </a:r>
              <a:r>
                <a:rPr lang="pt-BR" sz="1200" b="1"/>
                <a:t>40h    </a:t>
              </a:r>
              <a:r>
                <a:rPr lang="pt-BR" b="1">
                  <a:solidFill>
                    <a:srgbClr val="0000FF"/>
                  </a:solidFill>
                  <a:sym typeface="Webdings" pitchFamily="18" charset="2"/>
                </a:rPr>
                <a:t></a:t>
              </a:r>
              <a:r>
                <a:rPr lang="pt-BR" sz="1200" b="1"/>
                <a:t>12h</a:t>
              </a:r>
            </a:p>
          </p:txBody>
        </p:sp>
        <p:sp>
          <p:nvSpPr>
            <p:cNvPr id="43053" name="Text Box 318"/>
            <p:cNvSpPr txBox="1">
              <a:spLocks noChangeArrowheads="1"/>
            </p:cNvSpPr>
            <p:nvPr/>
          </p:nvSpPr>
          <p:spPr bwMode="auto">
            <a:xfrm>
              <a:off x="2483" y="5680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1</a:t>
              </a:r>
              <a:endParaRPr lang="pt-BR" sz="1200"/>
            </a:p>
            <a:p>
              <a:pPr eaLnBrk="1" hangingPunct="1"/>
              <a:r>
                <a:rPr lang="pt-BR" b="1">
                  <a:solidFill>
                    <a:srgbClr val="1656D6"/>
                  </a:solidFill>
                  <a:sym typeface="Webdings" pitchFamily="18" charset="2"/>
                </a:rPr>
                <a:t></a:t>
              </a:r>
              <a:r>
                <a:rPr lang="pt-BR" sz="1200"/>
                <a:t>12h</a:t>
              </a:r>
            </a:p>
            <a:p>
              <a:pPr eaLnBrk="1" hangingPunct="1"/>
              <a:endParaRPr lang="pt-BR" sz="1200"/>
            </a:p>
          </p:txBody>
        </p:sp>
        <p:sp>
          <p:nvSpPr>
            <p:cNvPr id="43054" name="Text Box 319"/>
            <p:cNvSpPr txBox="1">
              <a:spLocks noChangeArrowheads="1"/>
            </p:cNvSpPr>
            <p:nvPr/>
          </p:nvSpPr>
          <p:spPr bwMode="auto">
            <a:xfrm>
              <a:off x="7531" y="5680"/>
              <a:ext cx="4320" cy="9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sz="1200"/>
                <a:t>LABORATÓRIO</a:t>
              </a:r>
              <a:r>
                <a:rPr lang="pt-BR" sz="1200">
                  <a:solidFill>
                    <a:schemeClr val="bg2"/>
                  </a:solidFill>
                </a:rPr>
                <a:t> 1 </a:t>
              </a:r>
            </a:p>
            <a:p>
              <a:pPr eaLnBrk="1" hangingPunct="1"/>
              <a:r>
                <a:rPr lang="pt-BR" b="1">
                  <a:solidFill>
                    <a:srgbClr val="0000FF"/>
                  </a:solidFill>
                  <a:sym typeface="Webdings" pitchFamily="18" charset="2"/>
                </a:rPr>
                <a:t></a:t>
              </a:r>
              <a:r>
                <a:rPr lang="pt-BR" sz="1200"/>
                <a:t>40h</a:t>
              </a:r>
              <a:r>
                <a:rPr lang="pt-BR" sz="1200">
                  <a:solidFill>
                    <a:srgbClr val="0000FF"/>
                  </a:solidFill>
                </a:rPr>
                <a:t>  </a:t>
              </a:r>
              <a:r>
                <a:rPr lang="pt-BR" b="1">
                  <a:solidFill>
                    <a:srgbClr val="FF0000"/>
                  </a:solidFill>
                  <a:sym typeface="Wingdings" pitchFamily="2" charset="2"/>
                </a:rPr>
                <a:t></a:t>
              </a:r>
              <a:endParaRPr lang="pt-BR" sz="1200" b="1"/>
            </a:p>
          </p:txBody>
        </p:sp>
        <p:sp>
          <p:nvSpPr>
            <p:cNvPr id="43055" name="Line 320"/>
            <p:cNvSpPr>
              <a:spLocks noChangeShapeType="1"/>
            </p:cNvSpPr>
            <p:nvPr/>
          </p:nvSpPr>
          <p:spPr bwMode="auto">
            <a:xfrm flipV="1">
              <a:off x="7169" y="3976"/>
              <a:ext cx="0" cy="5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56" name="Line 321"/>
            <p:cNvSpPr>
              <a:spLocks noChangeShapeType="1"/>
            </p:cNvSpPr>
            <p:nvPr/>
          </p:nvSpPr>
          <p:spPr bwMode="auto">
            <a:xfrm>
              <a:off x="7170" y="839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57" name="Line 322"/>
            <p:cNvSpPr>
              <a:spLocks noChangeShapeType="1"/>
            </p:cNvSpPr>
            <p:nvPr/>
          </p:nvSpPr>
          <p:spPr bwMode="auto">
            <a:xfrm>
              <a:off x="7170" y="731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58" name="Line 323"/>
            <p:cNvSpPr>
              <a:spLocks noChangeShapeType="1"/>
            </p:cNvSpPr>
            <p:nvPr/>
          </p:nvSpPr>
          <p:spPr bwMode="auto">
            <a:xfrm>
              <a:off x="7170" y="623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59" name="Line 324"/>
            <p:cNvSpPr>
              <a:spLocks noChangeShapeType="1"/>
            </p:cNvSpPr>
            <p:nvPr/>
          </p:nvSpPr>
          <p:spPr bwMode="auto">
            <a:xfrm>
              <a:off x="7170" y="515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0" name="Line 325"/>
            <p:cNvSpPr>
              <a:spLocks noChangeShapeType="1"/>
            </p:cNvSpPr>
            <p:nvPr/>
          </p:nvSpPr>
          <p:spPr bwMode="auto">
            <a:xfrm>
              <a:off x="2130" y="4250"/>
              <a:ext cx="5039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1" name="Line 326"/>
            <p:cNvSpPr>
              <a:spLocks noChangeShapeType="1"/>
            </p:cNvSpPr>
            <p:nvPr/>
          </p:nvSpPr>
          <p:spPr bwMode="auto">
            <a:xfrm>
              <a:off x="7170" y="263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2" name="Line 327"/>
            <p:cNvSpPr>
              <a:spLocks noChangeShapeType="1"/>
            </p:cNvSpPr>
            <p:nvPr/>
          </p:nvSpPr>
          <p:spPr bwMode="auto">
            <a:xfrm flipV="1">
              <a:off x="2130" y="4250"/>
              <a:ext cx="0" cy="6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3" name="Line 328"/>
            <p:cNvSpPr>
              <a:spLocks noChangeShapeType="1"/>
            </p:cNvSpPr>
            <p:nvPr/>
          </p:nvSpPr>
          <p:spPr bwMode="auto">
            <a:xfrm>
              <a:off x="2130" y="1055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4" name="Line 329"/>
            <p:cNvSpPr>
              <a:spLocks noChangeShapeType="1"/>
            </p:cNvSpPr>
            <p:nvPr/>
          </p:nvSpPr>
          <p:spPr bwMode="auto">
            <a:xfrm>
              <a:off x="2130" y="947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5" name="Line 330"/>
            <p:cNvSpPr>
              <a:spLocks noChangeShapeType="1"/>
            </p:cNvSpPr>
            <p:nvPr/>
          </p:nvSpPr>
          <p:spPr bwMode="auto">
            <a:xfrm>
              <a:off x="2130" y="839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6" name="Line 331"/>
            <p:cNvSpPr>
              <a:spLocks noChangeShapeType="1"/>
            </p:cNvSpPr>
            <p:nvPr/>
          </p:nvSpPr>
          <p:spPr bwMode="auto">
            <a:xfrm>
              <a:off x="2130" y="731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7" name="Line 332"/>
            <p:cNvSpPr>
              <a:spLocks noChangeShapeType="1"/>
            </p:cNvSpPr>
            <p:nvPr/>
          </p:nvSpPr>
          <p:spPr bwMode="auto">
            <a:xfrm>
              <a:off x="2130" y="623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8" name="Line 333"/>
            <p:cNvSpPr>
              <a:spLocks noChangeShapeType="1"/>
            </p:cNvSpPr>
            <p:nvPr/>
          </p:nvSpPr>
          <p:spPr bwMode="auto">
            <a:xfrm>
              <a:off x="2130" y="515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9" name="Line 334"/>
            <p:cNvSpPr>
              <a:spLocks noChangeShapeType="1"/>
            </p:cNvSpPr>
            <p:nvPr/>
          </p:nvSpPr>
          <p:spPr bwMode="auto">
            <a:xfrm>
              <a:off x="7100" y="9514"/>
              <a:ext cx="4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44881" name="Group 497"/>
          <p:cNvGraphicFramePr>
            <a:graphicFrameLocks noGrp="1"/>
          </p:cNvGraphicFramePr>
          <p:nvPr/>
        </p:nvGraphicFramePr>
        <p:xfrm>
          <a:off x="5715000" y="762000"/>
          <a:ext cx="3200400" cy="935038"/>
        </p:xfrm>
        <a:graphic>
          <a:graphicData uri="http://schemas.openxmlformats.org/drawingml/2006/table">
            <a:tbl>
              <a:tblPr/>
              <a:tblGrid>
                <a:gridCol w="1295400"/>
                <a:gridCol w="762000"/>
                <a:gridCol w="552450"/>
                <a:gridCol w="590550"/>
              </a:tblGrid>
              <a:tr h="1809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 IDEAL DE SERVIDORES</a:t>
                      </a:r>
                      <a:endParaRPr kumimoji="1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CÁLCULO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DEPARTAMENTOS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LABORATÓRIOS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948" name="Group 564"/>
          <p:cNvGraphicFramePr>
            <a:graphicFrameLocks noGrp="1"/>
          </p:cNvGraphicFramePr>
          <p:nvPr/>
        </p:nvGraphicFramePr>
        <p:xfrm>
          <a:off x="6643688" y="3714750"/>
          <a:ext cx="2286000" cy="2714625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271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TA – Nível Superior </a:t>
                      </a:r>
                      <a:r>
                        <a:rPr kumimoji="1" lang="pt-B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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TA – Nível Intermediário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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TA – Nível Apoio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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Bolsa Trabalho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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Desvio Função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charset="0"/>
                          <a:sym typeface="Wingdings" pitchFamily="2" charset="2"/>
                        </a:rPr>
                        <a:t>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Servidor Estudante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charset="0"/>
                          <a:sym typeface="Wingdings" pitchFamily="2" charset="2"/>
                        </a:rPr>
                        <a:t>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Servidor em Licença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charset="0"/>
                          <a:sym typeface="Wingdings" pitchFamily="2" charset="2"/>
                        </a:rPr>
                        <a:t>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Terceirizado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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Chefe </a:t>
                      </a: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Times New Roman" charset="0"/>
                          <a:sym typeface="Webdings" pitchFamily="18" charset="2"/>
                        </a:rPr>
                        <a:t>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Times New Roman" charset="0"/>
                        <a:sym typeface="Webdings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TA = Técnico-Administrativo</a:t>
                      </a:r>
                      <a:endParaRPr kumimoji="1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14348" y="428604"/>
            <a:ext cx="7772400" cy="12144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cap="small" dirty="0" smtClean="0">
                <a:solidFill>
                  <a:schemeClr val="tx1"/>
                </a:solidFill>
              </a:rPr>
              <a:t>COMPOSIÇÃO ETÁRIA E AMBIENTE ORGANIZACIONAL</a:t>
            </a:r>
            <a:r>
              <a:rPr lang="pt-BR" cap="small" dirty="0" smtClean="0"/>
              <a:t/>
            </a:r>
            <a:br>
              <a:rPr lang="pt-BR" cap="small" dirty="0" smtClean="0"/>
            </a:br>
            <a:endParaRPr lang="pt-BR" dirty="0"/>
          </a:p>
        </p:txBody>
      </p:sp>
      <p:sp>
        <p:nvSpPr>
          <p:cNvPr id="44035" name="Retângulo 3"/>
          <p:cNvSpPr>
            <a:spLocks noChangeArrowheads="1"/>
          </p:cNvSpPr>
          <p:nvPr/>
        </p:nvSpPr>
        <p:spPr bwMode="auto">
          <a:xfrm>
            <a:off x="642938" y="2000250"/>
            <a:ext cx="77152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/>
              <a:t>O programa de Dimensionamento de Pessoal permite estabelecer uma matriz que possa dar conta da diversidade de unidades que compõem a UFPR, a especificidade dos setores e dos ambientes organizacionais</a:t>
            </a:r>
            <a:endParaRPr lang="pt-BR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0" cap="small" dirty="0" smtClean="0">
                <a:solidFill>
                  <a:schemeClr val="tx1"/>
                </a:solidFill>
              </a:rPr>
              <a:t>COMPOSIÇÃO ETÁRIA </a:t>
            </a:r>
            <a:r>
              <a:rPr lang="pt-BR" cap="small" dirty="0" smtClean="0"/>
              <a:t/>
            </a:r>
            <a:br>
              <a:rPr lang="pt-BR" cap="small" dirty="0" smtClean="0"/>
            </a:br>
            <a:endParaRPr lang="pt-BR" dirty="0"/>
          </a:p>
        </p:txBody>
      </p:sp>
      <p:grpSp>
        <p:nvGrpSpPr>
          <p:cNvPr id="45059" name="Group 4"/>
          <p:cNvGrpSpPr>
            <a:grpSpLocks noChangeAspect="1"/>
          </p:cNvGrpSpPr>
          <p:nvPr/>
        </p:nvGrpSpPr>
        <p:grpSpPr bwMode="auto">
          <a:xfrm>
            <a:off x="1071563" y="1785938"/>
            <a:ext cx="6992937" cy="4214812"/>
            <a:chOff x="675" y="1125"/>
            <a:chExt cx="4405" cy="2655"/>
          </a:xfrm>
        </p:grpSpPr>
        <p:sp>
          <p:nvSpPr>
            <p:cNvPr id="450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5" y="1125"/>
              <a:ext cx="4405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704" y="1151"/>
              <a:ext cx="4341" cy="2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1180" y="1575"/>
              <a:ext cx="3320" cy="189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180" y="3472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180" y="3202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180" y="2932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1180" y="2662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1180" y="2386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1180" y="2116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1180" y="1846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1180" y="1575"/>
              <a:ext cx="3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1180" y="1575"/>
              <a:ext cx="3320" cy="1897"/>
            </a:xfrm>
            <a:prstGeom prst="rect">
              <a:avLst/>
            </a:prstGeom>
            <a:noFill/>
            <a:ln w="6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1559" y="3319"/>
              <a:ext cx="511" cy="153"/>
            </a:xfrm>
            <a:prstGeom prst="rect">
              <a:avLst/>
            </a:prstGeom>
            <a:solidFill>
              <a:srgbClr val="FF99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2070" y="2768"/>
              <a:ext cx="512" cy="704"/>
            </a:xfrm>
            <a:prstGeom prst="rect">
              <a:avLst/>
            </a:prstGeom>
            <a:solidFill>
              <a:srgbClr val="FFFF99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2582" y="1830"/>
              <a:ext cx="511" cy="1642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3093" y="2778"/>
              <a:ext cx="511" cy="694"/>
            </a:xfrm>
            <a:prstGeom prst="rect">
              <a:avLst/>
            </a:prstGeom>
            <a:solidFill>
              <a:srgbClr val="99CC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76" name="Rectangle 20"/>
            <p:cNvSpPr>
              <a:spLocks noChangeArrowheads="1"/>
            </p:cNvSpPr>
            <p:nvPr/>
          </p:nvSpPr>
          <p:spPr bwMode="auto">
            <a:xfrm>
              <a:off x="3604" y="3313"/>
              <a:ext cx="511" cy="159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1180" y="1575"/>
              <a:ext cx="1" cy="18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1152" y="347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>
              <a:off x="1152" y="320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>
              <a:off x="1152" y="293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1152" y="266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>
              <a:off x="1152" y="238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1152" y="211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>
              <a:off x="1152" y="184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>
              <a:off x="1152" y="157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6" name="Rectangle 30"/>
            <p:cNvSpPr>
              <a:spLocks noChangeArrowheads="1"/>
            </p:cNvSpPr>
            <p:nvPr/>
          </p:nvSpPr>
          <p:spPr bwMode="auto">
            <a:xfrm>
              <a:off x="1588" y="1236"/>
              <a:ext cx="23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300" b="1">
                  <a:solidFill>
                    <a:srgbClr val="000000"/>
                  </a:solidFill>
                </a:rPr>
                <a:t>SETORES ACADÊMICOS - FAIXA ETÁRIA - 2011</a:t>
              </a:r>
              <a:endParaRPr lang="pt-BR"/>
            </a:p>
          </p:txBody>
        </p:sp>
        <p:sp>
          <p:nvSpPr>
            <p:cNvPr id="45087" name="Rectangle 31"/>
            <p:cNvSpPr>
              <a:spLocks noChangeArrowheads="1"/>
            </p:cNvSpPr>
            <p:nvPr/>
          </p:nvSpPr>
          <p:spPr bwMode="auto">
            <a:xfrm>
              <a:off x="1760" y="3192"/>
              <a:ext cx="14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28</a:t>
              </a:r>
              <a:endParaRPr lang="pt-BR"/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2248" y="2640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130</a:t>
              </a:r>
              <a:endParaRPr lang="pt-BR"/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2760" y="1703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303</a:t>
              </a:r>
              <a:endParaRPr lang="pt-BR"/>
            </a:p>
          </p:txBody>
        </p:sp>
        <p:sp>
          <p:nvSpPr>
            <p:cNvPr id="45090" name="Rectangle 34"/>
            <p:cNvSpPr>
              <a:spLocks noChangeArrowheads="1"/>
            </p:cNvSpPr>
            <p:nvPr/>
          </p:nvSpPr>
          <p:spPr bwMode="auto">
            <a:xfrm>
              <a:off x="3271" y="2651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128</a:t>
              </a:r>
              <a:endParaRPr lang="pt-BR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3805" y="3186"/>
              <a:ext cx="14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29</a:t>
              </a:r>
              <a:endParaRPr lang="pt-BR"/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1054" y="3425"/>
              <a:ext cx="9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0</a:t>
              </a:r>
              <a:endParaRPr lang="pt-BR"/>
            </a:p>
          </p:txBody>
        </p:sp>
        <p:sp>
          <p:nvSpPr>
            <p:cNvPr id="45093" name="Rectangle 37"/>
            <p:cNvSpPr>
              <a:spLocks noChangeArrowheads="1"/>
            </p:cNvSpPr>
            <p:nvPr/>
          </p:nvSpPr>
          <p:spPr bwMode="auto">
            <a:xfrm>
              <a:off x="1002" y="3154"/>
              <a:ext cx="14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50</a:t>
              </a:r>
              <a:endParaRPr lang="pt-BR"/>
            </a:p>
          </p:txBody>
        </p:sp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951" y="2884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100</a:t>
              </a:r>
              <a:endParaRPr lang="pt-BR"/>
            </a:p>
          </p:txBody>
        </p:sp>
        <p:sp>
          <p:nvSpPr>
            <p:cNvPr id="45095" name="Rectangle 39"/>
            <p:cNvSpPr>
              <a:spLocks noChangeArrowheads="1"/>
            </p:cNvSpPr>
            <p:nvPr/>
          </p:nvSpPr>
          <p:spPr bwMode="auto">
            <a:xfrm>
              <a:off x="951" y="2614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150</a:t>
              </a:r>
              <a:endParaRPr lang="pt-BR"/>
            </a:p>
          </p:txBody>
        </p:sp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951" y="2338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200</a:t>
              </a:r>
              <a:endParaRPr lang="pt-BR"/>
            </a:p>
          </p:txBody>
        </p:sp>
        <p:sp>
          <p:nvSpPr>
            <p:cNvPr id="45097" name="Rectangle 41"/>
            <p:cNvSpPr>
              <a:spLocks noChangeArrowheads="1"/>
            </p:cNvSpPr>
            <p:nvPr/>
          </p:nvSpPr>
          <p:spPr bwMode="auto">
            <a:xfrm>
              <a:off x="951" y="2068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250</a:t>
              </a:r>
              <a:endParaRPr lang="pt-BR"/>
            </a:p>
          </p:txBody>
        </p:sp>
        <p:sp>
          <p:nvSpPr>
            <p:cNvPr id="45098" name="Rectangle 42"/>
            <p:cNvSpPr>
              <a:spLocks noChangeArrowheads="1"/>
            </p:cNvSpPr>
            <p:nvPr/>
          </p:nvSpPr>
          <p:spPr bwMode="auto">
            <a:xfrm>
              <a:off x="951" y="1798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300</a:t>
              </a:r>
              <a:endParaRPr lang="pt-BR"/>
            </a:p>
          </p:txBody>
        </p:sp>
        <p:sp>
          <p:nvSpPr>
            <p:cNvPr id="45099" name="Rectangle 43"/>
            <p:cNvSpPr>
              <a:spLocks noChangeArrowheads="1"/>
            </p:cNvSpPr>
            <p:nvPr/>
          </p:nvSpPr>
          <p:spPr bwMode="auto">
            <a:xfrm>
              <a:off x="951" y="1528"/>
              <a:ext cx="20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350</a:t>
              </a:r>
              <a:endParaRPr lang="pt-BR"/>
            </a:p>
          </p:txBody>
        </p:sp>
        <p:sp>
          <p:nvSpPr>
            <p:cNvPr id="45100" name="Rectangle 44"/>
            <p:cNvSpPr>
              <a:spLocks noChangeArrowheads="1"/>
            </p:cNvSpPr>
            <p:nvPr/>
          </p:nvSpPr>
          <p:spPr bwMode="auto">
            <a:xfrm rot="-5400000">
              <a:off x="647" y="2418"/>
              <a:ext cx="40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 b="1">
                  <a:solidFill>
                    <a:srgbClr val="000000"/>
                  </a:solidFill>
                </a:rPr>
                <a:t>N° TA'S</a:t>
              </a:r>
              <a:endParaRPr lang="pt-BR"/>
            </a:p>
          </p:txBody>
        </p:sp>
        <p:sp>
          <p:nvSpPr>
            <p:cNvPr id="45101" name="Rectangle 45"/>
            <p:cNvSpPr>
              <a:spLocks noChangeArrowheads="1"/>
            </p:cNvSpPr>
            <p:nvPr/>
          </p:nvSpPr>
          <p:spPr bwMode="auto">
            <a:xfrm>
              <a:off x="4563" y="2206"/>
              <a:ext cx="459" cy="6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2" name="Rectangle 46"/>
            <p:cNvSpPr>
              <a:spLocks noChangeArrowheads="1"/>
            </p:cNvSpPr>
            <p:nvPr/>
          </p:nvSpPr>
          <p:spPr bwMode="auto">
            <a:xfrm>
              <a:off x="4597" y="2254"/>
              <a:ext cx="52" cy="47"/>
            </a:xfrm>
            <a:prstGeom prst="rect">
              <a:avLst/>
            </a:prstGeom>
            <a:solidFill>
              <a:srgbClr val="FF99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4678" y="2227"/>
              <a:ext cx="3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20 A 30</a:t>
              </a:r>
              <a:endParaRPr lang="pt-BR"/>
            </a:p>
          </p:txBody>
        </p:sp>
        <p:sp>
          <p:nvSpPr>
            <p:cNvPr id="45104" name="Rectangle 48"/>
            <p:cNvSpPr>
              <a:spLocks noChangeArrowheads="1"/>
            </p:cNvSpPr>
            <p:nvPr/>
          </p:nvSpPr>
          <p:spPr bwMode="auto">
            <a:xfrm>
              <a:off x="4597" y="2381"/>
              <a:ext cx="52" cy="47"/>
            </a:xfrm>
            <a:prstGeom prst="rect">
              <a:avLst/>
            </a:prstGeom>
            <a:solidFill>
              <a:srgbClr val="FFFF99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5" name="Rectangle 49"/>
            <p:cNvSpPr>
              <a:spLocks noChangeArrowheads="1"/>
            </p:cNvSpPr>
            <p:nvPr/>
          </p:nvSpPr>
          <p:spPr bwMode="auto">
            <a:xfrm>
              <a:off x="4678" y="2354"/>
              <a:ext cx="3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31 A 40</a:t>
              </a:r>
              <a:endParaRPr lang="pt-BR"/>
            </a:p>
          </p:txBody>
        </p:sp>
        <p:sp>
          <p:nvSpPr>
            <p:cNvPr id="45106" name="Rectangle 50"/>
            <p:cNvSpPr>
              <a:spLocks noChangeArrowheads="1"/>
            </p:cNvSpPr>
            <p:nvPr/>
          </p:nvSpPr>
          <p:spPr bwMode="auto">
            <a:xfrm>
              <a:off x="4597" y="2508"/>
              <a:ext cx="52" cy="48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7" name="Rectangle 51"/>
            <p:cNvSpPr>
              <a:spLocks noChangeArrowheads="1"/>
            </p:cNvSpPr>
            <p:nvPr/>
          </p:nvSpPr>
          <p:spPr bwMode="auto">
            <a:xfrm>
              <a:off x="4678" y="2481"/>
              <a:ext cx="3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41 A 50</a:t>
              </a:r>
              <a:endParaRPr lang="pt-BR"/>
            </a:p>
          </p:txBody>
        </p:sp>
        <p:sp>
          <p:nvSpPr>
            <p:cNvPr id="45108" name="Rectangle 52"/>
            <p:cNvSpPr>
              <a:spLocks noChangeArrowheads="1"/>
            </p:cNvSpPr>
            <p:nvPr/>
          </p:nvSpPr>
          <p:spPr bwMode="auto">
            <a:xfrm>
              <a:off x="4597" y="2635"/>
              <a:ext cx="52" cy="48"/>
            </a:xfrm>
            <a:prstGeom prst="rect">
              <a:avLst/>
            </a:prstGeom>
            <a:solidFill>
              <a:srgbClr val="99CC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9" name="Rectangle 53"/>
            <p:cNvSpPr>
              <a:spLocks noChangeArrowheads="1"/>
            </p:cNvSpPr>
            <p:nvPr/>
          </p:nvSpPr>
          <p:spPr bwMode="auto">
            <a:xfrm>
              <a:off x="4678" y="2609"/>
              <a:ext cx="3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51 A 60</a:t>
              </a:r>
              <a:endParaRPr lang="pt-BR"/>
            </a:p>
          </p:txBody>
        </p:sp>
        <p:sp>
          <p:nvSpPr>
            <p:cNvPr id="45110" name="Rectangle 54"/>
            <p:cNvSpPr>
              <a:spLocks noChangeArrowheads="1"/>
            </p:cNvSpPr>
            <p:nvPr/>
          </p:nvSpPr>
          <p:spPr bwMode="auto">
            <a:xfrm>
              <a:off x="4597" y="2762"/>
              <a:ext cx="52" cy="4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11" name="Rectangle 55"/>
            <p:cNvSpPr>
              <a:spLocks noChangeArrowheads="1"/>
            </p:cNvSpPr>
            <p:nvPr/>
          </p:nvSpPr>
          <p:spPr bwMode="auto">
            <a:xfrm>
              <a:off x="4678" y="2736"/>
              <a:ext cx="3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61 A 70</a:t>
              </a:r>
              <a:endParaRPr lang="pt-BR"/>
            </a:p>
          </p:txBody>
        </p:sp>
        <p:sp>
          <p:nvSpPr>
            <p:cNvPr id="45112" name="Rectangle 56"/>
            <p:cNvSpPr>
              <a:spLocks noChangeArrowheads="1"/>
            </p:cNvSpPr>
            <p:nvPr/>
          </p:nvSpPr>
          <p:spPr bwMode="auto">
            <a:xfrm>
              <a:off x="704" y="1151"/>
              <a:ext cx="4341" cy="26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pt-BR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dirty="0" smtClean="0"/>
              <a:t>Necessidade de rever e minimizar procedimentos burocráticos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pt-BR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dirty="0" smtClean="0"/>
              <a:t>Dimensionar racionalmente as equipes de trabalho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pt-BR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dirty="0" smtClean="0"/>
              <a:t>Avaliar os resultados da instituição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pt-BR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dirty="0" smtClean="0"/>
              <a:t>Sobretudo desenvolver as PESSOAS</a:t>
            </a:r>
          </a:p>
          <a:p>
            <a:pPr eaLnBrk="1" hangingPunct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  <a:effectLst/>
              </a:rPr>
              <a:t>Importância do mapeamento do quadro de pessoal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7772400" cy="819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cap="small" dirty="0" smtClean="0">
                <a:solidFill>
                  <a:schemeClr val="tx1"/>
                </a:solidFill>
              </a:rPr>
              <a:t>AMBIENTE ORGANIZACIONAL</a:t>
            </a:r>
            <a:r>
              <a:rPr lang="pt-BR" cap="small" dirty="0" smtClean="0"/>
              <a:t/>
            </a:r>
            <a:br>
              <a:rPr lang="pt-BR" cap="small" dirty="0" smtClean="0"/>
            </a:br>
            <a:endParaRPr lang="pt-BR" dirty="0"/>
          </a:p>
        </p:txBody>
      </p:sp>
      <p:grpSp>
        <p:nvGrpSpPr>
          <p:cNvPr id="46083" name="Group 80"/>
          <p:cNvGrpSpPr>
            <a:grpSpLocks noChangeAspect="1"/>
          </p:cNvGrpSpPr>
          <p:nvPr/>
        </p:nvGrpSpPr>
        <p:grpSpPr bwMode="auto">
          <a:xfrm>
            <a:off x="0" y="928688"/>
            <a:ext cx="8858250" cy="5572125"/>
            <a:chOff x="180" y="810"/>
            <a:chExt cx="5818" cy="3301"/>
          </a:xfrm>
        </p:grpSpPr>
        <p:sp>
          <p:nvSpPr>
            <p:cNvPr id="46085" name="AutoShape 79"/>
            <p:cNvSpPr>
              <a:spLocks noChangeAspect="1" noChangeArrowheads="1" noTextEdit="1"/>
            </p:cNvSpPr>
            <p:nvPr/>
          </p:nvSpPr>
          <p:spPr bwMode="auto">
            <a:xfrm>
              <a:off x="180" y="810"/>
              <a:ext cx="5490" cy="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86" name="Rectangle 81"/>
            <p:cNvSpPr>
              <a:spLocks noChangeArrowheads="1"/>
            </p:cNvSpPr>
            <p:nvPr/>
          </p:nvSpPr>
          <p:spPr bwMode="auto">
            <a:xfrm>
              <a:off x="213" y="866"/>
              <a:ext cx="5739" cy="31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87" name="Rectangle 82"/>
            <p:cNvSpPr>
              <a:spLocks noChangeArrowheads="1"/>
            </p:cNvSpPr>
            <p:nvPr/>
          </p:nvSpPr>
          <p:spPr bwMode="auto">
            <a:xfrm>
              <a:off x="609" y="1325"/>
              <a:ext cx="3217" cy="257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88" name="Line 83"/>
            <p:cNvSpPr>
              <a:spLocks noChangeShapeType="1"/>
            </p:cNvSpPr>
            <p:nvPr/>
          </p:nvSpPr>
          <p:spPr bwMode="auto">
            <a:xfrm>
              <a:off x="609" y="3831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89" name="Line 84"/>
            <p:cNvSpPr>
              <a:spLocks noChangeShapeType="1"/>
            </p:cNvSpPr>
            <p:nvPr/>
          </p:nvSpPr>
          <p:spPr bwMode="auto">
            <a:xfrm>
              <a:off x="609" y="3473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0" name="Line 85"/>
            <p:cNvSpPr>
              <a:spLocks noChangeShapeType="1"/>
            </p:cNvSpPr>
            <p:nvPr/>
          </p:nvSpPr>
          <p:spPr bwMode="auto">
            <a:xfrm>
              <a:off x="609" y="3115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1" name="Line 86"/>
            <p:cNvSpPr>
              <a:spLocks noChangeShapeType="1"/>
            </p:cNvSpPr>
            <p:nvPr/>
          </p:nvSpPr>
          <p:spPr bwMode="auto">
            <a:xfrm>
              <a:off x="609" y="2757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2" name="Line 87"/>
            <p:cNvSpPr>
              <a:spLocks noChangeShapeType="1"/>
            </p:cNvSpPr>
            <p:nvPr/>
          </p:nvSpPr>
          <p:spPr bwMode="auto">
            <a:xfrm>
              <a:off x="609" y="2399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3" name="Line 88"/>
            <p:cNvSpPr>
              <a:spLocks noChangeShapeType="1"/>
            </p:cNvSpPr>
            <p:nvPr/>
          </p:nvSpPr>
          <p:spPr bwMode="auto">
            <a:xfrm>
              <a:off x="609" y="2041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4" name="Line 89"/>
            <p:cNvSpPr>
              <a:spLocks noChangeShapeType="1"/>
            </p:cNvSpPr>
            <p:nvPr/>
          </p:nvSpPr>
          <p:spPr bwMode="auto">
            <a:xfrm>
              <a:off x="609" y="1683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5" name="Line 90"/>
            <p:cNvSpPr>
              <a:spLocks noChangeShapeType="1"/>
            </p:cNvSpPr>
            <p:nvPr/>
          </p:nvSpPr>
          <p:spPr bwMode="auto">
            <a:xfrm>
              <a:off x="609" y="1325"/>
              <a:ext cx="3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6" name="Rectangle 91"/>
            <p:cNvSpPr>
              <a:spLocks noChangeArrowheads="1"/>
            </p:cNvSpPr>
            <p:nvPr/>
          </p:nvSpPr>
          <p:spPr bwMode="auto">
            <a:xfrm>
              <a:off x="609" y="1325"/>
              <a:ext cx="3302" cy="2506"/>
            </a:xfrm>
            <a:prstGeom prst="rect">
              <a:avLst/>
            </a:prstGeom>
            <a:noFill/>
            <a:ln w="7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7" name="Rectangle 92"/>
            <p:cNvSpPr>
              <a:spLocks noChangeArrowheads="1"/>
            </p:cNvSpPr>
            <p:nvPr/>
          </p:nvSpPr>
          <p:spPr bwMode="auto">
            <a:xfrm>
              <a:off x="824" y="1481"/>
              <a:ext cx="289" cy="2350"/>
            </a:xfrm>
            <a:prstGeom prst="rect">
              <a:avLst/>
            </a:prstGeom>
            <a:solidFill>
              <a:srgbClr val="9999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98" name="Rectangle 93"/>
            <p:cNvSpPr>
              <a:spLocks noChangeArrowheads="1"/>
            </p:cNvSpPr>
            <p:nvPr/>
          </p:nvSpPr>
          <p:spPr bwMode="auto">
            <a:xfrm>
              <a:off x="1113" y="3663"/>
              <a:ext cx="288" cy="168"/>
            </a:xfrm>
            <a:prstGeom prst="rect">
              <a:avLst/>
            </a:prstGeom>
            <a:solidFill>
              <a:srgbClr val="993366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99" name="Rectangle 94"/>
            <p:cNvSpPr>
              <a:spLocks noChangeArrowheads="1"/>
            </p:cNvSpPr>
            <p:nvPr/>
          </p:nvSpPr>
          <p:spPr bwMode="auto">
            <a:xfrm>
              <a:off x="1401" y="3697"/>
              <a:ext cx="282" cy="134"/>
            </a:xfrm>
            <a:prstGeom prst="rect">
              <a:avLst/>
            </a:prstGeom>
            <a:solidFill>
              <a:srgbClr val="FFFF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0" name="Rectangle 95"/>
            <p:cNvSpPr>
              <a:spLocks noChangeArrowheads="1"/>
            </p:cNvSpPr>
            <p:nvPr/>
          </p:nvSpPr>
          <p:spPr bwMode="auto">
            <a:xfrm>
              <a:off x="1683" y="3484"/>
              <a:ext cx="289" cy="347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1" name="Rectangle 96"/>
            <p:cNvSpPr>
              <a:spLocks noChangeArrowheads="1"/>
            </p:cNvSpPr>
            <p:nvPr/>
          </p:nvSpPr>
          <p:spPr bwMode="auto">
            <a:xfrm>
              <a:off x="1972" y="3137"/>
              <a:ext cx="288" cy="694"/>
            </a:xfrm>
            <a:prstGeom prst="rect">
              <a:avLst/>
            </a:prstGeom>
            <a:solidFill>
              <a:srgbClr val="660066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2" name="Rectangle 97"/>
            <p:cNvSpPr>
              <a:spLocks noChangeArrowheads="1"/>
            </p:cNvSpPr>
            <p:nvPr/>
          </p:nvSpPr>
          <p:spPr bwMode="auto">
            <a:xfrm>
              <a:off x="2260" y="3764"/>
              <a:ext cx="289" cy="67"/>
            </a:xfrm>
            <a:prstGeom prst="rect">
              <a:avLst/>
            </a:prstGeom>
            <a:solidFill>
              <a:srgbClr val="FF80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3" name="Rectangle 98"/>
            <p:cNvSpPr>
              <a:spLocks noChangeArrowheads="1"/>
            </p:cNvSpPr>
            <p:nvPr/>
          </p:nvSpPr>
          <p:spPr bwMode="auto">
            <a:xfrm>
              <a:off x="2549" y="3675"/>
              <a:ext cx="288" cy="156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4" name="Rectangle 99"/>
            <p:cNvSpPr>
              <a:spLocks noChangeArrowheads="1"/>
            </p:cNvSpPr>
            <p:nvPr/>
          </p:nvSpPr>
          <p:spPr bwMode="auto">
            <a:xfrm>
              <a:off x="2837" y="3764"/>
              <a:ext cx="282" cy="67"/>
            </a:xfrm>
            <a:prstGeom prst="rect">
              <a:avLst/>
            </a:prstGeom>
            <a:solidFill>
              <a:srgbClr val="CCCC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5" name="Rectangle 100"/>
            <p:cNvSpPr>
              <a:spLocks noChangeArrowheads="1"/>
            </p:cNvSpPr>
            <p:nvPr/>
          </p:nvSpPr>
          <p:spPr bwMode="auto">
            <a:xfrm>
              <a:off x="3119" y="3820"/>
              <a:ext cx="289" cy="11"/>
            </a:xfrm>
            <a:prstGeom prst="rect">
              <a:avLst/>
            </a:prstGeom>
            <a:solidFill>
              <a:srgbClr val="0000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6" name="Rectangle 101"/>
            <p:cNvSpPr>
              <a:spLocks noChangeArrowheads="1"/>
            </p:cNvSpPr>
            <p:nvPr/>
          </p:nvSpPr>
          <p:spPr bwMode="auto">
            <a:xfrm>
              <a:off x="3408" y="3406"/>
              <a:ext cx="288" cy="425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07" name="Line 102"/>
            <p:cNvSpPr>
              <a:spLocks noChangeShapeType="1"/>
            </p:cNvSpPr>
            <p:nvPr/>
          </p:nvSpPr>
          <p:spPr bwMode="auto">
            <a:xfrm>
              <a:off x="609" y="1325"/>
              <a:ext cx="1" cy="25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08" name="Line 103"/>
            <p:cNvSpPr>
              <a:spLocks noChangeShapeType="1"/>
            </p:cNvSpPr>
            <p:nvPr/>
          </p:nvSpPr>
          <p:spPr bwMode="auto">
            <a:xfrm>
              <a:off x="589" y="383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09" name="Line 104"/>
            <p:cNvSpPr>
              <a:spLocks noChangeShapeType="1"/>
            </p:cNvSpPr>
            <p:nvPr/>
          </p:nvSpPr>
          <p:spPr bwMode="auto">
            <a:xfrm>
              <a:off x="589" y="347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0" name="Line 105"/>
            <p:cNvSpPr>
              <a:spLocks noChangeShapeType="1"/>
            </p:cNvSpPr>
            <p:nvPr/>
          </p:nvSpPr>
          <p:spPr bwMode="auto">
            <a:xfrm>
              <a:off x="589" y="311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1" name="Line 106"/>
            <p:cNvSpPr>
              <a:spLocks noChangeShapeType="1"/>
            </p:cNvSpPr>
            <p:nvPr/>
          </p:nvSpPr>
          <p:spPr bwMode="auto">
            <a:xfrm>
              <a:off x="589" y="275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2" name="Line 107"/>
            <p:cNvSpPr>
              <a:spLocks noChangeShapeType="1"/>
            </p:cNvSpPr>
            <p:nvPr/>
          </p:nvSpPr>
          <p:spPr bwMode="auto">
            <a:xfrm>
              <a:off x="589" y="239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3" name="Line 108"/>
            <p:cNvSpPr>
              <a:spLocks noChangeShapeType="1"/>
            </p:cNvSpPr>
            <p:nvPr/>
          </p:nvSpPr>
          <p:spPr bwMode="auto">
            <a:xfrm>
              <a:off x="589" y="204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4" name="Line 109"/>
            <p:cNvSpPr>
              <a:spLocks noChangeShapeType="1"/>
            </p:cNvSpPr>
            <p:nvPr/>
          </p:nvSpPr>
          <p:spPr bwMode="auto">
            <a:xfrm>
              <a:off x="589" y="168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5" name="Line 110"/>
            <p:cNvSpPr>
              <a:spLocks noChangeShapeType="1"/>
            </p:cNvSpPr>
            <p:nvPr/>
          </p:nvSpPr>
          <p:spPr bwMode="auto">
            <a:xfrm>
              <a:off x="589" y="13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16" name="Rectangle 111"/>
            <p:cNvSpPr>
              <a:spLocks noChangeArrowheads="1"/>
            </p:cNvSpPr>
            <p:nvPr/>
          </p:nvSpPr>
          <p:spPr bwMode="auto">
            <a:xfrm>
              <a:off x="1529" y="978"/>
              <a:ext cx="38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rgbClr val="000000"/>
                  </a:solidFill>
                </a:rPr>
                <a:t>SETORES ACADÊMICOS- AMBIENTE ORGANIZACIONAL - 2011</a:t>
              </a:r>
              <a:endParaRPr lang="pt-BR"/>
            </a:p>
          </p:txBody>
        </p:sp>
        <p:sp>
          <p:nvSpPr>
            <p:cNvPr id="46117" name="Rectangle 112"/>
            <p:cNvSpPr>
              <a:spLocks noChangeArrowheads="1"/>
            </p:cNvSpPr>
            <p:nvPr/>
          </p:nvSpPr>
          <p:spPr bwMode="auto">
            <a:xfrm>
              <a:off x="905" y="1258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328</a:t>
              </a:r>
              <a:endParaRPr lang="pt-BR"/>
            </a:p>
          </p:txBody>
        </p:sp>
        <p:sp>
          <p:nvSpPr>
            <p:cNvPr id="46118" name="Rectangle 113"/>
            <p:cNvSpPr>
              <a:spLocks noChangeArrowheads="1"/>
            </p:cNvSpPr>
            <p:nvPr/>
          </p:nvSpPr>
          <p:spPr bwMode="auto">
            <a:xfrm>
              <a:off x="1213" y="3440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24</a:t>
              </a:r>
              <a:endParaRPr lang="pt-BR"/>
            </a:p>
          </p:txBody>
        </p:sp>
        <p:sp>
          <p:nvSpPr>
            <p:cNvPr id="46119" name="Rectangle 114"/>
            <p:cNvSpPr>
              <a:spLocks noChangeArrowheads="1"/>
            </p:cNvSpPr>
            <p:nvPr/>
          </p:nvSpPr>
          <p:spPr bwMode="auto">
            <a:xfrm>
              <a:off x="1502" y="3473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18</a:t>
              </a:r>
              <a:endParaRPr lang="pt-BR"/>
            </a:p>
          </p:txBody>
        </p:sp>
        <p:sp>
          <p:nvSpPr>
            <p:cNvPr id="46120" name="Rectangle 115"/>
            <p:cNvSpPr>
              <a:spLocks noChangeArrowheads="1"/>
            </p:cNvSpPr>
            <p:nvPr/>
          </p:nvSpPr>
          <p:spPr bwMode="auto">
            <a:xfrm>
              <a:off x="1784" y="3261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48</a:t>
              </a:r>
              <a:endParaRPr lang="pt-BR"/>
            </a:p>
          </p:txBody>
        </p:sp>
        <p:sp>
          <p:nvSpPr>
            <p:cNvPr id="46121" name="Rectangle 116"/>
            <p:cNvSpPr>
              <a:spLocks noChangeArrowheads="1"/>
            </p:cNvSpPr>
            <p:nvPr/>
          </p:nvSpPr>
          <p:spPr bwMode="auto">
            <a:xfrm>
              <a:off x="2072" y="2914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97</a:t>
              </a:r>
              <a:endParaRPr lang="pt-BR"/>
            </a:p>
          </p:txBody>
        </p:sp>
        <p:sp>
          <p:nvSpPr>
            <p:cNvPr id="46122" name="Rectangle 117"/>
            <p:cNvSpPr>
              <a:spLocks noChangeArrowheads="1"/>
            </p:cNvSpPr>
            <p:nvPr/>
          </p:nvSpPr>
          <p:spPr bwMode="auto">
            <a:xfrm>
              <a:off x="2361" y="3540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10</a:t>
              </a:r>
              <a:endParaRPr lang="pt-BR"/>
            </a:p>
          </p:txBody>
        </p:sp>
        <p:sp>
          <p:nvSpPr>
            <p:cNvPr id="46123" name="Rectangle 118"/>
            <p:cNvSpPr>
              <a:spLocks noChangeArrowheads="1"/>
            </p:cNvSpPr>
            <p:nvPr/>
          </p:nvSpPr>
          <p:spPr bwMode="auto">
            <a:xfrm>
              <a:off x="2650" y="3451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22</a:t>
              </a:r>
              <a:endParaRPr lang="pt-BR"/>
            </a:p>
          </p:txBody>
        </p:sp>
        <p:sp>
          <p:nvSpPr>
            <p:cNvPr id="46124" name="Rectangle 119"/>
            <p:cNvSpPr>
              <a:spLocks noChangeArrowheads="1"/>
            </p:cNvSpPr>
            <p:nvPr/>
          </p:nvSpPr>
          <p:spPr bwMode="auto">
            <a:xfrm>
              <a:off x="2938" y="3540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10</a:t>
              </a:r>
              <a:endParaRPr lang="pt-BR"/>
            </a:p>
          </p:txBody>
        </p:sp>
        <p:sp>
          <p:nvSpPr>
            <p:cNvPr id="46125" name="Rectangle 120"/>
            <p:cNvSpPr>
              <a:spLocks noChangeArrowheads="1"/>
            </p:cNvSpPr>
            <p:nvPr/>
          </p:nvSpPr>
          <p:spPr bwMode="auto">
            <a:xfrm>
              <a:off x="3240" y="3596"/>
              <a:ext cx="7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2</a:t>
              </a:r>
              <a:endParaRPr lang="pt-BR"/>
            </a:p>
          </p:txBody>
        </p:sp>
        <p:sp>
          <p:nvSpPr>
            <p:cNvPr id="46126" name="Rectangle 121"/>
            <p:cNvSpPr>
              <a:spLocks noChangeArrowheads="1"/>
            </p:cNvSpPr>
            <p:nvPr/>
          </p:nvSpPr>
          <p:spPr bwMode="auto">
            <a:xfrm>
              <a:off x="3509" y="3182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59</a:t>
              </a:r>
              <a:endParaRPr lang="pt-BR"/>
            </a:p>
          </p:txBody>
        </p:sp>
        <p:sp>
          <p:nvSpPr>
            <p:cNvPr id="46127" name="Rectangle 122"/>
            <p:cNvSpPr>
              <a:spLocks noChangeArrowheads="1"/>
            </p:cNvSpPr>
            <p:nvPr/>
          </p:nvSpPr>
          <p:spPr bwMode="auto">
            <a:xfrm>
              <a:off x="515" y="3753"/>
              <a:ext cx="7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0</a:t>
              </a:r>
              <a:endParaRPr lang="pt-BR"/>
            </a:p>
          </p:txBody>
        </p:sp>
        <p:sp>
          <p:nvSpPr>
            <p:cNvPr id="46128" name="Rectangle 123"/>
            <p:cNvSpPr>
              <a:spLocks noChangeArrowheads="1"/>
            </p:cNvSpPr>
            <p:nvPr/>
          </p:nvSpPr>
          <p:spPr bwMode="auto">
            <a:xfrm>
              <a:off x="475" y="3395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50</a:t>
              </a:r>
              <a:endParaRPr lang="pt-BR"/>
            </a:p>
          </p:txBody>
        </p:sp>
        <p:sp>
          <p:nvSpPr>
            <p:cNvPr id="46129" name="Rectangle 124"/>
            <p:cNvSpPr>
              <a:spLocks noChangeArrowheads="1"/>
            </p:cNvSpPr>
            <p:nvPr/>
          </p:nvSpPr>
          <p:spPr bwMode="auto">
            <a:xfrm>
              <a:off x="435" y="3037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100</a:t>
              </a:r>
              <a:endParaRPr lang="pt-BR"/>
            </a:p>
          </p:txBody>
        </p:sp>
        <p:sp>
          <p:nvSpPr>
            <p:cNvPr id="46130" name="Rectangle 125"/>
            <p:cNvSpPr>
              <a:spLocks noChangeArrowheads="1"/>
            </p:cNvSpPr>
            <p:nvPr/>
          </p:nvSpPr>
          <p:spPr bwMode="auto">
            <a:xfrm>
              <a:off x="435" y="2679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150</a:t>
              </a:r>
              <a:endParaRPr lang="pt-BR"/>
            </a:p>
          </p:txBody>
        </p:sp>
        <p:sp>
          <p:nvSpPr>
            <p:cNvPr id="46131" name="Rectangle 126"/>
            <p:cNvSpPr>
              <a:spLocks noChangeArrowheads="1"/>
            </p:cNvSpPr>
            <p:nvPr/>
          </p:nvSpPr>
          <p:spPr bwMode="auto">
            <a:xfrm>
              <a:off x="435" y="2321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200</a:t>
              </a:r>
              <a:endParaRPr lang="pt-BR"/>
            </a:p>
          </p:txBody>
        </p:sp>
        <p:sp>
          <p:nvSpPr>
            <p:cNvPr id="46132" name="Rectangle 127"/>
            <p:cNvSpPr>
              <a:spLocks noChangeArrowheads="1"/>
            </p:cNvSpPr>
            <p:nvPr/>
          </p:nvSpPr>
          <p:spPr bwMode="auto">
            <a:xfrm>
              <a:off x="435" y="1963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250</a:t>
              </a:r>
              <a:endParaRPr lang="pt-BR"/>
            </a:p>
          </p:txBody>
        </p:sp>
        <p:sp>
          <p:nvSpPr>
            <p:cNvPr id="46133" name="Rectangle 128"/>
            <p:cNvSpPr>
              <a:spLocks noChangeArrowheads="1"/>
            </p:cNvSpPr>
            <p:nvPr/>
          </p:nvSpPr>
          <p:spPr bwMode="auto">
            <a:xfrm>
              <a:off x="435" y="1605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300</a:t>
              </a:r>
              <a:endParaRPr lang="pt-BR"/>
            </a:p>
          </p:txBody>
        </p:sp>
        <p:sp>
          <p:nvSpPr>
            <p:cNvPr id="46134" name="Rectangle 129"/>
            <p:cNvSpPr>
              <a:spLocks noChangeArrowheads="1"/>
            </p:cNvSpPr>
            <p:nvPr/>
          </p:nvSpPr>
          <p:spPr bwMode="auto">
            <a:xfrm>
              <a:off x="435" y="1246"/>
              <a:ext cx="15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350</a:t>
              </a:r>
              <a:endParaRPr lang="pt-BR"/>
            </a:p>
          </p:txBody>
        </p:sp>
        <p:sp>
          <p:nvSpPr>
            <p:cNvPr id="46135" name="Rectangle 130"/>
            <p:cNvSpPr>
              <a:spLocks noChangeArrowheads="1"/>
            </p:cNvSpPr>
            <p:nvPr/>
          </p:nvSpPr>
          <p:spPr bwMode="auto">
            <a:xfrm rot="-5400000">
              <a:off x="239" y="2561"/>
              <a:ext cx="30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b="1">
                  <a:solidFill>
                    <a:srgbClr val="000000"/>
                  </a:solidFill>
                </a:rPr>
                <a:t>N° TA'S</a:t>
              </a:r>
              <a:endParaRPr lang="pt-BR"/>
            </a:p>
          </p:txBody>
        </p:sp>
        <p:sp>
          <p:nvSpPr>
            <p:cNvPr id="46136" name="Rectangle 131"/>
            <p:cNvSpPr>
              <a:spLocks noChangeArrowheads="1"/>
            </p:cNvSpPr>
            <p:nvPr/>
          </p:nvSpPr>
          <p:spPr bwMode="auto">
            <a:xfrm>
              <a:off x="4168" y="1149"/>
              <a:ext cx="1736" cy="20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37" name="Rectangle 132"/>
            <p:cNvSpPr>
              <a:spLocks noChangeArrowheads="1"/>
            </p:cNvSpPr>
            <p:nvPr/>
          </p:nvSpPr>
          <p:spPr bwMode="auto">
            <a:xfrm>
              <a:off x="4168" y="1302"/>
              <a:ext cx="188" cy="100"/>
            </a:xfrm>
            <a:prstGeom prst="rect">
              <a:avLst/>
            </a:prstGeom>
            <a:solidFill>
              <a:srgbClr val="9999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38" name="Rectangle 133"/>
            <p:cNvSpPr>
              <a:spLocks noChangeArrowheads="1"/>
            </p:cNvSpPr>
            <p:nvPr/>
          </p:nvSpPr>
          <p:spPr bwMode="auto">
            <a:xfrm>
              <a:off x="4403" y="1318"/>
              <a:ext cx="5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Administrativo</a:t>
              </a:r>
              <a:endParaRPr lang="pt-BR" sz="1100"/>
            </a:p>
          </p:txBody>
        </p:sp>
        <p:sp>
          <p:nvSpPr>
            <p:cNvPr id="46139" name="Rectangle 134"/>
            <p:cNvSpPr>
              <a:spLocks noChangeArrowheads="1"/>
            </p:cNvSpPr>
            <p:nvPr/>
          </p:nvSpPr>
          <p:spPr bwMode="auto">
            <a:xfrm flipH="1" flipV="1">
              <a:off x="4168" y="1487"/>
              <a:ext cx="188" cy="85"/>
            </a:xfrm>
            <a:prstGeom prst="rect">
              <a:avLst/>
            </a:prstGeom>
            <a:solidFill>
              <a:srgbClr val="993366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40" name="Rectangle 135"/>
            <p:cNvSpPr>
              <a:spLocks noChangeArrowheads="1"/>
            </p:cNvSpPr>
            <p:nvPr/>
          </p:nvSpPr>
          <p:spPr bwMode="auto">
            <a:xfrm>
              <a:off x="4403" y="1487"/>
              <a:ext cx="55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Agropecuário</a:t>
              </a:r>
              <a:endParaRPr lang="pt-BR" sz="1100"/>
            </a:p>
          </p:txBody>
        </p:sp>
        <p:sp>
          <p:nvSpPr>
            <p:cNvPr id="46141" name="Rectangle 136"/>
            <p:cNvSpPr>
              <a:spLocks noChangeArrowheads="1"/>
            </p:cNvSpPr>
            <p:nvPr/>
          </p:nvSpPr>
          <p:spPr bwMode="auto">
            <a:xfrm flipV="1">
              <a:off x="4168" y="1656"/>
              <a:ext cx="188" cy="85"/>
            </a:xfrm>
            <a:prstGeom prst="rect">
              <a:avLst/>
            </a:prstGeom>
            <a:solidFill>
              <a:srgbClr val="FFFF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9" name="Rectangle 137"/>
            <p:cNvSpPr>
              <a:spLocks noChangeArrowheads="1"/>
            </p:cNvSpPr>
            <p:nvPr/>
          </p:nvSpPr>
          <p:spPr bwMode="auto">
            <a:xfrm>
              <a:off x="4403" y="1656"/>
              <a:ext cx="119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>
                  <a:solidFill>
                    <a:srgbClr val="000000"/>
                  </a:solidFill>
                  <a:latin typeface="Arial" pitchFamily="34" charset="0"/>
                </a:rPr>
                <a:t>Artes, Comunicação e Difusão</a:t>
              </a:r>
              <a:endParaRPr lang="pt-BR" sz="1050" dirty="0">
                <a:latin typeface="Arial" pitchFamily="34" charset="0"/>
              </a:endParaRPr>
            </a:p>
          </p:txBody>
        </p:sp>
        <p:sp>
          <p:nvSpPr>
            <p:cNvPr id="46143" name="Rectangle 138"/>
            <p:cNvSpPr>
              <a:spLocks noChangeArrowheads="1"/>
            </p:cNvSpPr>
            <p:nvPr/>
          </p:nvSpPr>
          <p:spPr bwMode="auto">
            <a:xfrm flipV="1">
              <a:off x="4168" y="1826"/>
              <a:ext cx="188" cy="85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44" name="Rectangle 139"/>
            <p:cNvSpPr>
              <a:spLocks noChangeArrowheads="1"/>
            </p:cNvSpPr>
            <p:nvPr/>
          </p:nvSpPr>
          <p:spPr bwMode="auto">
            <a:xfrm>
              <a:off x="4450" y="1783"/>
              <a:ext cx="81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Ciências</a:t>
              </a:r>
              <a:r>
                <a:rPr lang="pt-BR" sz="1500">
                  <a:solidFill>
                    <a:srgbClr val="000000"/>
                  </a:solidFill>
                </a:rPr>
                <a:t> </a:t>
              </a:r>
              <a:r>
                <a:rPr lang="pt-BR" sz="1100">
                  <a:solidFill>
                    <a:srgbClr val="000000"/>
                  </a:solidFill>
                </a:rPr>
                <a:t>Biológicas</a:t>
              </a:r>
              <a:endParaRPr lang="pt-BR" sz="1100"/>
            </a:p>
          </p:txBody>
        </p:sp>
        <p:sp>
          <p:nvSpPr>
            <p:cNvPr id="46145" name="Rectangle 140"/>
            <p:cNvSpPr>
              <a:spLocks noChangeArrowheads="1"/>
            </p:cNvSpPr>
            <p:nvPr/>
          </p:nvSpPr>
          <p:spPr bwMode="auto">
            <a:xfrm flipV="1">
              <a:off x="4168" y="1995"/>
              <a:ext cx="235" cy="85"/>
            </a:xfrm>
            <a:prstGeom prst="rect">
              <a:avLst/>
            </a:prstGeom>
            <a:solidFill>
              <a:srgbClr val="660066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46" name="Rectangle 141"/>
            <p:cNvSpPr>
              <a:spLocks noChangeArrowheads="1"/>
            </p:cNvSpPr>
            <p:nvPr/>
          </p:nvSpPr>
          <p:spPr bwMode="auto">
            <a:xfrm>
              <a:off x="4403" y="1995"/>
              <a:ext cx="87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Ciências da Saúde</a:t>
              </a:r>
              <a:endParaRPr lang="pt-BR" sz="1100"/>
            </a:p>
          </p:txBody>
        </p:sp>
        <p:sp>
          <p:nvSpPr>
            <p:cNvPr id="46147" name="Rectangle 142"/>
            <p:cNvSpPr>
              <a:spLocks noChangeArrowheads="1"/>
            </p:cNvSpPr>
            <p:nvPr/>
          </p:nvSpPr>
          <p:spPr bwMode="auto">
            <a:xfrm>
              <a:off x="4168" y="2122"/>
              <a:ext cx="235" cy="169"/>
            </a:xfrm>
            <a:prstGeom prst="rect">
              <a:avLst/>
            </a:prstGeom>
            <a:solidFill>
              <a:srgbClr val="FF80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48" name="Rectangle 143"/>
            <p:cNvSpPr>
              <a:spLocks noChangeArrowheads="1"/>
            </p:cNvSpPr>
            <p:nvPr/>
          </p:nvSpPr>
          <p:spPr bwMode="auto">
            <a:xfrm>
              <a:off x="4450" y="2122"/>
              <a:ext cx="10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pt-BR" sz="1100">
                  <a:solidFill>
                    <a:srgbClr val="000000"/>
                  </a:solidFill>
                </a:rPr>
                <a:t>Ciências Humanas, Jurídicas e Econômicas</a:t>
              </a:r>
              <a:endParaRPr lang="pt-BR" sz="1100"/>
            </a:p>
          </p:txBody>
        </p:sp>
        <p:sp>
          <p:nvSpPr>
            <p:cNvPr id="46149" name="Rectangle 144"/>
            <p:cNvSpPr>
              <a:spLocks noChangeArrowheads="1"/>
            </p:cNvSpPr>
            <p:nvPr/>
          </p:nvSpPr>
          <p:spPr bwMode="auto">
            <a:xfrm flipV="1">
              <a:off x="4168" y="2334"/>
              <a:ext cx="235" cy="127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50" name="Rectangle 145"/>
            <p:cNvSpPr>
              <a:spLocks noChangeArrowheads="1"/>
            </p:cNvSpPr>
            <p:nvPr/>
          </p:nvSpPr>
          <p:spPr bwMode="auto">
            <a:xfrm>
              <a:off x="4497" y="2376"/>
              <a:ext cx="4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Informação</a:t>
              </a:r>
              <a:endParaRPr lang="pt-BR" sz="1100"/>
            </a:p>
          </p:txBody>
        </p:sp>
        <p:sp>
          <p:nvSpPr>
            <p:cNvPr id="46151" name="Rectangle 146"/>
            <p:cNvSpPr>
              <a:spLocks noChangeArrowheads="1"/>
            </p:cNvSpPr>
            <p:nvPr/>
          </p:nvSpPr>
          <p:spPr bwMode="auto">
            <a:xfrm flipV="1">
              <a:off x="4168" y="2503"/>
              <a:ext cx="235" cy="127"/>
            </a:xfrm>
            <a:prstGeom prst="rect">
              <a:avLst/>
            </a:prstGeom>
            <a:solidFill>
              <a:srgbClr val="CCCC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52" name="Rectangle 147"/>
            <p:cNvSpPr>
              <a:spLocks noChangeArrowheads="1"/>
            </p:cNvSpPr>
            <p:nvPr/>
          </p:nvSpPr>
          <p:spPr bwMode="auto">
            <a:xfrm>
              <a:off x="4497" y="2503"/>
              <a:ext cx="57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Infra-estrutura</a:t>
              </a:r>
              <a:endParaRPr lang="pt-BR" sz="1100"/>
            </a:p>
          </p:txBody>
        </p:sp>
        <p:sp>
          <p:nvSpPr>
            <p:cNvPr id="46153" name="Rectangle 148"/>
            <p:cNvSpPr>
              <a:spLocks noChangeArrowheads="1"/>
            </p:cNvSpPr>
            <p:nvPr/>
          </p:nvSpPr>
          <p:spPr bwMode="auto">
            <a:xfrm flipV="1">
              <a:off x="4168" y="2672"/>
              <a:ext cx="235" cy="127"/>
            </a:xfrm>
            <a:prstGeom prst="rect">
              <a:avLst/>
            </a:prstGeom>
            <a:solidFill>
              <a:srgbClr val="0000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54" name="Rectangle 149"/>
            <p:cNvSpPr>
              <a:spLocks noChangeArrowheads="1"/>
            </p:cNvSpPr>
            <p:nvPr/>
          </p:nvSpPr>
          <p:spPr bwMode="auto">
            <a:xfrm>
              <a:off x="4497" y="2672"/>
              <a:ext cx="118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Marítimo, Fluvial ou Lacustre</a:t>
              </a:r>
              <a:endParaRPr lang="pt-BR" sz="1100"/>
            </a:p>
          </p:txBody>
        </p:sp>
        <p:sp>
          <p:nvSpPr>
            <p:cNvPr id="46155" name="Rectangle 150"/>
            <p:cNvSpPr>
              <a:spLocks noChangeArrowheads="1"/>
            </p:cNvSpPr>
            <p:nvPr/>
          </p:nvSpPr>
          <p:spPr bwMode="auto">
            <a:xfrm flipV="1">
              <a:off x="4168" y="2841"/>
              <a:ext cx="235" cy="127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56" name="Rectangle 151"/>
            <p:cNvSpPr>
              <a:spLocks noChangeArrowheads="1"/>
            </p:cNvSpPr>
            <p:nvPr/>
          </p:nvSpPr>
          <p:spPr bwMode="auto">
            <a:xfrm>
              <a:off x="4497" y="2841"/>
              <a:ext cx="140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100">
                  <a:solidFill>
                    <a:srgbClr val="000000"/>
                  </a:solidFill>
                </a:rPr>
                <a:t>Ciências Exatas e da Natureza ou</a:t>
              </a:r>
              <a:endParaRPr lang="pt-BR" sz="1100"/>
            </a:p>
          </p:txBody>
        </p:sp>
        <p:sp>
          <p:nvSpPr>
            <p:cNvPr id="46157" name="Rectangle 152"/>
            <p:cNvSpPr>
              <a:spLocks noChangeArrowheads="1"/>
            </p:cNvSpPr>
            <p:nvPr/>
          </p:nvSpPr>
          <p:spPr bwMode="auto">
            <a:xfrm>
              <a:off x="4544" y="3011"/>
              <a:ext cx="93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pt-BR" sz="1100">
                  <a:solidFill>
                    <a:srgbClr val="000000"/>
                  </a:solidFill>
                </a:rPr>
                <a:t>Tecnológica</a:t>
              </a:r>
              <a:endParaRPr lang="pt-BR" sz="1100"/>
            </a:p>
          </p:txBody>
        </p:sp>
        <p:sp>
          <p:nvSpPr>
            <p:cNvPr id="46158" name="Rectangle 153"/>
            <p:cNvSpPr>
              <a:spLocks noChangeArrowheads="1"/>
            </p:cNvSpPr>
            <p:nvPr/>
          </p:nvSpPr>
          <p:spPr bwMode="auto">
            <a:xfrm>
              <a:off x="213" y="866"/>
              <a:ext cx="5785" cy="31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4" name="AutoShape 2"/>
          <p:cNvSpPr>
            <a:spLocks noChangeAspect="1" noChangeArrowheads="1"/>
          </p:cNvSpPr>
          <p:nvPr/>
        </p:nvSpPr>
        <p:spPr bwMode="auto">
          <a:xfrm>
            <a:off x="0" y="1268413"/>
            <a:ext cx="8715375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effectLst/>
                <a:latin typeface="Arial" charset="0"/>
              </a:rPr>
              <a:t>1- Instituir o revezamento de atividades nas equipes de trabalho visando:</a:t>
            </a:r>
            <a:endParaRPr lang="pt-BR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Exemplificação de Propostas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2000" y="3214688"/>
            <a:ext cx="76962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/>
              <a:t>A racionalização do trabalho</a:t>
            </a:r>
          </a:p>
          <a:p>
            <a:pPr algn="l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/>
              <a:t>A qualificação ampla do quadro de pessoal</a:t>
            </a:r>
          </a:p>
          <a:p>
            <a:pPr algn="l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/>
              <a:t>A realização continuada das rotinas das     unidades organizacionais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4" grpId="1"/>
      <p:bldP spid="9216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78486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4572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pt-BR" sz="2800"/>
              <a:t>2-</a:t>
            </a:r>
            <a:r>
              <a:rPr lang="pt-BR"/>
              <a:t> </a:t>
            </a:r>
            <a:r>
              <a:rPr lang="pt-BR" sz="2800"/>
              <a:t>Institucionalização de Centros Administrativos  Laboratoriais vinculados aos Setores, para o gerenciamento de carga horária, otimização de espaço físico, equipamentos e gestão de pessoas.</a:t>
            </a:r>
            <a:br>
              <a:rPr lang="pt-BR" sz="2800"/>
            </a:br>
            <a:endParaRPr lang="pt-BR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57188" y="609600"/>
            <a:ext cx="850106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2400" b="1" dirty="0"/>
              <a:t>3 </a:t>
            </a:r>
            <a:r>
              <a:rPr lang="pt-BR" sz="2400" b="1" dirty="0" smtClean="0"/>
              <a:t>– PROPOSTAS CONSIDERANDO </a:t>
            </a:r>
            <a:r>
              <a:rPr lang="pt-BR" sz="2400" b="1" dirty="0"/>
              <a:t>O LEVANTAMENTO DE DADOS DO DIMENSIONAMENTO DE </a:t>
            </a:r>
            <a:r>
              <a:rPr lang="pt-BR" sz="2400" b="1" dirty="0" smtClean="0"/>
              <a:t>PESSOAL:</a:t>
            </a:r>
            <a:endParaRPr lang="pt-BR" sz="2400" b="1" dirty="0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99592" y="1736062"/>
            <a:ext cx="756813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 dirty="0"/>
              <a:t>Formalização dos organogramas reais das unidades</a:t>
            </a:r>
          </a:p>
          <a:p>
            <a:pPr algn="just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 dirty="0"/>
              <a:t>Implementação nos sistemas computacionais    das unidades não cadastradas, facilitando a localização e controle</a:t>
            </a:r>
          </a:p>
          <a:p>
            <a:pPr algn="just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 dirty="0"/>
              <a:t>Padronização de sinalização visual das  </a:t>
            </a:r>
            <a:r>
              <a:rPr lang="pt-BR" sz="2400" dirty="0" smtClean="0"/>
              <a:t>unidades</a:t>
            </a:r>
          </a:p>
          <a:p>
            <a:pPr algn="just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pt-BR" sz="2400" dirty="0"/>
              <a:t>Proposição de novos modelos de estrutura organizacional.</a:t>
            </a:r>
          </a:p>
          <a:p>
            <a:pPr algn="l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13005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571500" y="1785938"/>
            <a:ext cx="8143875" cy="4310062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PT" dirty="0" smtClean="0"/>
              <a:t> </a:t>
            </a:r>
            <a:r>
              <a:rPr lang="pt-BR" sz="2600" dirty="0" smtClean="0"/>
              <a:t>Abertura de concurso público para reposição e ampliação de pessoal buscando concretizar o quadro ideal e o fim da terceirização e outras formas de vínculo.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Redefinição de estrutura e competências de órgãos.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Democratização das relações de trabalho.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Definição do papel e responsabilidades das direções e chefias.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Redistribuição de atividades e tarefas entre os servidores.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Melhoria das condições de trabalho.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Racionalização dos processos de trabalho e inovações tecnológicas cabíveis.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1656D6"/>
              </a:buClr>
              <a:buFont typeface="Wingdings" pitchFamily="2" charset="2"/>
              <a:buChar char="Ø"/>
              <a:defRPr/>
            </a:pPr>
            <a:r>
              <a:rPr lang="pt-BR" sz="2600" dirty="0" smtClean="0"/>
              <a:t>Remoção interna dos servidores.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06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2700" dirty="0" smtClean="0">
                <a:solidFill>
                  <a:schemeClr val="tx1"/>
                </a:solidFill>
              </a:rPr>
              <a:t>O RESULTADO DESTE PROGRAMA DEVERÁ EXPRESSAR-SE, ENTRE OUTRAS,  NAS SEGUINTES AÇÕES: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cap="small" dirty="0" smtClean="0"/>
              <a:t/>
            </a:r>
            <a:br>
              <a:rPr lang="pt-BR" cap="small" dirty="0" smtClean="0"/>
            </a:br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7561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A racionalização do trabalho.</a:t>
            </a:r>
          </a:p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A realização continuada das rotinas das secretarias.</a:t>
            </a:r>
          </a:p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Ampliação do horário de atendimento.</a:t>
            </a:r>
          </a:p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Otimização de espaço físico, equipamentos e recursos humanos.</a:t>
            </a:r>
          </a:p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Capacitação continuada dos servidores técnico-administrativos para o gerenciamento da área administrativa, financeira  e interpessoal, bem como dos docentes, para o gerenciamento das áreas  pedagógicas.</a:t>
            </a:r>
          </a:p>
          <a:p>
            <a:pPr eaLnBrk="1" hangingPunct="1">
              <a:lnSpc>
                <a:spcPct val="120000"/>
              </a:lnSpc>
            </a:pPr>
            <a:r>
              <a:rPr kumimoji="1" lang="pt-BR" sz="1400" dirty="0" smtClean="0"/>
              <a:t>Identificação de servidores com perfil para atuação na função de gestor da Secretaria Geral e Financeiro.</a:t>
            </a:r>
          </a:p>
          <a:p>
            <a:pPr eaLnBrk="1" hangingPunct="1">
              <a:lnSpc>
                <a:spcPct val="120000"/>
              </a:lnSpc>
            </a:pPr>
            <a:r>
              <a:rPr lang="pt-BR" sz="1400" smtClean="0"/>
              <a:t>Disponibilização </a:t>
            </a:r>
            <a:r>
              <a:rPr lang="pt-BR" sz="1400" dirty="0" smtClean="0"/>
              <a:t>de </a:t>
            </a:r>
            <a:r>
              <a:rPr lang="pt-BR" sz="1400" dirty="0" err="1" smtClean="0"/>
              <a:t>infraestrutura</a:t>
            </a:r>
            <a:r>
              <a:rPr lang="pt-BR" sz="1400" dirty="0" smtClean="0"/>
              <a:t> e equipamentos adequados.</a:t>
            </a:r>
          </a:p>
          <a:p>
            <a:pPr eaLnBrk="1" hangingPunct="1">
              <a:lnSpc>
                <a:spcPct val="120000"/>
              </a:lnSpc>
            </a:pPr>
            <a:r>
              <a:rPr lang="pt-BR" sz="1400" dirty="0" smtClean="0"/>
              <a:t>Disponibilização de Função Gratificada para o gestor da Secretaria Geral e Financeiro.</a:t>
            </a:r>
          </a:p>
          <a:p>
            <a:pPr eaLnBrk="1" hangingPunct="1">
              <a:lnSpc>
                <a:spcPct val="120000"/>
              </a:lnSpc>
            </a:pPr>
            <a:r>
              <a:rPr lang="pt-BR" sz="1400" dirty="0" smtClean="0"/>
              <a:t>Disponibilização de servidor para completar o quadro ideal das secretarias.</a:t>
            </a:r>
          </a:p>
          <a:p>
            <a:pPr eaLnBrk="1" hangingPunct="1">
              <a:lnSpc>
                <a:spcPct val="120000"/>
              </a:lnSpc>
            </a:pPr>
            <a:r>
              <a:rPr lang="pt-BR" sz="1400" dirty="0" smtClean="0"/>
              <a:t>Desenvolver programa de capacitação especifico para os servidores envolvidos no processo de unificação.</a:t>
            </a:r>
          </a:p>
        </p:txBody>
      </p:sp>
      <p:sp>
        <p:nvSpPr>
          <p:cNvPr id="1228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700" dirty="0" smtClean="0">
                <a:effectLst/>
              </a:rPr>
              <a:t>CONSIDERAÇÕES FINAIS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dirty="0" smtClean="0"/>
              <a:t>COORDENAÇÃO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Laryssa</a:t>
            </a:r>
            <a:r>
              <a:rPr lang="pt-BR" sz="2000" dirty="0" smtClean="0"/>
              <a:t> Martins Born – Pró-Reitora de Gestão de Pessoas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Lânia</a:t>
            </a:r>
            <a:r>
              <a:rPr lang="pt-BR" sz="2000" dirty="0" smtClean="0"/>
              <a:t> Virgínia </a:t>
            </a:r>
            <a:r>
              <a:rPr lang="pt-BR" sz="2000" dirty="0" err="1" smtClean="0"/>
              <a:t>Busnello</a:t>
            </a:r>
            <a:r>
              <a:rPr lang="pt-BR" sz="2000" dirty="0" smtClean="0"/>
              <a:t> Vaz –  Coordenadora de Planejamento de Pessoal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 </a:t>
            </a:r>
            <a:endParaRPr lang="pt-BR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b="1" dirty="0" smtClean="0"/>
              <a:t>EQUIPE TÉCNICA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Cirlene</a:t>
            </a:r>
            <a:r>
              <a:rPr lang="pt-BR" sz="2000" dirty="0" smtClean="0"/>
              <a:t> de Oliveira Pombo Schultz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Elinéia</a:t>
            </a:r>
            <a:r>
              <a:rPr lang="pt-BR" sz="2000" dirty="0" smtClean="0"/>
              <a:t> do Rocio </a:t>
            </a:r>
            <a:r>
              <a:rPr lang="pt-BR" sz="2000" dirty="0" err="1" smtClean="0"/>
              <a:t>Pugsley</a:t>
            </a:r>
            <a:r>
              <a:rPr lang="pt-BR" sz="2000" dirty="0" smtClean="0"/>
              <a:t> </a:t>
            </a:r>
            <a:r>
              <a:rPr lang="pt-BR" sz="2000" dirty="0" err="1" smtClean="0"/>
              <a:t>Frohlich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Helenice</a:t>
            </a:r>
            <a:r>
              <a:rPr lang="pt-BR" sz="2000" dirty="0" smtClean="0"/>
              <a:t> Maria Cardoso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Lauro </a:t>
            </a:r>
            <a:r>
              <a:rPr lang="pt-BR" sz="2000" dirty="0" err="1" smtClean="0"/>
              <a:t>Zacchi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Sandra Regina </a:t>
            </a:r>
            <a:r>
              <a:rPr lang="pt-BR" sz="2000" dirty="0" err="1" smtClean="0"/>
              <a:t>Chiocca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Viviane Eunice </a:t>
            </a:r>
            <a:r>
              <a:rPr lang="pt-BR" sz="2000" dirty="0" err="1" smtClean="0"/>
              <a:t>Scholze</a:t>
            </a:r>
            <a:r>
              <a:rPr lang="pt-BR" sz="2000" dirty="0" smtClean="0"/>
              <a:t> </a:t>
            </a:r>
            <a:r>
              <a:rPr lang="pt-BR" sz="2000" dirty="0" err="1" smtClean="0"/>
              <a:t>Cequinatto</a:t>
            </a: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err="1" smtClean="0"/>
              <a:t>Antonio</a:t>
            </a:r>
            <a:r>
              <a:rPr lang="pt-BR" sz="2000" dirty="0" smtClean="0"/>
              <a:t> Rodrigues de Barros</a:t>
            </a:r>
          </a:p>
        </p:txBody>
      </p:sp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3377"/>
            <a:ext cx="8229600" cy="91596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effectLst/>
              </a:rPr>
              <a:t>EQUIPE: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05800" cy="5334000"/>
          </a:xfrm>
        </p:spPr>
        <p:txBody>
          <a:bodyPr/>
          <a:lstStyle/>
          <a:p>
            <a:pPr lvl="2" algn="just" eaLnBrk="1" hangingPunct="1">
              <a:lnSpc>
                <a:spcPct val="192000"/>
              </a:lnSpc>
              <a:buFont typeface="Symbol" pitchFamily="18" charset="2"/>
              <a:buNone/>
            </a:pPr>
            <a:r>
              <a:rPr lang="pt-BR" sz="2400" smtClean="0"/>
              <a:t>UNIVERSIDADE FEDERAL DO PARANÁ</a:t>
            </a:r>
          </a:p>
          <a:p>
            <a:pPr lvl="2" algn="just" eaLnBrk="1" hangingPunct="1">
              <a:lnSpc>
                <a:spcPct val="172000"/>
              </a:lnSpc>
              <a:buFont typeface="Symbol" pitchFamily="18" charset="2"/>
              <a:buNone/>
            </a:pPr>
            <a:r>
              <a:rPr lang="pt-BR" sz="2400" smtClean="0"/>
              <a:t>Rua:  Dr. Faivre, 590 - Curitiba - Paraná</a:t>
            </a:r>
          </a:p>
          <a:p>
            <a:pPr lvl="2" algn="just" eaLnBrk="1" hangingPunct="1">
              <a:lnSpc>
                <a:spcPct val="172000"/>
              </a:lnSpc>
              <a:buFont typeface="Symbol" pitchFamily="18" charset="2"/>
              <a:buNone/>
            </a:pPr>
            <a:r>
              <a:rPr lang="pt-BR" sz="2400" smtClean="0"/>
              <a:t>Fone: 0xx41 - 3360-4536</a:t>
            </a:r>
          </a:p>
          <a:p>
            <a:pPr lvl="2" algn="just" eaLnBrk="1" hangingPunct="1">
              <a:lnSpc>
                <a:spcPct val="172000"/>
              </a:lnSpc>
              <a:buFont typeface="Symbol" pitchFamily="18" charset="2"/>
              <a:buNone/>
            </a:pPr>
            <a:r>
              <a:rPr lang="pt-BR" sz="2400" smtClean="0"/>
              <a:t>CEP: 80060-140</a:t>
            </a:r>
          </a:p>
          <a:p>
            <a:pPr lvl="2" algn="just" eaLnBrk="1" hangingPunct="1">
              <a:lnSpc>
                <a:spcPct val="172000"/>
              </a:lnSpc>
              <a:buFont typeface="Symbol" pitchFamily="18" charset="2"/>
              <a:buNone/>
            </a:pPr>
            <a:r>
              <a:rPr lang="pt-BR" sz="2400" smtClean="0"/>
              <a:t>dim@ufpr.br</a:t>
            </a:r>
          </a:p>
          <a:p>
            <a:pPr lvl="2" algn="just" eaLnBrk="1" hangingPunct="1">
              <a:lnSpc>
                <a:spcPct val="172000"/>
              </a:lnSpc>
              <a:buFont typeface="Symbol" pitchFamily="18" charset="2"/>
              <a:buNone/>
            </a:pPr>
            <a:r>
              <a:rPr lang="pt-BR" sz="2400" smtClean="0"/>
              <a:t>www.progepe.ufpr.br</a:t>
            </a:r>
          </a:p>
        </p:txBody>
      </p:sp>
      <p:pic>
        <p:nvPicPr>
          <p:cNvPr id="142340" name="Picture 4" descr="pre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87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dirty="0" smtClean="0"/>
              <a:t>OBJETIVO GERAL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dirty="0" smtClean="0"/>
              <a:t>   	Possibilitar a avaliação dos aspectos </a:t>
            </a:r>
            <a:r>
              <a:rPr lang="pt-BR" dirty="0" err="1" smtClean="0"/>
              <a:t>qualiquantitativos</a:t>
            </a:r>
            <a:r>
              <a:rPr lang="pt-BR" dirty="0" smtClean="0"/>
              <a:t> do sistema organizacional e a otimização do quadro de pessoal visando maior desempenho institucional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dirty="0" smtClean="0"/>
              <a:t>  </a:t>
            </a:r>
            <a:r>
              <a:rPr lang="pt-BR" dirty="0"/>
              <a:t>	</a:t>
            </a:r>
            <a:r>
              <a:rPr lang="pt-BR" dirty="0" smtClean="0"/>
              <a:t>	O dimensionamento de Gestão de Pessoas nas IFES tornou-se uma questão estratégica devido à política adotada pelo Governo Federal a partir do ano de 1995, quando ficou estabelecido 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/>
                </a:solidFill>
              </a:rPr>
              <a:t>HISTÓRICO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1"/>
          <p:cNvSpPr>
            <a:spLocks noGrp="1"/>
          </p:cNvSpPr>
          <p:nvPr>
            <p:ph idx="1"/>
          </p:nvPr>
        </p:nvSpPr>
        <p:spPr>
          <a:xfrm>
            <a:off x="357188" y="642938"/>
            <a:ext cx="8786812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400" dirty="0" smtClean="0"/>
              <a:t>Extinção de cargos de apoio, como motoristas, copeiros, pedreiros, etc.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400" dirty="0" smtClean="0"/>
              <a:t>Ampliação da contratação e terceirização de atividades de apoio, ligadas a manutenção geral e vigilância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400" b="1" dirty="0" smtClean="0"/>
              <a:t> </a:t>
            </a:r>
            <a:r>
              <a:rPr lang="pt-BR" sz="2400" dirty="0" smtClean="0"/>
              <a:t>a falta de uma política salarial permanente, com garantia de aumento salarial, incentivando cada vez mais a desocupação de vagas e desestimulando a entrada de novos servidores no serviço público.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Na UFPR a Comissão de Dimensionamento de Pessoal Técnico-Administrativo realizou seus trabalhos no período de outubro 1999 a maio 2002 atingindo toda a parte setorial acadêmica.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No período de 2004 a 2006 realizou-se o mapeamento nas unidades administrativas da Administração Geral,  </a:t>
            </a:r>
            <a:r>
              <a:rPr lang="pt-BR" dirty="0" err="1" smtClean="0"/>
              <a:t>Pró-Reitorias</a:t>
            </a:r>
            <a:r>
              <a:rPr lang="pt-BR" dirty="0" smtClean="0"/>
              <a:t> e Sistema de Bibliotecas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	</a:t>
            </a:r>
            <a:r>
              <a:rPr lang="pt-BR" sz="2800" dirty="0" smtClean="0"/>
              <a:t>A metodologia desenvolvida une métodos quantitativos e qualitativos para dimensionar a força de trabalho de uma instituição capaz de atender às demandas atuais e futuras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METODOLOGIA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Pesquisa de campo.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Levantamento de dados.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Estabelecimento de parâmetros.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Cálculo do índice variável.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Cálculo do quadro ideal.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Revisão dos cálculos.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Análise e avaliação de resultados.</a:t>
            </a:r>
          </a:p>
          <a:p>
            <a:pPr marL="654050" indent="-514350" algn="just" eaLnBrk="1" hangingPunct="1">
              <a:spcBef>
                <a:spcPts val="600"/>
              </a:spcBef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pt-BR" smtClean="0"/>
              <a:t>Relatório final.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600" dirty="0" smtClean="0">
                <a:effectLst/>
              </a:rPr>
              <a:t>A metodologia desdobrou-se em seguintes fases: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3097</TotalTime>
  <Words>1533</Words>
  <Application>Microsoft Office PowerPoint</Application>
  <PresentationFormat>Apresentação na tela (4:3)</PresentationFormat>
  <Paragraphs>705</Paragraphs>
  <Slides>37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Concurso</vt:lpstr>
      <vt:lpstr>Documento</vt:lpstr>
      <vt:lpstr>Apresentação do PowerPoint</vt:lpstr>
      <vt:lpstr>Apresentação do PowerPoint</vt:lpstr>
      <vt:lpstr>Importância do mapeamento do quadro de pessoal</vt:lpstr>
      <vt:lpstr>Apresentação do PowerPoint</vt:lpstr>
      <vt:lpstr>HISTÓRICO</vt:lpstr>
      <vt:lpstr>Apresentação do PowerPoint</vt:lpstr>
      <vt:lpstr>Apresentação do PowerPoint</vt:lpstr>
      <vt:lpstr>METODOLOGIA</vt:lpstr>
      <vt:lpstr>A metodologia desdobrou-se em seguintes fases: </vt:lpstr>
      <vt:lpstr> 1.PESQUISA DE CAMPO </vt:lpstr>
      <vt:lpstr>2.LEVANTAMENTO DE DADOS</vt:lpstr>
      <vt:lpstr>3. ESTABELECIMENTO DE PARÂMETROS</vt:lpstr>
      <vt:lpstr>As Unidades Acadêmicas Foram Divididas em Quatro Blocos: </vt:lpstr>
      <vt:lpstr>4.CÁLCULO DO ÍNDICE VARIÁVEL</vt:lpstr>
      <vt:lpstr>5.CÁLCULO DO QUADRO IDEAL</vt:lpstr>
      <vt:lpstr>Os parâmetros utilizados para análise dos dados foram:</vt:lpstr>
      <vt:lpstr>6.REVISÃO DOS CÁLCULOS</vt:lpstr>
      <vt:lpstr> 7.ANÁLISE E AVALIAÇÃO DE RESULTADOS</vt:lpstr>
      <vt:lpstr>8.RELATÓRIO FINAL </vt:lpstr>
      <vt:lpstr>Apresentação do PowerPoint</vt:lpstr>
      <vt:lpstr>Apresentação do PowerPoint</vt:lpstr>
      <vt:lpstr>Variáveis para Departamentos Acadêmicos</vt:lpstr>
      <vt:lpstr>Critérios para Simulação do Número Ideal</vt:lpstr>
      <vt:lpstr> O Número Ideal de Servidores Técnico-Administrativos é calculado com a seguinte fórmula:</vt:lpstr>
      <vt:lpstr>Apresentação do PowerPoint</vt:lpstr>
      <vt:lpstr>Apresentação do PowerPoint</vt:lpstr>
      <vt:lpstr>Organograma Real</vt:lpstr>
      <vt:lpstr>COMPOSIÇÃO ETÁRIA E AMBIENTE ORGANIZACIONAL </vt:lpstr>
      <vt:lpstr>COMPOSIÇÃO ETÁRIA  </vt:lpstr>
      <vt:lpstr>AMBIENTE ORGANIZACIONAL </vt:lpstr>
      <vt:lpstr>1- Instituir o revezamento de atividades nas equipes de trabalho visando:</vt:lpstr>
      <vt:lpstr>Apresentação do PowerPoint</vt:lpstr>
      <vt:lpstr>Apresentação do PowerPoint</vt:lpstr>
      <vt:lpstr>  O RESULTADO DESTE PROGRAMA DEVERÁ EXPRESSAR-SE, ENTRE OUTRAS,  NAS SEGUINTES AÇÕES:  </vt:lpstr>
      <vt:lpstr>CONSIDERAÇÕES FINAIS</vt:lpstr>
      <vt:lpstr>EQUIPE:</vt:lpstr>
      <vt:lpstr>Apresentação do PowerPoint</vt:lpstr>
    </vt:vector>
  </TitlesOfParts>
  <Company>UFPR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SETOR DE CIÊNCIAS AGRÁRIAS PÓS-GRADUAÇÃO - PROPOSTA</dc:title>
  <dc:creator>PRHAE</dc:creator>
  <cp:lastModifiedBy>proplan-p054102</cp:lastModifiedBy>
  <cp:revision>376</cp:revision>
  <dcterms:created xsi:type="dcterms:W3CDTF">2010-06-22T13:48:55Z</dcterms:created>
  <dcterms:modified xsi:type="dcterms:W3CDTF">2012-12-20T12:38:29Z</dcterms:modified>
</cp:coreProperties>
</file>