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</p:sldMasterIdLst>
  <p:notesMasterIdLst>
    <p:notesMasterId r:id="rId46"/>
  </p:notesMasterIdLst>
  <p:handoutMasterIdLst>
    <p:handoutMasterId r:id="rId47"/>
  </p:handoutMasterIdLst>
  <p:sldIdLst>
    <p:sldId id="361" r:id="rId2"/>
    <p:sldId id="408" r:id="rId3"/>
    <p:sldId id="438" r:id="rId4"/>
    <p:sldId id="441" r:id="rId5"/>
    <p:sldId id="439" r:id="rId6"/>
    <p:sldId id="409" r:id="rId7"/>
    <p:sldId id="410" r:id="rId8"/>
    <p:sldId id="454" r:id="rId9"/>
    <p:sldId id="455" r:id="rId10"/>
    <p:sldId id="488" r:id="rId11"/>
    <p:sldId id="487" r:id="rId12"/>
    <p:sldId id="442" r:id="rId13"/>
    <p:sldId id="443" r:id="rId14"/>
    <p:sldId id="444" r:id="rId15"/>
    <p:sldId id="445" r:id="rId16"/>
    <p:sldId id="446" r:id="rId17"/>
    <p:sldId id="447" r:id="rId18"/>
    <p:sldId id="412" r:id="rId19"/>
    <p:sldId id="413" r:id="rId20"/>
    <p:sldId id="414" r:id="rId21"/>
    <p:sldId id="415" r:id="rId22"/>
    <p:sldId id="416" r:id="rId23"/>
    <p:sldId id="417" r:id="rId24"/>
    <p:sldId id="448" r:id="rId25"/>
    <p:sldId id="449" r:id="rId26"/>
    <p:sldId id="483" r:id="rId27"/>
    <p:sldId id="484" r:id="rId28"/>
    <p:sldId id="485" r:id="rId29"/>
    <p:sldId id="490" r:id="rId30"/>
    <p:sldId id="489" r:id="rId31"/>
    <p:sldId id="457" r:id="rId32"/>
    <p:sldId id="419" r:id="rId33"/>
    <p:sldId id="420" r:id="rId34"/>
    <p:sldId id="421" r:id="rId35"/>
    <p:sldId id="422" r:id="rId36"/>
    <p:sldId id="434" r:id="rId37"/>
    <p:sldId id="435" r:id="rId38"/>
    <p:sldId id="450" r:id="rId39"/>
    <p:sldId id="436" r:id="rId40"/>
    <p:sldId id="393" r:id="rId41"/>
    <p:sldId id="394" r:id="rId42"/>
    <p:sldId id="395" r:id="rId43"/>
    <p:sldId id="458" r:id="rId44"/>
    <p:sldId id="440" r:id="rId45"/>
  </p:sldIdLst>
  <p:sldSz cx="9907588" cy="8002588"/>
  <p:notesSz cx="9926638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AAEEBA"/>
    <a:srgbClr val="FFFF99"/>
    <a:srgbClr val="98BAF2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1" autoAdjust="0"/>
    <p:restoredTop sz="96143" autoAdjust="0"/>
  </p:normalViewPr>
  <p:slideViewPr>
    <p:cSldViewPr>
      <p:cViewPr varScale="1">
        <p:scale>
          <a:sx n="41" d="100"/>
          <a:sy n="41" d="100"/>
        </p:scale>
        <p:origin x="-72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22" y="-96"/>
      </p:cViewPr>
      <p:guideLst>
        <p:guide orient="horz" pos="1930"/>
        <p:guide pos="30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9.xml"/><Relationship Id="rId3" Type="http://schemas.openxmlformats.org/officeDocument/2006/relationships/slide" Target="slides/slide13.xml"/><Relationship Id="rId7" Type="http://schemas.openxmlformats.org/officeDocument/2006/relationships/slide" Target="slides/slide18.xml"/><Relationship Id="rId12" Type="http://schemas.openxmlformats.org/officeDocument/2006/relationships/slide" Target="slides/slide23.xml"/><Relationship Id="rId17" Type="http://schemas.openxmlformats.org/officeDocument/2006/relationships/slide" Target="slides/slide35.xml"/><Relationship Id="rId2" Type="http://schemas.openxmlformats.org/officeDocument/2006/relationships/slide" Target="slides/slide12.xml"/><Relationship Id="rId16" Type="http://schemas.openxmlformats.org/officeDocument/2006/relationships/slide" Target="slides/slide34.xml"/><Relationship Id="rId1" Type="http://schemas.openxmlformats.org/officeDocument/2006/relationships/slide" Target="slides/slide9.xml"/><Relationship Id="rId6" Type="http://schemas.openxmlformats.org/officeDocument/2006/relationships/slide" Target="slides/slide17.xml"/><Relationship Id="rId11" Type="http://schemas.openxmlformats.org/officeDocument/2006/relationships/slide" Target="slides/slide22.xml"/><Relationship Id="rId5" Type="http://schemas.openxmlformats.org/officeDocument/2006/relationships/slide" Target="slides/slide15.xml"/><Relationship Id="rId15" Type="http://schemas.openxmlformats.org/officeDocument/2006/relationships/slide" Target="slides/slide33.xml"/><Relationship Id="rId10" Type="http://schemas.openxmlformats.org/officeDocument/2006/relationships/slide" Target="slides/slide21.xml"/><Relationship Id="rId4" Type="http://schemas.openxmlformats.org/officeDocument/2006/relationships/slide" Target="slides/slide14.xml"/><Relationship Id="rId9" Type="http://schemas.openxmlformats.org/officeDocument/2006/relationships/slide" Target="slides/slide20.xml"/><Relationship Id="rId14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CB636-E442-4472-B13E-A4C6D4DA6400}" type="doc">
      <dgm:prSet loTypeId="urn:microsoft.com/office/officeart/2005/8/layout/radial2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C31B1831-B038-40E4-ACB6-918095920C5A}">
      <dgm:prSet phldrT="[Texto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LEG/JUD/MPU</a:t>
          </a:r>
          <a:endParaRPr lang="pt-BR" sz="2000" b="1" dirty="0">
            <a:solidFill>
              <a:schemeClr val="tx1"/>
            </a:solidFill>
          </a:endParaRPr>
        </a:p>
      </dgm:t>
    </dgm:pt>
    <dgm:pt modelId="{4FFEEDCF-6E4C-4E9D-838F-36F565A055FF}" type="parTrans" cxnId="{053FCADF-5904-4095-83C9-C44C3F85D093}">
      <dgm:prSet/>
      <dgm:spPr>
        <a:ln>
          <a:solidFill>
            <a:schemeClr val="accent2"/>
          </a:solidFill>
          <a:prstDash val="sysDot"/>
        </a:ln>
      </dgm:spPr>
      <dgm:t>
        <a:bodyPr/>
        <a:lstStyle/>
        <a:p>
          <a:endParaRPr lang="pt-BR" dirty="0"/>
        </a:p>
      </dgm:t>
    </dgm:pt>
    <dgm:pt modelId="{0EE07238-58D8-42E1-8210-328F2F879B28}" type="sibTrans" cxnId="{053FCADF-5904-4095-83C9-C44C3F85D093}">
      <dgm:prSet/>
      <dgm:spPr/>
      <dgm:t>
        <a:bodyPr/>
        <a:lstStyle/>
        <a:p>
          <a:endParaRPr lang="pt-BR"/>
        </a:p>
      </dgm:t>
    </dgm:pt>
    <dgm:pt modelId="{586E3E8C-BAD7-4F6C-8D9A-CBC0597A4D32}">
      <dgm:prSet phldrT="[Texto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Demais Ministérios</a:t>
          </a:r>
          <a:endParaRPr lang="pt-BR" sz="2000" b="1" dirty="0">
            <a:solidFill>
              <a:schemeClr val="tx1"/>
            </a:solidFill>
          </a:endParaRPr>
        </a:p>
      </dgm:t>
    </dgm:pt>
    <dgm:pt modelId="{88DF116F-D4A2-4AC2-B66C-A5587C101599}" type="parTrans" cxnId="{610D90C0-CBFD-4C0D-8828-EB0198196358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 dirty="0"/>
        </a:p>
      </dgm:t>
    </dgm:pt>
    <dgm:pt modelId="{02B98132-C878-4819-9B38-DBAEDC415187}" type="sibTrans" cxnId="{610D90C0-CBFD-4C0D-8828-EB0198196358}">
      <dgm:prSet/>
      <dgm:spPr/>
      <dgm:t>
        <a:bodyPr/>
        <a:lstStyle/>
        <a:p>
          <a:endParaRPr lang="pt-BR"/>
        </a:p>
      </dgm:t>
    </dgm:pt>
    <dgm:pt modelId="{B730EB77-32ED-458B-B58A-DB86D4FFC669}">
      <dgm:prSet phldrT="[Texto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MEC</a:t>
          </a:r>
          <a:endParaRPr lang="pt-BR" sz="2400" b="1" dirty="0">
            <a:solidFill>
              <a:schemeClr val="tx1"/>
            </a:solidFill>
          </a:endParaRPr>
        </a:p>
      </dgm:t>
    </dgm:pt>
    <dgm:pt modelId="{12E0C28B-1546-4324-86F4-D5412683AD73}" type="parTrans" cxnId="{FC285A3E-80F3-48F5-A7F1-17C93CB01750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 dirty="0"/>
        </a:p>
      </dgm:t>
    </dgm:pt>
    <dgm:pt modelId="{739AF367-4FC2-4D5B-BF89-621F1D7A2AF4}" type="sibTrans" cxnId="{FC285A3E-80F3-48F5-A7F1-17C93CB01750}">
      <dgm:prSet/>
      <dgm:spPr/>
      <dgm:t>
        <a:bodyPr/>
        <a:lstStyle/>
        <a:p>
          <a:endParaRPr lang="pt-BR"/>
        </a:p>
      </dgm:t>
    </dgm:pt>
    <dgm:pt modelId="{DFB4D698-EB72-4004-AE7B-3A117D964298}">
      <dgm:prSet phldrT="[Texto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MPOG</a:t>
          </a:r>
          <a:endParaRPr lang="pt-BR" sz="2400" b="1" dirty="0">
            <a:solidFill>
              <a:schemeClr val="tx1"/>
            </a:solidFill>
          </a:endParaRPr>
        </a:p>
      </dgm:t>
    </dgm:pt>
    <dgm:pt modelId="{0FF1B228-AF83-42D3-8F0E-BDE6ECB966AD}" type="parTrans" cxnId="{F6277828-3FBC-4574-A0CF-3D5C1C97A805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 dirty="0"/>
        </a:p>
      </dgm:t>
    </dgm:pt>
    <dgm:pt modelId="{012C1BB7-BDA6-4DDA-998A-695B9E787DF0}" type="sibTrans" cxnId="{F6277828-3FBC-4574-A0CF-3D5C1C97A805}">
      <dgm:prSet/>
      <dgm:spPr/>
      <dgm:t>
        <a:bodyPr/>
        <a:lstStyle/>
        <a:p>
          <a:endParaRPr lang="pt-BR"/>
        </a:p>
      </dgm:t>
    </dgm:pt>
    <dgm:pt modelId="{5D92FE6F-843E-4ECB-B888-FA85BA32F035}">
      <dgm:prSet phldrT="[Texto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AGU</a:t>
          </a:r>
          <a:endParaRPr lang="pt-BR" sz="2000" b="1" dirty="0">
            <a:solidFill>
              <a:schemeClr val="tx1"/>
            </a:solidFill>
          </a:endParaRPr>
        </a:p>
      </dgm:t>
    </dgm:pt>
    <dgm:pt modelId="{E6794C6C-5B2C-4117-B2F2-A678826E0CBF}" type="parTrans" cxnId="{A616E1CD-56EE-42A4-8D53-3AE1994EE67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 dirty="0"/>
        </a:p>
      </dgm:t>
    </dgm:pt>
    <dgm:pt modelId="{C70910E6-12E5-4BA3-AE64-6794016F2669}" type="sibTrans" cxnId="{A616E1CD-56EE-42A4-8D53-3AE1994EE671}">
      <dgm:prSet/>
      <dgm:spPr/>
      <dgm:t>
        <a:bodyPr/>
        <a:lstStyle/>
        <a:p>
          <a:endParaRPr lang="pt-BR"/>
        </a:p>
      </dgm:t>
    </dgm:pt>
    <dgm:pt modelId="{3458B067-B74B-4795-A599-7886EF01DB4B}">
      <dgm:prSet phldrT="[Texto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MF</a:t>
          </a:r>
        </a:p>
      </dgm:t>
    </dgm:pt>
    <dgm:pt modelId="{530F1A87-62D1-497D-9FB9-B0D960DD1442}" type="sibTrans" cxnId="{C2FF1B1C-4D41-441D-824D-8942347AFD0F}">
      <dgm:prSet/>
      <dgm:spPr/>
      <dgm:t>
        <a:bodyPr/>
        <a:lstStyle/>
        <a:p>
          <a:endParaRPr lang="pt-BR"/>
        </a:p>
      </dgm:t>
    </dgm:pt>
    <dgm:pt modelId="{BF4BAB29-38DF-43F4-9DB9-9AA4354641AF}" type="parTrans" cxnId="{C2FF1B1C-4D41-441D-824D-8942347AFD0F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 dirty="0"/>
        </a:p>
      </dgm:t>
    </dgm:pt>
    <dgm:pt modelId="{5841D578-94E7-4833-810B-9704F7DF2FBA}" type="pres">
      <dgm:prSet presAssocID="{735CB636-E442-4472-B13E-A4C6D4DA640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443E9E-EF6C-4D36-B74B-264A039A10FE}" type="pres">
      <dgm:prSet presAssocID="{735CB636-E442-4472-B13E-A4C6D4DA6400}" presName="cycle" presStyleCnt="0"/>
      <dgm:spPr/>
    </dgm:pt>
    <dgm:pt modelId="{E6008272-3615-47B6-A197-878EF5D4808A}" type="pres">
      <dgm:prSet presAssocID="{735CB636-E442-4472-B13E-A4C6D4DA6400}" presName="centerShape" presStyleCnt="0"/>
      <dgm:spPr/>
    </dgm:pt>
    <dgm:pt modelId="{E5D88E59-E8FD-44C6-9744-DDF5EB7C6849}" type="pres">
      <dgm:prSet presAssocID="{735CB636-E442-4472-B13E-A4C6D4DA6400}" presName="connSite" presStyleLbl="node1" presStyleIdx="0" presStyleCnt="7"/>
      <dgm:spPr/>
    </dgm:pt>
    <dgm:pt modelId="{97285A11-2B6B-4394-A551-E9E13C698A45}" type="pres">
      <dgm:prSet presAssocID="{735CB636-E442-4472-B13E-A4C6D4DA6400}" presName="visible" presStyleLbl="node1" presStyleIdx="0" presStyleCnt="7" custScaleX="169043" custScaleY="150675" custLinFactNeighborX="1108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EAA01E4D-CC96-4F65-A41E-216E18F0F052}" type="pres">
      <dgm:prSet presAssocID="{4FFEEDCF-6E4C-4E9D-838F-36F565A055FF}" presName="Name25" presStyleLbl="parChTrans1D1" presStyleIdx="0" presStyleCnt="6"/>
      <dgm:spPr/>
      <dgm:t>
        <a:bodyPr/>
        <a:lstStyle/>
        <a:p>
          <a:endParaRPr lang="pt-BR"/>
        </a:p>
      </dgm:t>
    </dgm:pt>
    <dgm:pt modelId="{CC0E206B-17C9-438B-958A-3A9D01B22542}" type="pres">
      <dgm:prSet presAssocID="{C31B1831-B038-40E4-ACB6-918095920C5A}" presName="node" presStyleCnt="0"/>
      <dgm:spPr/>
    </dgm:pt>
    <dgm:pt modelId="{BC1FF5CF-651F-4A3C-8357-4A2C05FBF369}" type="pres">
      <dgm:prSet presAssocID="{C31B1831-B038-40E4-ACB6-918095920C5A}" presName="parentNode" presStyleLbl="node1" presStyleIdx="1" presStyleCnt="7" custScaleX="192195" custScaleY="134501" custLinFactY="176104" custLinFactNeighborX="71884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C63DBB-4866-483A-9ACD-BB79AA9FAE4B}" type="pres">
      <dgm:prSet presAssocID="{C31B1831-B038-40E4-ACB6-918095920C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1D1F0D-CF5A-45FD-914D-29F4DECE68EA}" type="pres">
      <dgm:prSet presAssocID="{88DF116F-D4A2-4AC2-B66C-A5587C101599}" presName="Name25" presStyleLbl="parChTrans1D1" presStyleIdx="1" presStyleCnt="6"/>
      <dgm:spPr/>
      <dgm:t>
        <a:bodyPr/>
        <a:lstStyle/>
        <a:p>
          <a:endParaRPr lang="pt-BR"/>
        </a:p>
      </dgm:t>
    </dgm:pt>
    <dgm:pt modelId="{ADEEE982-9D50-40D4-BEF9-CF889CD10207}" type="pres">
      <dgm:prSet presAssocID="{586E3E8C-BAD7-4F6C-8D9A-CBC0597A4D32}" presName="node" presStyleCnt="0"/>
      <dgm:spPr/>
    </dgm:pt>
    <dgm:pt modelId="{6D55A2FF-D010-4943-B6C7-E0122CBB36A4}" type="pres">
      <dgm:prSet presAssocID="{586E3E8C-BAD7-4F6C-8D9A-CBC0597A4D32}" presName="parentNode" presStyleLbl="node1" presStyleIdx="2" presStyleCnt="7" custScaleX="244439" custScaleY="139657" custLinFactY="200000" custLinFactNeighborX="-50878" custLinFactNeighborY="21325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899400-F827-42A2-A77F-BF393A71C748}" type="pres">
      <dgm:prSet presAssocID="{586E3E8C-BAD7-4F6C-8D9A-CBC0597A4D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8C94E8-8F7C-4338-8298-5767F7F2BFC1}" type="pres">
      <dgm:prSet presAssocID="{12E0C28B-1546-4324-86F4-D5412683AD73}" presName="Name25" presStyleLbl="parChTrans1D1" presStyleIdx="2" presStyleCnt="6"/>
      <dgm:spPr/>
      <dgm:t>
        <a:bodyPr/>
        <a:lstStyle/>
        <a:p>
          <a:endParaRPr lang="pt-BR"/>
        </a:p>
      </dgm:t>
    </dgm:pt>
    <dgm:pt modelId="{49237F94-96C2-4A57-A703-F2B7465B2EB1}" type="pres">
      <dgm:prSet presAssocID="{B730EB77-32ED-458B-B58A-DB86D4FFC669}" presName="node" presStyleCnt="0"/>
      <dgm:spPr/>
    </dgm:pt>
    <dgm:pt modelId="{0A329CB9-97D5-4C20-91D2-680A23ED498B}" type="pres">
      <dgm:prSet presAssocID="{B730EB77-32ED-458B-B58A-DB86D4FFC669}" presName="parentNode" presStyleLbl="node1" presStyleIdx="3" presStyleCnt="7" custScaleX="139091" custScaleY="143356" custLinFactX="-100000" custLinFactY="154999" custLinFactNeighborX="-159014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460C18-F3E6-42A6-9657-BE3771164C83}" type="pres">
      <dgm:prSet presAssocID="{B730EB77-32ED-458B-B58A-DB86D4FFC66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92B044-E0BB-4F9A-9DE9-F1FC8771C60E}" type="pres">
      <dgm:prSet presAssocID="{0FF1B228-AF83-42D3-8F0E-BDE6ECB966AD}" presName="Name25" presStyleLbl="parChTrans1D1" presStyleIdx="3" presStyleCnt="6"/>
      <dgm:spPr/>
      <dgm:t>
        <a:bodyPr/>
        <a:lstStyle/>
        <a:p>
          <a:endParaRPr lang="pt-BR"/>
        </a:p>
      </dgm:t>
    </dgm:pt>
    <dgm:pt modelId="{73B3C45A-8487-435C-A294-64D74F6192ED}" type="pres">
      <dgm:prSet presAssocID="{DFB4D698-EB72-4004-AE7B-3A117D964298}" presName="node" presStyleCnt="0"/>
      <dgm:spPr/>
    </dgm:pt>
    <dgm:pt modelId="{4D67949F-65BB-4F60-BE55-379DB5BDDCD1}" type="pres">
      <dgm:prSet presAssocID="{DFB4D698-EB72-4004-AE7B-3A117D964298}" presName="parentNode" presStyleLbl="node1" presStyleIdx="4" presStyleCnt="7" custScaleX="161678" custScaleY="133545" custLinFactX="-200000" custLinFactY="100000" custLinFactNeighborX="-207091" custLinFactNeighborY="12429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4CBB7B-78B0-4795-A5B9-05CFBFB14732}" type="pres">
      <dgm:prSet presAssocID="{DFB4D698-EB72-4004-AE7B-3A117D9642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0F50E4-C8E9-4A0A-9CF9-46B868335649}" type="pres">
      <dgm:prSet presAssocID="{E6794C6C-5B2C-4117-B2F2-A678826E0CBF}" presName="Name25" presStyleLbl="parChTrans1D1" presStyleIdx="4" presStyleCnt="6"/>
      <dgm:spPr/>
      <dgm:t>
        <a:bodyPr/>
        <a:lstStyle/>
        <a:p>
          <a:endParaRPr lang="pt-BR"/>
        </a:p>
      </dgm:t>
    </dgm:pt>
    <dgm:pt modelId="{501B57FF-5B9D-45B6-9EE1-921D14D9D5F7}" type="pres">
      <dgm:prSet presAssocID="{5D92FE6F-843E-4ECB-B888-FA85BA32F035}" presName="node" presStyleCnt="0"/>
      <dgm:spPr/>
    </dgm:pt>
    <dgm:pt modelId="{C2DDA43F-6B91-4919-9676-0B13D0D99381}" type="pres">
      <dgm:prSet presAssocID="{5D92FE6F-843E-4ECB-B888-FA85BA32F035}" presName="parentNode" presStyleLbl="node1" presStyleIdx="5" presStyleCnt="7" custScaleX="143321" custScaleY="127217" custLinFactX="-201614" custLinFactNeighborX="-300000" custLinFactNeighborY="3200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9573C7-CA4C-4F5B-AD61-93046262D479}" type="pres">
      <dgm:prSet presAssocID="{5D92FE6F-843E-4ECB-B888-FA85BA32F035}" presName="childNode" presStyleLbl="revTx" presStyleIdx="0" presStyleCnt="0">
        <dgm:presLayoutVars>
          <dgm:bulletEnabled val="1"/>
        </dgm:presLayoutVars>
      </dgm:prSet>
      <dgm:spPr/>
    </dgm:pt>
    <dgm:pt modelId="{BFD9AB37-D01C-4A62-A323-0094AC189949}" type="pres">
      <dgm:prSet presAssocID="{BF4BAB29-38DF-43F4-9DB9-9AA4354641AF}" presName="Name25" presStyleLbl="parChTrans1D1" presStyleIdx="5" presStyleCnt="6"/>
      <dgm:spPr/>
      <dgm:t>
        <a:bodyPr/>
        <a:lstStyle/>
        <a:p>
          <a:endParaRPr lang="pt-BR"/>
        </a:p>
      </dgm:t>
    </dgm:pt>
    <dgm:pt modelId="{00C82890-3966-4420-9AAD-FB7C0B31C431}" type="pres">
      <dgm:prSet presAssocID="{3458B067-B74B-4795-A599-7886EF01DB4B}" presName="node" presStyleCnt="0"/>
      <dgm:spPr/>
    </dgm:pt>
    <dgm:pt modelId="{A3C5E056-217A-45D1-9559-83B0235DD63E}" type="pres">
      <dgm:prSet presAssocID="{3458B067-B74B-4795-A599-7886EF01DB4B}" presName="parentNode" presStyleLbl="node1" presStyleIdx="6" presStyleCnt="7" custScaleX="147000" custScaleY="134111" custLinFactX="-200000" custLinFactY="-100000" custLinFactNeighborX="-273379" custLinFactNeighborY="-1092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C3C04-ED57-4F1B-AE71-0EB525725C95}" type="pres">
      <dgm:prSet presAssocID="{3458B067-B74B-4795-A599-7886EF01DB4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2FF1B1C-4D41-441D-824D-8942347AFD0F}" srcId="{735CB636-E442-4472-B13E-A4C6D4DA6400}" destId="{3458B067-B74B-4795-A599-7886EF01DB4B}" srcOrd="5" destOrd="0" parTransId="{BF4BAB29-38DF-43F4-9DB9-9AA4354641AF}" sibTransId="{530F1A87-62D1-497D-9FB9-B0D960DD1442}"/>
    <dgm:cxn modelId="{11909582-4962-42F4-A46B-71B4B8417649}" type="presOf" srcId="{5D92FE6F-843E-4ECB-B888-FA85BA32F035}" destId="{C2DDA43F-6B91-4919-9676-0B13D0D99381}" srcOrd="0" destOrd="0" presId="urn:microsoft.com/office/officeart/2005/8/layout/radial2"/>
    <dgm:cxn modelId="{A9D6B70A-AB56-437E-9B5A-FD9C9842EE8D}" type="presOf" srcId="{BF4BAB29-38DF-43F4-9DB9-9AA4354641AF}" destId="{BFD9AB37-D01C-4A62-A323-0094AC189949}" srcOrd="0" destOrd="0" presId="urn:microsoft.com/office/officeart/2005/8/layout/radial2"/>
    <dgm:cxn modelId="{CB055FFF-6538-48C5-88C1-4C792DC17F4E}" type="presOf" srcId="{DFB4D698-EB72-4004-AE7B-3A117D964298}" destId="{4D67949F-65BB-4F60-BE55-379DB5BDDCD1}" srcOrd="0" destOrd="0" presId="urn:microsoft.com/office/officeart/2005/8/layout/radial2"/>
    <dgm:cxn modelId="{41404BD1-97A4-4CE1-9997-550838A79448}" type="presOf" srcId="{0FF1B228-AF83-42D3-8F0E-BDE6ECB966AD}" destId="{DE92B044-E0BB-4F9A-9DE9-F1FC8771C60E}" srcOrd="0" destOrd="0" presId="urn:microsoft.com/office/officeart/2005/8/layout/radial2"/>
    <dgm:cxn modelId="{B05CF7D0-B290-4AE9-8155-3B98AEC550DB}" type="presOf" srcId="{735CB636-E442-4472-B13E-A4C6D4DA6400}" destId="{5841D578-94E7-4833-810B-9704F7DF2FBA}" srcOrd="0" destOrd="0" presId="urn:microsoft.com/office/officeart/2005/8/layout/radial2"/>
    <dgm:cxn modelId="{7A6CBF5C-DF5A-49EA-B60F-89E4592A6F80}" type="presOf" srcId="{C31B1831-B038-40E4-ACB6-918095920C5A}" destId="{BC1FF5CF-651F-4A3C-8357-4A2C05FBF369}" srcOrd="0" destOrd="0" presId="urn:microsoft.com/office/officeart/2005/8/layout/radial2"/>
    <dgm:cxn modelId="{053FCADF-5904-4095-83C9-C44C3F85D093}" srcId="{735CB636-E442-4472-B13E-A4C6D4DA6400}" destId="{C31B1831-B038-40E4-ACB6-918095920C5A}" srcOrd="0" destOrd="0" parTransId="{4FFEEDCF-6E4C-4E9D-838F-36F565A055FF}" sibTransId="{0EE07238-58D8-42E1-8210-328F2F879B28}"/>
    <dgm:cxn modelId="{AE4D9B94-C3FB-4B7B-9E79-AEB1AE75FCD1}" type="presOf" srcId="{B730EB77-32ED-458B-B58A-DB86D4FFC669}" destId="{0A329CB9-97D5-4C20-91D2-680A23ED498B}" srcOrd="0" destOrd="0" presId="urn:microsoft.com/office/officeart/2005/8/layout/radial2"/>
    <dgm:cxn modelId="{B61495BB-4BD7-4AF6-90A3-0B12E7CC3EA7}" type="presOf" srcId="{E6794C6C-5B2C-4117-B2F2-A678826E0CBF}" destId="{310F50E4-C8E9-4A0A-9CF9-46B868335649}" srcOrd="0" destOrd="0" presId="urn:microsoft.com/office/officeart/2005/8/layout/radial2"/>
    <dgm:cxn modelId="{9252F3B7-5E65-4C75-A5AD-D9CE9EAD0CA6}" type="presOf" srcId="{586E3E8C-BAD7-4F6C-8D9A-CBC0597A4D32}" destId="{6D55A2FF-D010-4943-B6C7-E0122CBB36A4}" srcOrd="0" destOrd="0" presId="urn:microsoft.com/office/officeart/2005/8/layout/radial2"/>
    <dgm:cxn modelId="{124E6D2C-4584-4E30-B1FF-86E24D287D06}" type="presOf" srcId="{4FFEEDCF-6E4C-4E9D-838F-36F565A055FF}" destId="{EAA01E4D-CC96-4F65-A41E-216E18F0F052}" srcOrd="0" destOrd="0" presId="urn:microsoft.com/office/officeart/2005/8/layout/radial2"/>
    <dgm:cxn modelId="{1ADC0623-14D0-46A5-B674-EC8439B22B61}" type="presOf" srcId="{88DF116F-D4A2-4AC2-B66C-A5587C101599}" destId="{9C1D1F0D-CF5A-45FD-914D-29F4DECE68EA}" srcOrd="0" destOrd="0" presId="urn:microsoft.com/office/officeart/2005/8/layout/radial2"/>
    <dgm:cxn modelId="{A616E1CD-56EE-42A4-8D53-3AE1994EE671}" srcId="{735CB636-E442-4472-B13E-A4C6D4DA6400}" destId="{5D92FE6F-843E-4ECB-B888-FA85BA32F035}" srcOrd="4" destOrd="0" parTransId="{E6794C6C-5B2C-4117-B2F2-A678826E0CBF}" sibTransId="{C70910E6-12E5-4BA3-AE64-6794016F2669}"/>
    <dgm:cxn modelId="{610D90C0-CBFD-4C0D-8828-EB0198196358}" srcId="{735CB636-E442-4472-B13E-A4C6D4DA6400}" destId="{586E3E8C-BAD7-4F6C-8D9A-CBC0597A4D32}" srcOrd="1" destOrd="0" parTransId="{88DF116F-D4A2-4AC2-B66C-A5587C101599}" sibTransId="{02B98132-C878-4819-9B38-DBAEDC415187}"/>
    <dgm:cxn modelId="{AD4E9B58-5DD7-4F19-BD5B-99CA769551FE}" type="presOf" srcId="{12E0C28B-1546-4324-86F4-D5412683AD73}" destId="{2A8C94E8-8F7C-4338-8298-5767F7F2BFC1}" srcOrd="0" destOrd="0" presId="urn:microsoft.com/office/officeart/2005/8/layout/radial2"/>
    <dgm:cxn modelId="{F6277828-3FBC-4574-A0CF-3D5C1C97A805}" srcId="{735CB636-E442-4472-B13E-A4C6D4DA6400}" destId="{DFB4D698-EB72-4004-AE7B-3A117D964298}" srcOrd="3" destOrd="0" parTransId="{0FF1B228-AF83-42D3-8F0E-BDE6ECB966AD}" sibTransId="{012C1BB7-BDA6-4DDA-998A-695B9E787DF0}"/>
    <dgm:cxn modelId="{425DA479-5DE1-452A-A6A4-5DE9ECF6FBCD}" type="presOf" srcId="{3458B067-B74B-4795-A599-7886EF01DB4B}" destId="{A3C5E056-217A-45D1-9559-83B0235DD63E}" srcOrd="0" destOrd="0" presId="urn:microsoft.com/office/officeart/2005/8/layout/radial2"/>
    <dgm:cxn modelId="{FC285A3E-80F3-48F5-A7F1-17C93CB01750}" srcId="{735CB636-E442-4472-B13E-A4C6D4DA6400}" destId="{B730EB77-32ED-458B-B58A-DB86D4FFC669}" srcOrd="2" destOrd="0" parTransId="{12E0C28B-1546-4324-86F4-D5412683AD73}" sibTransId="{739AF367-4FC2-4D5B-BF89-621F1D7A2AF4}"/>
    <dgm:cxn modelId="{8DF47117-BF43-4D31-8B52-AABE73141E22}" type="presParOf" srcId="{5841D578-94E7-4833-810B-9704F7DF2FBA}" destId="{B9443E9E-EF6C-4D36-B74B-264A039A10FE}" srcOrd="0" destOrd="0" presId="urn:microsoft.com/office/officeart/2005/8/layout/radial2"/>
    <dgm:cxn modelId="{D1606CD9-26C9-4B19-A9D1-AB0A82D03392}" type="presParOf" srcId="{B9443E9E-EF6C-4D36-B74B-264A039A10FE}" destId="{E6008272-3615-47B6-A197-878EF5D4808A}" srcOrd="0" destOrd="0" presId="urn:microsoft.com/office/officeart/2005/8/layout/radial2"/>
    <dgm:cxn modelId="{872A2473-1FE2-40DD-8285-2826B6F3CF88}" type="presParOf" srcId="{E6008272-3615-47B6-A197-878EF5D4808A}" destId="{E5D88E59-E8FD-44C6-9744-DDF5EB7C6849}" srcOrd="0" destOrd="0" presId="urn:microsoft.com/office/officeart/2005/8/layout/radial2"/>
    <dgm:cxn modelId="{F47F7902-21E4-44DA-A1A0-67609FC5BD8F}" type="presParOf" srcId="{E6008272-3615-47B6-A197-878EF5D4808A}" destId="{97285A11-2B6B-4394-A551-E9E13C698A45}" srcOrd="1" destOrd="0" presId="urn:microsoft.com/office/officeart/2005/8/layout/radial2"/>
    <dgm:cxn modelId="{979B5492-8120-4C7F-AE20-369D4C616420}" type="presParOf" srcId="{B9443E9E-EF6C-4D36-B74B-264A039A10FE}" destId="{EAA01E4D-CC96-4F65-A41E-216E18F0F052}" srcOrd="1" destOrd="0" presId="urn:microsoft.com/office/officeart/2005/8/layout/radial2"/>
    <dgm:cxn modelId="{63C6C018-1E9C-48E5-A200-646943E04AB4}" type="presParOf" srcId="{B9443E9E-EF6C-4D36-B74B-264A039A10FE}" destId="{CC0E206B-17C9-438B-958A-3A9D01B22542}" srcOrd="2" destOrd="0" presId="urn:microsoft.com/office/officeart/2005/8/layout/radial2"/>
    <dgm:cxn modelId="{E4D8565D-B4D2-425A-B1A0-2D6241966E45}" type="presParOf" srcId="{CC0E206B-17C9-438B-958A-3A9D01B22542}" destId="{BC1FF5CF-651F-4A3C-8357-4A2C05FBF369}" srcOrd="0" destOrd="0" presId="urn:microsoft.com/office/officeart/2005/8/layout/radial2"/>
    <dgm:cxn modelId="{CEFB7478-9B2C-4BD3-8D80-151D2D4B9EF7}" type="presParOf" srcId="{CC0E206B-17C9-438B-958A-3A9D01B22542}" destId="{22C63DBB-4866-483A-9ACD-BB79AA9FAE4B}" srcOrd="1" destOrd="0" presId="urn:microsoft.com/office/officeart/2005/8/layout/radial2"/>
    <dgm:cxn modelId="{D31E5157-9C76-423E-A9DC-000E266DFDE3}" type="presParOf" srcId="{B9443E9E-EF6C-4D36-B74B-264A039A10FE}" destId="{9C1D1F0D-CF5A-45FD-914D-29F4DECE68EA}" srcOrd="3" destOrd="0" presId="urn:microsoft.com/office/officeart/2005/8/layout/radial2"/>
    <dgm:cxn modelId="{74D86DAF-3934-4019-9673-B68D667A049C}" type="presParOf" srcId="{B9443E9E-EF6C-4D36-B74B-264A039A10FE}" destId="{ADEEE982-9D50-40D4-BEF9-CF889CD10207}" srcOrd="4" destOrd="0" presId="urn:microsoft.com/office/officeart/2005/8/layout/radial2"/>
    <dgm:cxn modelId="{17DC2207-24CE-4984-920A-04B4951E3D26}" type="presParOf" srcId="{ADEEE982-9D50-40D4-BEF9-CF889CD10207}" destId="{6D55A2FF-D010-4943-B6C7-E0122CBB36A4}" srcOrd="0" destOrd="0" presId="urn:microsoft.com/office/officeart/2005/8/layout/radial2"/>
    <dgm:cxn modelId="{90AA0A17-B7A9-4483-A680-1459F199610D}" type="presParOf" srcId="{ADEEE982-9D50-40D4-BEF9-CF889CD10207}" destId="{41899400-F827-42A2-A77F-BF393A71C748}" srcOrd="1" destOrd="0" presId="urn:microsoft.com/office/officeart/2005/8/layout/radial2"/>
    <dgm:cxn modelId="{7E2F3BAB-0E84-49CA-AB4B-B40200DF946B}" type="presParOf" srcId="{B9443E9E-EF6C-4D36-B74B-264A039A10FE}" destId="{2A8C94E8-8F7C-4338-8298-5767F7F2BFC1}" srcOrd="5" destOrd="0" presId="urn:microsoft.com/office/officeart/2005/8/layout/radial2"/>
    <dgm:cxn modelId="{C98D9BBA-B9C5-4DB2-B804-517553D1515E}" type="presParOf" srcId="{B9443E9E-EF6C-4D36-B74B-264A039A10FE}" destId="{49237F94-96C2-4A57-A703-F2B7465B2EB1}" srcOrd="6" destOrd="0" presId="urn:microsoft.com/office/officeart/2005/8/layout/radial2"/>
    <dgm:cxn modelId="{9EAAC821-DF12-4746-A01A-DE395558375F}" type="presParOf" srcId="{49237F94-96C2-4A57-A703-F2B7465B2EB1}" destId="{0A329CB9-97D5-4C20-91D2-680A23ED498B}" srcOrd="0" destOrd="0" presId="urn:microsoft.com/office/officeart/2005/8/layout/radial2"/>
    <dgm:cxn modelId="{F2651AEC-1C15-40EE-A79F-B1DA24C3ABFD}" type="presParOf" srcId="{49237F94-96C2-4A57-A703-F2B7465B2EB1}" destId="{0F460C18-F3E6-42A6-9657-BE3771164C83}" srcOrd="1" destOrd="0" presId="urn:microsoft.com/office/officeart/2005/8/layout/radial2"/>
    <dgm:cxn modelId="{164105E6-67D2-442A-BD1E-402AAB0DA66F}" type="presParOf" srcId="{B9443E9E-EF6C-4D36-B74B-264A039A10FE}" destId="{DE92B044-E0BB-4F9A-9DE9-F1FC8771C60E}" srcOrd="7" destOrd="0" presId="urn:microsoft.com/office/officeart/2005/8/layout/radial2"/>
    <dgm:cxn modelId="{934CF75D-C6DB-4A1A-898B-E2319C0D9EFA}" type="presParOf" srcId="{B9443E9E-EF6C-4D36-B74B-264A039A10FE}" destId="{73B3C45A-8487-435C-A294-64D74F6192ED}" srcOrd="8" destOrd="0" presId="urn:microsoft.com/office/officeart/2005/8/layout/radial2"/>
    <dgm:cxn modelId="{61EA90E9-A19C-4028-8B60-8107779E8C4F}" type="presParOf" srcId="{73B3C45A-8487-435C-A294-64D74F6192ED}" destId="{4D67949F-65BB-4F60-BE55-379DB5BDDCD1}" srcOrd="0" destOrd="0" presId="urn:microsoft.com/office/officeart/2005/8/layout/radial2"/>
    <dgm:cxn modelId="{3A2EDB6A-547C-4896-B6E8-2A82030B77A9}" type="presParOf" srcId="{73B3C45A-8487-435C-A294-64D74F6192ED}" destId="{E04CBB7B-78B0-4795-A5B9-05CFBFB14732}" srcOrd="1" destOrd="0" presId="urn:microsoft.com/office/officeart/2005/8/layout/radial2"/>
    <dgm:cxn modelId="{4FF41B2E-1492-4CB0-BD6B-32F7557E003D}" type="presParOf" srcId="{B9443E9E-EF6C-4D36-B74B-264A039A10FE}" destId="{310F50E4-C8E9-4A0A-9CF9-46B868335649}" srcOrd="9" destOrd="0" presId="urn:microsoft.com/office/officeart/2005/8/layout/radial2"/>
    <dgm:cxn modelId="{088372D4-7F22-4D24-9377-2AC8F9DCA75C}" type="presParOf" srcId="{B9443E9E-EF6C-4D36-B74B-264A039A10FE}" destId="{501B57FF-5B9D-45B6-9EE1-921D14D9D5F7}" srcOrd="10" destOrd="0" presId="urn:microsoft.com/office/officeart/2005/8/layout/radial2"/>
    <dgm:cxn modelId="{070197DF-9F72-401B-ADEF-3198EA46D7C7}" type="presParOf" srcId="{501B57FF-5B9D-45B6-9EE1-921D14D9D5F7}" destId="{C2DDA43F-6B91-4919-9676-0B13D0D99381}" srcOrd="0" destOrd="0" presId="urn:microsoft.com/office/officeart/2005/8/layout/radial2"/>
    <dgm:cxn modelId="{8CF1CF20-B347-443F-9047-4E6EBABAB70B}" type="presParOf" srcId="{501B57FF-5B9D-45B6-9EE1-921D14D9D5F7}" destId="{DA9573C7-CA4C-4F5B-AD61-93046262D479}" srcOrd="1" destOrd="0" presId="urn:microsoft.com/office/officeart/2005/8/layout/radial2"/>
    <dgm:cxn modelId="{8A14B879-1A2F-435B-B25C-0EDDB3407E9B}" type="presParOf" srcId="{B9443E9E-EF6C-4D36-B74B-264A039A10FE}" destId="{BFD9AB37-D01C-4A62-A323-0094AC189949}" srcOrd="11" destOrd="0" presId="urn:microsoft.com/office/officeart/2005/8/layout/radial2"/>
    <dgm:cxn modelId="{B7FC088E-FCC4-4128-AFC1-231C5246933F}" type="presParOf" srcId="{B9443E9E-EF6C-4D36-B74B-264A039A10FE}" destId="{00C82890-3966-4420-9AAD-FB7C0B31C431}" srcOrd="12" destOrd="0" presId="urn:microsoft.com/office/officeart/2005/8/layout/radial2"/>
    <dgm:cxn modelId="{2B5FA286-4900-4EDC-89BF-98C09FFBB1FC}" type="presParOf" srcId="{00C82890-3966-4420-9AAD-FB7C0B31C431}" destId="{A3C5E056-217A-45D1-9559-83B0235DD63E}" srcOrd="0" destOrd="0" presId="urn:microsoft.com/office/officeart/2005/8/layout/radial2"/>
    <dgm:cxn modelId="{1A1C16F6-0FE5-4A5F-9054-CDD0D3D075CB}" type="presParOf" srcId="{00C82890-3966-4420-9AAD-FB7C0B31C431}" destId="{7CCC3C04-ED57-4F1B-AE71-0EB525725C9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6963D-2F4E-471A-92EF-A0BBAE915053}" type="doc">
      <dgm:prSet loTypeId="urn:microsoft.com/office/officeart/2005/8/layout/radial5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B721A84-D4A0-4CD9-AC1C-C58EEB8E4976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SETORIAL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79ECCE-1AC6-4EC4-8D7B-D1E01953E992}" type="parTrans" cxnId="{F434BBA3-85B4-47C2-93D2-1850E3566FB3}">
      <dgm:prSet/>
      <dgm:spPr/>
      <dgm:t>
        <a:bodyPr/>
        <a:lstStyle/>
        <a:p>
          <a:endParaRPr lang="pt-BR"/>
        </a:p>
      </dgm:t>
    </dgm:pt>
    <dgm:pt modelId="{21421841-89F0-4775-AAF3-8F5469ADF8CB}" type="sibTrans" cxnId="{F434BBA3-85B4-47C2-93D2-1850E3566FB3}">
      <dgm:prSet/>
      <dgm:spPr/>
      <dgm:t>
        <a:bodyPr/>
        <a:lstStyle/>
        <a:p>
          <a:endParaRPr lang="pt-BR"/>
        </a:p>
      </dgm:t>
    </dgm:pt>
    <dgm:pt modelId="{C1276C65-769C-4747-9E52-80B21B6A9536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CAPACITAR PARA UTILIZAÇÃO DO SIC E DO INFRASIG</a:t>
          </a:r>
          <a:endParaRPr lang="pt-BR" dirty="0"/>
        </a:p>
      </dgm:t>
    </dgm:pt>
    <dgm:pt modelId="{88BC9DAF-BB58-4DCA-9584-1E4AA60E50DA}" type="parTrans" cxnId="{26405E44-9E96-478A-9289-E68060938054}">
      <dgm:prSet/>
      <dgm:spPr/>
      <dgm:t>
        <a:bodyPr/>
        <a:lstStyle/>
        <a:p>
          <a:endParaRPr lang="pt-BR"/>
        </a:p>
      </dgm:t>
    </dgm:pt>
    <dgm:pt modelId="{35F9B60F-9EA1-4D45-B471-3DFB8AF335A6}" type="sibTrans" cxnId="{26405E44-9E96-478A-9289-E68060938054}">
      <dgm:prSet/>
      <dgm:spPr/>
      <dgm:t>
        <a:bodyPr/>
        <a:lstStyle/>
        <a:p>
          <a:endParaRPr lang="pt-BR"/>
        </a:p>
      </dgm:t>
    </dgm:pt>
    <dgm:pt modelId="{7C7E955B-9E5A-4B91-B3B3-1B01EE06D3CF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ACOMPANHAR E MONITORAR A GERAÇÃO E ANÁLISE DE RELATÓRIOS MENSAIS DE CUSTOS PELAS SETORIAIS</a:t>
          </a:r>
          <a:endParaRPr lang="pt-BR" dirty="0"/>
        </a:p>
      </dgm:t>
    </dgm:pt>
    <dgm:pt modelId="{18AE486C-F53E-4F2D-9A75-A4C235657A81}" type="parTrans" cxnId="{5B22DCBC-CB5A-4C04-B69F-F6DD6EDF38AA}">
      <dgm:prSet/>
      <dgm:spPr/>
      <dgm:t>
        <a:bodyPr/>
        <a:lstStyle/>
        <a:p>
          <a:endParaRPr lang="pt-BR"/>
        </a:p>
      </dgm:t>
    </dgm:pt>
    <dgm:pt modelId="{BFB6F7DF-9036-4C7F-809F-ADC7D3FA092C}" type="sibTrans" cxnId="{5B22DCBC-CB5A-4C04-B69F-F6DD6EDF38AA}">
      <dgm:prSet/>
      <dgm:spPr/>
      <dgm:t>
        <a:bodyPr/>
        <a:lstStyle/>
        <a:p>
          <a:endParaRPr lang="pt-BR"/>
        </a:p>
      </dgm:t>
    </dgm:pt>
    <dgm:pt modelId="{04D85801-92F0-4D7F-A008-5FEF09FB7744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AUXILIAR NO PROCESSO DE DIVULGAÇÃO DA INFORMAÇÃO DE CUSTOS</a:t>
          </a:r>
          <a:endParaRPr lang="pt-BR" dirty="0"/>
        </a:p>
      </dgm:t>
    </dgm:pt>
    <dgm:pt modelId="{A76C8B9F-98BB-458F-A09C-623004E844EA}" type="parTrans" cxnId="{22AED46A-E3D0-480D-A77E-880CE9E311A2}">
      <dgm:prSet/>
      <dgm:spPr/>
      <dgm:t>
        <a:bodyPr/>
        <a:lstStyle/>
        <a:p>
          <a:endParaRPr lang="pt-BR"/>
        </a:p>
      </dgm:t>
    </dgm:pt>
    <dgm:pt modelId="{7C9C213F-F02D-4F82-9758-8A9DDC14C9EE}" type="sibTrans" cxnId="{22AED46A-E3D0-480D-A77E-880CE9E311A2}">
      <dgm:prSet/>
      <dgm:spPr/>
      <dgm:t>
        <a:bodyPr/>
        <a:lstStyle/>
        <a:p>
          <a:endParaRPr lang="pt-BR"/>
        </a:p>
      </dgm:t>
    </dgm:pt>
    <dgm:pt modelId="{AA72D9F6-0014-4E03-9A65-6D5E98D262D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1" dirty="0" smtClean="0">
              <a:latin typeface="Arial" pitchFamily="34" charset="0"/>
              <a:cs typeface="Arial" pitchFamily="34" charset="0"/>
            </a:rPr>
            <a:t>DISSEMINAÇÃO DA METODOLOGIA DE CUSTOS COM A APRESENTAÇÃO DO MODELO LEGAL, CONCEITUAL E OPERACIONAL ADOTADO PELO GOVERNO FEDERAL</a:t>
          </a:r>
        </a:p>
      </dgm:t>
    </dgm:pt>
    <dgm:pt modelId="{6BAEF729-E066-4F2C-8BD8-A4C4F26CBE14}" type="parTrans" cxnId="{E3B18250-6145-4C99-943C-4E233AB70EFD}">
      <dgm:prSet/>
      <dgm:spPr/>
      <dgm:t>
        <a:bodyPr/>
        <a:lstStyle/>
        <a:p>
          <a:endParaRPr lang="pt-BR"/>
        </a:p>
      </dgm:t>
    </dgm:pt>
    <dgm:pt modelId="{277182FA-87D9-436D-8BBB-1B3F2A81F391}" type="sibTrans" cxnId="{E3B18250-6145-4C99-943C-4E233AB70EFD}">
      <dgm:prSet/>
      <dgm:spPr/>
      <dgm:t>
        <a:bodyPr/>
        <a:lstStyle/>
        <a:p>
          <a:endParaRPr lang="pt-BR"/>
        </a:p>
      </dgm:t>
    </dgm:pt>
    <dgm:pt modelId="{6EE254B6-8AB5-4180-BD86-1CF381E09B69}" type="pres">
      <dgm:prSet presAssocID="{7506963D-2F4E-471A-92EF-A0BBAE9150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F92E4F-471C-4B10-8038-BBA45B34125D}" type="pres">
      <dgm:prSet presAssocID="{CB721A84-D4A0-4CD9-AC1C-C58EEB8E4976}" presName="centerShape" presStyleLbl="node0" presStyleIdx="0" presStyleCnt="1" custScaleX="156748" custScaleY="129674"/>
      <dgm:spPr/>
      <dgm:t>
        <a:bodyPr/>
        <a:lstStyle/>
        <a:p>
          <a:endParaRPr lang="pt-BR"/>
        </a:p>
      </dgm:t>
    </dgm:pt>
    <dgm:pt modelId="{E15EEA01-2145-43C6-838D-9B9AE369CC36}" type="pres">
      <dgm:prSet presAssocID="{6BAEF729-E066-4F2C-8BD8-A4C4F26CBE14}" presName="parTrans" presStyleLbl="sibTrans2D1" presStyleIdx="0" presStyleCnt="4"/>
      <dgm:spPr/>
      <dgm:t>
        <a:bodyPr/>
        <a:lstStyle/>
        <a:p>
          <a:endParaRPr lang="pt-BR"/>
        </a:p>
      </dgm:t>
    </dgm:pt>
    <dgm:pt modelId="{DF48ED0F-1CA3-429D-B78E-42BA550F01D8}" type="pres">
      <dgm:prSet presAssocID="{6BAEF729-E066-4F2C-8BD8-A4C4F26CBE14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BD748CC2-2490-4C09-8F5D-9A9F9B3DE14A}" type="pres">
      <dgm:prSet presAssocID="{AA72D9F6-0014-4E03-9A65-6D5E98D262D2}" presName="node" presStyleLbl="node1" presStyleIdx="0" presStyleCnt="4" custScaleX="159047" custScaleY="107480" custRadScaleRad="158782" custRadScaleInc="-1361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C543FD-4406-4E07-BDE5-05886F7F36B4}" type="pres">
      <dgm:prSet presAssocID="{88BC9DAF-BB58-4DCA-9584-1E4AA60E50DA}" presName="parTrans" presStyleLbl="sibTrans2D1" presStyleIdx="1" presStyleCnt="4"/>
      <dgm:spPr/>
      <dgm:t>
        <a:bodyPr/>
        <a:lstStyle/>
        <a:p>
          <a:endParaRPr lang="pt-BR"/>
        </a:p>
      </dgm:t>
    </dgm:pt>
    <dgm:pt modelId="{6EE2A130-5EC4-418B-9756-DC3C977ADE39}" type="pres">
      <dgm:prSet presAssocID="{88BC9DAF-BB58-4DCA-9584-1E4AA60E50DA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0AE0ED8C-9AB6-42B6-A106-4F95120AA380}" type="pres">
      <dgm:prSet presAssocID="{C1276C65-769C-4747-9E52-80B21B6A9536}" presName="node" presStyleLbl="node1" presStyleIdx="1" presStyleCnt="4" custScaleX="156564" custScaleY="103810" custRadScaleRad="158517" custRadScaleInc="-617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8EFEF0-6BB1-4BDF-83DF-4CDF6792E9E5}" type="pres">
      <dgm:prSet presAssocID="{18AE486C-F53E-4F2D-9A75-A4C235657A81}" presName="parTrans" presStyleLbl="sibTrans2D1" presStyleIdx="2" presStyleCnt="4"/>
      <dgm:spPr/>
      <dgm:t>
        <a:bodyPr/>
        <a:lstStyle/>
        <a:p>
          <a:endParaRPr lang="pt-BR"/>
        </a:p>
      </dgm:t>
    </dgm:pt>
    <dgm:pt modelId="{D99E46E2-ED42-467D-8F2A-558A6EF2130E}" type="pres">
      <dgm:prSet presAssocID="{18AE486C-F53E-4F2D-9A75-A4C235657A81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04180118-A5A9-4AA7-8D84-4760465B5DCE}" type="pres">
      <dgm:prSet presAssocID="{7C7E955B-9E5A-4B91-B3B3-1B01EE06D3CF}" presName="node" presStyleLbl="node1" presStyleIdx="2" presStyleCnt="4" custScaleX="158264" custScaleY="93267" custRadScaleRad="162227" custRadScaleInc="-1373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467E25-E7FB-4271-BE18-B6C84BC7D64C}" type="pres">
      <dgm:prSet presAssocID="{A76C8B9F-98BB-458F-A09C-623004E844EA}" presName="parTrans" presStyleLbl="sibTrans2D1" presStyleIdx="3" presStyleCnt="4"/>
      <dgm:spPr/>
      <dgm:t>
        <a:bodyPr/>
        <a:lstStyle/>
        <a:p>
          <a:endParaRPr lang="pt-BR"/>
        </a:p>
      </dgm:t>
    </dgm:pt>
    <dgm:pt modelId="{CC6B2EF4-7207-47EF-8929-9CBD40023146}" type="pres">
      <dgm:prSet presAssocID="{A76C8B9F-98BB-458F-A09C-623004E844EA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30BB6589-BA14-4258-A004-6754D2AE9649}" type="pres">
      <dgm:prSet presAssocID="{04D85801-92F0-4D7F-A008-5FEF09FB7744}" presName="node" presStyleLbl="node1" presStyleIdx="3" presStyleCnt="4" custScaleX="154830" custScaleY="103815" custRadScaleRad="160611" custRadScaleInc="-664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DBC6CB-A742-40B0-B174-B32A4D0A24C8}" type="presOf" srcId="{CB721A84-D4A0-4CD9-AC1C-C58EEB8E4976}" destId="{CEF92E4F-471C-4B10-8038-BBA45B34125D}" srcOrd="0" destOrd="0" presId="urn:microsoft.com/office/officeart/2005/8/layout/radial5"/>
    <dgm:cxn modelId="{E3B18250-6145-4C99-943C-4E233AB70EFD}" srcId="{CB721A84-D4A0-4CD9-AC1C-C58EEB8E4976}" destId="{AA72D9F6-0014-4E03-9A65-6D5E98D262D2}" srcOrd="0" destOrd="0" parTransId="{6BAEF729-E066-4F2C-8BD8-A4C4F26CBE14}" sibTransId="{277182FA-87D9-436D-8BBB-1B3F2A81F391}"/>
    <dgm:cxn modelId="{26405E44-9E96-478A-9289-E68060938054}" srcId="{CB721A84-D4A0-4CD9-AC1C-C58EEB8E4976}" destId="{C1276C65-769C-4747-9E52-80B21B6A9536}" srcOrd="1" destOrd="0" parTransId="{88BC9DAF-BB58-4DCA-9584-1E4AA60E50DA}" sibTransId="{35F9B60F-9EA1-4D45-B471-3DFB8AF335A6}"/>
    <dgm:cxn modelId="{D47DF5BD-3F22-4867-AA89-D2AB39728935}" type="presOf" srcId="{6BAEF729-E066-4F2C-8BD8-A4C4F26CBE14}" destId="{E15EEA01-2145-43C6-838D-9B9AE369CC36}" srcOrd="0" destOrd="0" presId="urn:microsoft.com/office/officeart/2005/8/layout/radial5"/>
    <dgm:cxn modelId="{5E60CD63-4422-4C7C-BEAA-612F3A719F6B}" type="presOf" srcId="{A76C8B9F-98BB-458F-A09C-623004E844EA}" destId="{57467E25-E7FB-4271-BE18-B6C84BC7D64C}" srcOrd="0" destOrd="0" presId="urn:microsoft.com/office/officeart/2005/8/layout/radial5"/>
    <dgm:cxn modelId="{0010D13E-C1AF-40D6-A4C6-A9975BD6BF7A}" type="presOf" srcId="{A76C8B9F-98BB-458F-A09C-623004E844EA}" destId="{CC6B2EF4-7207-47EF-8929-9CBD40023146}" srcOrd="1" destOrd="0" presId="urn:microsoft.com/office/officeart/2005/8/layout/radial5"/>
    <dgm:cxn modelId="{2D7F531E-3C05-4F52-8AC3-E34B07B89366}" type="presOf" srcId="{C1276C65-769C-4747-9E52-80B21B6A9536}" destId="{0AE0ED8C-9AB6-42B6-A106-4F95120AA380}" srcOrd="0" destOrd="0" presId="urn:microsoft.com/office/officeart/2005/8/layout/radial5"/>
    <dgm:cxn modelId="{19A71B76-13D0-4C7E-B211-3C27B149E286}" type="presOf" srcId="{88BC9DAF-BB58-4DCA-9584-1E4AA60E50DA}" destId="{6EE2A130-5EC4-418B-9756-DC3C977ADE39}" srcOrd="1" destOrd="0" presId="urn:microsoft.com/office/officeart/2005/8/layout/radial5"/>
    <dgm:cxn modelId="{5B22DCBC-CB5A-4C04-B69F-F6DD6EDF38AA}" srcId="{CB721A84-D4A0-4CD9-AC1C-C58EEB8E4976}" destId="{7C7E955B-9E5A-4B91-B3B3-1B01EE06D3CF}" srcOrd="2" destOrd="0" parTransId="{18AE486C-F53E-4F2D-9A75-A4C235657A81}" sibTransId="{BFB6F7DF-9036-4C7F-809F-ADC7D3FA092C}"/>
    <dgm:cxn modelId="{FD9FB9B9-1301-4BB5-A3E6-B99A567B5F30}" type="presOf" srcId="{AA72D9F6-0014-4E03-9A65-6D5E98D262D2}" destId="{BD748CC2-2490-4C09-8F5D-9A9F9B3DE14A}" srcOrd="0" destOrd="0" presId="urn:microsoft.com/office/officeart/2005/8/layout/radial5"/>
    <dgm:cxn modelId="{EDC0C525-6139-4553-8151-07263AC76361}" type="presOf" srcId="{04D85801-92F0-4D7F-A008-5FEF09FB7744}" destId="{30BB6589-BA14-4258-A004-6754D2AE9649}" srcOrd="0" destOrd="0" presId="urn:microsoft.com/office/officeart/2005/8/layout/radial5"/>
    <dgm:cxn modelId="{22AED46A-E3D0-480D-A77E-880CE9E311A2}" srcId="{CB721A84-D4A0-4CD9-AC1C-C58EEB8E4976}" destId="{04D85801-92F0-4D7F-A008-5FEF09FB7744}" srcOrd="3" destOrd="0" parTransId="{A76C8B9F-98BB-458F-A09C-623004E844EA}" sibTransId="{7C9C213F-F02D-4F82-9758-8A9DDC14C9EE}"/>
    <dgm:cxn modelId="{F434BBA3-85B4-47C2-93D2-1850E3566FB3}" srcId="{7506963D-2F4E-471A-92EF-A0BBAE915053}" destId="{CB721A84-D4A0-4CD9-AC1C-C58EEB8E4976}" srcOrd="0" destOrd="0" parTransId="{E279ECCE-1AC6-4EC4-8D7B-D1E01953E992}" sibTransId="{21421841-89F0-4775-AAF3-8F5469ADF8CB}"/>
    <dgm:cxn modelId="{F9270718-A771-4420-AAB8-7555C282D3CA}" type="presOf" srcId="{18AE486C-F53E-4F2D-9A75-A4C235657A81}" destId="{D99E46E2-ED42-467D-8F2A-558A6EF2130E}" srcOrd="1" destOrd="0" presId="urn:microsoft.com/office/officeart/2005/8/layout/radial5"/>
    <dgm:cxn modelId="{8D8A1C61-6D37-4CCD-8A62-7D67977E7943}" type="presOf" srcId="{88BC9DAF-BB58-4DCA-9584-1E4AA60E50DA}" destId="{A6C543FD-4406-4E07-BDE5-05886F7F36B4}" srcOrd="0" destOrd="0" presId="urn:microsoft.com/office/officeart/2005/8/layout/radial5"/>
    <dgm:cxn modelId="{E0471924-F7DC-46D4-B823-F657AD12D8F5}" type="presOf" srcId="{18AE486C-F53E-4F2D-9A75-A4C235657A81}" destId="{818EFEF0-6BB1-4BDF-83DF-4CDF6792E9E5}" srcOrd="0" destOrd="0" presId="urn:microsoft.com/office/officeart/2005/8/layout/radial5"/>
    <dgm:cxn modelId="{AE43949D-E5A6-45E4-AAB9-F5A0793E584A}" type="presOf" srcId="{7506963D-2F4E-471A-92EF-A0BBAE915053}" destId="{6EE254B6-8AB5-4180-BD86-1CF381E09B69}" srcOrd="0" destOrd="0" presId="urn:microsoft.com/office/officeart/2005/8/layout/radial5"/>
    <dgm:cxn modelId="{3521F350-EC52-49C9-99B3-EAD9058D0AA4}" type="presOf" srcId="{6BAEF729-E066-4F2C-8BD8-A4C4F26CBE14}" destId="{DF48ED0F-1CA3-429D-B78E-42BA550F01D8}" srcOrd="1" destOrd="0" presId="urn:microsoft.com/office/officeart/2005/8/layout/radial5"/>
    <dgm:cxn modelId="{3EE490FA-C918-4B4A-AB47-AE203B649B71}" type="presOf" srcId="{7C7E955B-9E5A-4B91-B3B3-1B01EE06D3CF}" destId="{04180118-A5A9-4AA7-8D84-4760465B5DCE}" srcOrd="0" destOrd="0" presId="urn:microsoft.com/office/officeart/2005/8/layout/radial5"/>
    <dgm:cxn modelId="{2576FFDF-FF41-4FA4-9C22-183B0B5D2EB2}" type="presParOf" srcId="{6EE254B6-8AB5-4180-BD86-1CF381E09B69}" destId="{CEF92E4F-471C-4B10-8038-BBA45B34125D}" srcOrd="0" destOrd="0" presId="urn:microsoft.com/office/officeart/2005/8/layout/radial5"/>
    <dgm:cxn modelId="{E565B9BB-AF89-41EA-894A-FE2B74A650E3}" type="presParOf" srcId="{6EE254B6-8AB5-4180-BD86-1CF381E09B69}" destId="{E15EEA01-2145-43C6-838D-9B9AE369CC36}" srcOrd="1" destOrd="0" presId="urn:microsoft.com/office/officeart/2005/8/layout/radial5"/>
    <dgm:cxn modelId="{FC75C546-22C4-4897-9582-86152A79E079}" type="presParOf" srcId="{E15EEA01-2145-43C6-838D-9B9AE369CC36}" destId="{DF48ED0F-1CA3-429D-B78E-42BA550F01D8}" srcOrd="0" destOrd="0" presId="urn:microsoft.com/office/officeart/2005/8/layout/radial5"/>
    <dgm:cxn modelId="{E27C6F24-DEB7-4D90-A2E3-B30B0E2C0EE0}" type="presParOf" srcId="{6EE254B6-8AB5-4180-BD86-1CF381E09B69}" destId="{BD748CC2-2490-4C09-8F5D-9A9F9B3DE14A}" srcOrd="2" destOrd="0" presId="urn:microsoft.com/office/officeart/2005/8/layout/radial5"/>
    <dgm:cxn modelId="{06C6D4EA-A3D2-4BE1-AD94-15A484A8CB73}" type="presParOf" srcId="{6EE254B6-8AB5-4180-BD86-1CF381E09B69}" destId="{A6C543FD-4406-4E07-BDE5-05886F7F36B4}" srcOrd="3" destOrd="0" presId="urn:microsoft.com/office/officeart/2005/8/layout/radial5"/>
    <dgm:cxn modelId="{D5C11081-BAFA-4E22-A9C4-FF72E5792970}" type="presParOf" srcId="{A6C543FD-4406-4E07-BDE5-05886F7F36B4}" destId="{6EE2A130-5EC4-418B-9756-DC3C977ADE39}" srcOrd="0" destOrd="0" presId="urn:microsoft.com/office/officeart/2005/8/layout/radial5"/>
    <dgm:cxn modelId="{F6957C5A-2682-4BF2-8F98-580F792E5C5E}" type="presParOf" srcId="{6EE254B6-8AB5-4180-BD86-1CF381E09B69}" destId="{0AE0ED8C-9AB6-42B6-A106-4F95120AA380}" srcOrd="4" destOrd="0" presId="urn:microsoft.com/office/officeart/2005/8/layout/radial5"/>
    <dgm:cxn modelId="{426CCEA4-9BDF-40D7-AC43-221373FCC869}" type="presParOf" srcId="{6EE254B6-8AB5-4180-BD86-1CF381E09B69}" destId="{818EFEF0-6BB1-4BDF-83DF-4CDF6792E9E5}" srcOrd="5" destOrd="0" presId="urn:microsoft.com/office/officeart/2005/8/layout/radial5"/>
    <dgm:cxn modelId="{EA533E04-39D8-4A6C-8F83-DF8520985866}" type="presParOf" srcId="{818EFEF0-6BB1-4BDF-83DF-4CDF6792E9E5}" destId="{D99E46E2-ED42-467D-8F2A-558A6EF2130E}" srcOrd="0" destOrd="0" presId="urn:microsoft.com/office/officeart/2005/8/layout/radial5"/>
    <dgm:cxn modelId="{7C0A869E-A83B-4624-97A2-B7555E61DC65}" type="presParOf" srcId="{6EE254B6-8AB5-4180-BD86-1CF381E09B69}" destId="{04180118-A5A9-4AA7-8D84-4760465B5DCE}" srcOrd="6" destOrd="0" presId="urn:microsoft.com/office/officeart/2005/8/layout/radial5"/>
    <dgm:cxn modelId="{81FB3714-F627-4D6E-8CC5-7E1D6D06CE17}" type="presParOf" srcId="{6EE254B6-8AB5-4180-BD86-1CF381E09B69}" destId="{57467E25-E7FB-4271-BE18-B6C84BC7D64C}" srcOrd="7" destOrd="0" presId="urn:microsoft.com/office/officeart/2005/8/layout/radial5"/>
    <dgm:cxn modelId="{6BE37F51-3163-4420-B138-B0D7A8D96915}" type="presParOf" srcId="{57467E25-E7FB-4271-BE18-B6C84BC7D64C}" destId="{CC6B2EF4-7207-47EF-8929-9CBD40023146}" srcOrd="0" destOrd="0" presId="urn:microsoft.com/office/officeart/2005/8/layout/radial5"/>
    <dgm:cxn modelId="{F99951E1-7549-4C17-A2A1-51773552335B}" type="presParOf" srcId="{6EE254B6-8AB5-4180-BD86-1CF381E09B69}" destId="{30BB6589-BA14-4258-A004-6754D2AE964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9AB37-D01C-4A62-A323-0094AC189949}">
      <dsp:nvSpPr>
        <dsp:cNvPr id="0" name=""/>
        <dsp:cNvSpPr/>
      </dsp:nvSpPr>
      <dsp:spPr>
        <a:xfrm rot="9462395">
          <a:off x="1153108" y="3460425"/>
          <a:ext cx="1104721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1104721" y="1353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F50E4-C8E9-4A0A-9CF9-46B868335649}">
      <dsp:nvSpPr>
        <dsp:cNvPr id="0" name=""/>
        <dsp:cNvSpPr/>
      </dsp:nvSpPr>
      <dsp:spPr>
        <a:xfrm rot="7823279">
          <a:off x="1169879" y="4061348"/>
          <a:ext cx="1360076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1360076" y="1353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2B044-E0BB-4F9A-9DE9-F1FC8771C60E}">
      <dsp:nvSpPr>
        <dsp:cNvPr id="0" name=""/>
        <dsp:cNvSpPr/>
      </dsp:nvSpPr>
      <dsp:spPr>
        <a:xfrm rot="6116085">
          <a:off x="1723021" y="4260456"/>
          <a:ext cx="1465835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1465835" y="1353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C94E8-8F7C-4338-8298-5767F7F2BFC1}">
      <dsp:nvSpPr>
        <dsp:cNvPr id="0" name=""/>
        <dsp:cNvSpPr/>
      </dsp:nvSpPr>
      <dsp:spPr>
        <a:xfrm rot="4364359">
          <a:off x="2366134" y="4222576"/>
          <a:ext cx="1422449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1422449" y="1353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D1F0D-CF5A-45FD-914D-29F4DECE68EA}">
      <dsp:nvSpPr>
        <dsp:cNvPr id="0" name=""/>
        <dsp:cNvSpPr/>
      </dsp:nvSpPr>
      <dsp:spPr>
        <a:xfrm rot="2494213">
          <a:off x="3040571" y="3928523"/>
          <a:ext cx="1329857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1329857" y="1353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01E4D-CC96-4F65-A41E-216E18F0F052}">
      <dsp:nvSpPr>
        <dsp:cNvPr id="0" name=""/>
        <dsp:cNvSpPr/>
      </dsp:nvSpPr>
      <dsp:spPr>
        <a:xfrm rot="770614">
          <a:off x="3192709" y="3296853"/>
          <a:ext cx="1225357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1225357" y="1353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85A11-2B6B-4394-A551-E9E13C698A45}">
      <dsp:nvSpPr>
        <dsp:cNvPr id="0" name=""/>
        <dsp:cNvSpPr/>
      </dsp:nvSpPr>
      <dsp:spPr>
        <a:xfrm>
          <a:off x="1672175" y="1994071"/>
          <a:ext cx="2394363" cy="21341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FF5CF-651F-4A3C-8357-4A2C05FBF369}">
      <dsp:nvSpPr>
        <dsp:cNvPr id="0" name=""/>
        <dsp:cNvSpPr/>
      </dsp:nvSpPr>
      <dsp:spPr>
        <a:xfrm>
          <a:off x="4362567" y="3052091"/>
          <a:ext cx="1633375" cy="114306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LEG/JUD/MPU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601769" y="3219488"/>
        <a:ext cx="1154971" cy="808267"/>
      </dsp:txXfrm>
    </dsp:sp>
    <dsp:sp modelId="{6D55A2FF-D010-4943-B6C7-E0122CBB36A4}">
      <dsp:nvSpPr>
        <dsp:cNvPr id="0" name=""/>
        <dsp:cNvSpPr/>
      </dsp:nvSpPr>
      <dsp:spPr>
        <a:xfrm>
          <a:off x="3726773" y="4288710"/>
          <a:ext cx="2077373" cy="118687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Demais Ministérios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030997" y="4462524"/>
        <a:ext cx="1468925" cy="839251"/>
      </dsp:txXfrm>
    </dsp:sp>
    <dsp:sp modelId="{0A329CB9-97D5-4C20-91D2-680A23ED498B}">
      <dsp:nvSpPr>
        <dsp:cNvPr id="0" name=""/>
        <dsp:cNvSpPr/>
      </dsp:nvSpPr>
      <dsp:spPr>
        <a:xfrm>
          <a:off x="2877614" y="4886284"/>
          <a:ext cx="1182069" cy="121831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MEC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3050724" y="5064702"/>
        <a:ext cx="835849" cy="861480"/>
      </dsp:txXfrm>
    </dsp:sp>
    <dsp:sp modelId="{4D67949F-65BB-4F60-BE55-379DB5BDDCD1}">
      <dsp:nvSpPr>
        <dsp:cNvPr id="0" name=""/>
        <dsp:cNvSpPr/>
      </dsp:nvSpPr>
      <dsp:spPr>
        <a:xfrm>
          <a:off x="1499204" y="4982610"/>
          <a:ext cx="1374026" cy="113493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MPOG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1700425" y="5148818"/>
        <a:ext cx="971584" cy="802520"/>
      </dsp:txXfrm>
    </dsp:sp>
    <dsp:sp modelId="{C2DDA43F-6B91-4919-9676-0B13D0D99381}">
      <dsp:nvSpPr>
        <dsp:cNvPr id="0" name=""/>
        <dsp:cNvSpPr/>
      </dsp:nvSpPr>
      <dsp:spPr>
        <a:xfrm>
          <a:off x="433275" y="4483673"/>
          <a:ext cx="1218018" cy="1081158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AGU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611650" y="4642005"/>
        <a:ext cx="861268" cy="764494"/>
      </dsp:txXfrm>
    </dsp:sp>
    <dsp:sp modelId="{A3C5E056-217A-45D1-9559-83B0235DD63E}">
      <dsp:nvSpPr>
        <dsp:cNvPr id="0" name=""/>
        <dsp:cNvSpPr/>
      </dsp:nvSpPr>
      <dsp:spPr>
        <a:xfrm>
          <a:off x="0" y="3347221"/>
          <a:ext cx="1249284" cy="113974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MF</a:t>
          </a:r>
        </a:p>
      </dsp:txBody>
      <dsp:txXfrm>
        <a:off x="182953" y="3514133"/>
        <a:ext cx="883378" cy="805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92E4F-471C-4B10-8038-BBA45B34125D}">
      <dsp:nvSpPr>
        <dsp:cNvPr id="0" name=""/>
        <dsp:cNvSpPr/>
      </dsp:nvSpPr>
      <dsp:spPr>
        <a:xfrm>
          <a:off x="3441345" y="2150192"/>
          <a:ext cx="2175276" cy="17995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SETORIAL</a:t>
          </a:r>
          <a:endParaRPr lang="pt-B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9907" y="2413731"/>
        <a:ext cx="1538152" cy="1272477"/>
      </dsp:txXfrm>
    </dsp:sp>
    <dsp:sp modelId="{E15EEA01-2145-43C6-838D-9B9AE369CC36}">
      <dsp:nvSpPr>
        <dsp:cNvPr id="0" name=""/>
        <dsp:cNvSpPr/>
      </dsp:nvSpPr>
      <dsp:spPr>
        <a:xfrm rot="12523977">
          <a:off x="2858538" y="2059018"/>
          <a:ext cx="586460" cy="4718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2991374" y="2187409"/>
        <a:ext cx="444909" cy="283102"/>
      </dsp:txXfrm>
    </dsp:sp>
    <dsp:sp modelId="{BD748CC2-2490-4C09-8F5D-9A9F9B3DE14A}">
      <dsp:nvSpPr>
        <dsp:cNvPr id="0" name=""/>
        <dsp:cNvSpPr/>
      </dsp:nvSpPr>
      <dsp:spPr>
        <a:xfrm>
          <a:off x="201297" y="501450"/>
          <a:ext cx="2758975" cy="186444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Arial" pitchFamily="34" charset="0"/>
              <a:cs typeface="Arial" pitchFamily="34" charset="0"/>
            </a:rPr>
            <a:t>DISSEMINAÇÃO DA METODOLOGIA DE CUSTOS COM A APRESENTAÇÃO DO MODELO LEGAL, CONCEITUAL E OPERACIONAL ADOTADO PELO GOVERNO FEDERAL</a:t>
          </a:r>
        </a:p>
      </dsp:txBody>
      <dsp:txXfrm>
        <a:off x="605340" y="774492"/>
        <a:ext cx="1950889" cy="1318363"/>
      </dsp:txXfrm>
    </dsp:sp>
    <dsp:sp modelId="{A6C543FD-4406-4E07-BDE5-05886F7F36B4}">
      <dsp:nvSpPr>
        <dsp:cNvPr id="0" name=""/>
        <dsp:cNvSpPr/>
      </dsp:nvSpPr>
      <dsp:spPr>
        <a:xfrm rot="19933965">
          <a:off x="5630031" y="2078385"/>
          <a:ext cx="592406" cy="4718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638181" y="2205725"/>
        <a:ext cx="450855" cy="283102"/>
      </dsp:txXfrm>
    </dsp:sp>
    <dsp:sp modelId="{0AE0ED8C-9AB6-42B6-A106-4F95120AA380}">
      <dsp:nvSpPr>
        <dsp:cNvPr id="0" name=""/>
        <dsp:cNvSpPr/>
      </dsp:nvSpPr>
      <dsp:spPr>
        <a:xfrm>
          <a:off x="6141088" y="585814"/>
          <a:ext cx="2715903" cy="180078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" pitchFamily="34" charset="0"/>
              <a:cs typeface="Arial" pitchFamily="34" charset="0"/>
            </a:rPr>
            <a:t>CAPACITAR PARA UTILIZAÇÃO DO SIC E DO INFRASIG</a:t>
          </a:r>
          <a:endParaRPr lang="pt-BR" sz="1400" kern="1200" dirty="0"/>
        </a:p>
      </dsp:txBody>
      <dsp:txXfrm>
        <a:off x="6538823" y="849533"/>
        <a:ext cx="1920433" cy="1273346"/>
      </dsp:txXfrm>
    </dsp:sp>
    <dsp:sp modelId="{818EFEF0-6BB1-4BDF-83DF-4CDF6792E9E5}">
      <dsp:nvSpPr>
        <dsp:cNvPr id="0" name=""/>
        <dsp:cNvSpPr/>
      </dsp:nvSpPr>
      <dsp:spPr>
        <a:xfrm rot="1692171">
          <a:off x="5644265" y="3589410"/>
          <a:ext cx="661166" cy="4718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652667" y="3650329"/>
        <a:ext cx="519615" cy="283102"/>
      </dsp:txXfrm>
    </dsp:sp>
    <dsp:sp modelId="{04180118-A5A9-4AA7-8D84-4760465B5DCE}">
      <dsp:nvSpPr>
        <dsp:cNvPr id="0" name=""/>
        <dsp:cNvSpPr/>
      </dsp:nvSpPr>
      <dsp:spPr>
        <a:xfrm>
          <a:off x="6183601" y="3864447"/>
          <a:ext cx="2745393" cy="161789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" pitchFamily="34" charset="0"/>
              <a:cs typeface="Arial" pitchFamily="34" charset="0"/>
            </a:rPr>
            <a:t>ACOMPANHAR E MONITORAR A GERAÇÃO E ANÁLISE DE RELATÓRIOS MENSAIS DE CUSTOS PELAS SETORIAIS</a:t>
          </a:r>
          <a:endParaRPr lang="pt-BR" sz="1400" kern="1200" dirty="0"/>
        </a:p>
      </dsp:txBody>
      <dsp:txXfrm>
        <a:off x="6585654" y="4101382"/>
        <a:ext cx="1941287" cy="1144025"/>
      </dsp:txXfrm>
    </dsp:sp>
    <dsp:sp modelId="{57467E25-E7FB-4271-BE18-B6C84BC7D64C}">
      <dsp:nvSpPr>
        <dsp:cNvPr id="0" name=""/>
        <dsp:cNvSpPr/>
      </dsp:nvSpPr>
      <dsp:spPr>
        <a:xfrm rot="9005877">
          <a:off x="2816946" y="3616514"/>
          <a:ext cx="633256" cy="4718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2949075" y="3675598"/>
        <a:ext cx="491705" cy="283102"/>
      </dsp:txXfrm>
    </dsp:sp>
    <dsp:sp modelId="{30BB6589-BA14-4258-A004-6754D2AE9649}">
      <dsp:nvSpPr>
        <dsp:cNvPr id="0" name=""/>
        <dsp:cNvSpPr/>
      </dsp:nvSpPr>
      <dsp:spPr>
        <a:xfrm>
          <a:off x="237891" y="3844954"/>
          <a:ext cx="2685823" cy="180087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" pitchFamily="34" charset="0"/>
              <a:cs typeface="Arial" pitchFamily="34" charset="0"/>
            </a:rPr>
            <a:t>AUXILIAR NO PROCESSO DE DIVULGAÇÃO DA INFORMAÇÃO DE CUSTOS</a:t>
          </a:r>
          <a:endParaRPr lang="pt-BR" sz="1400" kern="1200" dirty="0"/>
        </a:p>
      </dsp:txBody>
      <dsp:txXfrm>
        <a:off x="631221" y="4108685"/>
        <a:ext cx="1899163" cy="1273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36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926638" cy="6858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8535" tIns="44268" rIns="88535" bIns="44268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dirty="0">
              <a:cs typeface="DejaVu San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926638" cy="6858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535" tIns="44268" rIns="88535" bIns="44268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dirty="0">
              <a:cs typeface="DejaVu Sans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926638" cy="6858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535" tIns="44268" rIns="88535" bIns="44268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dirty="0">
              <a:cs typeface="DejaVu Sans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295775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59" tIns="47754" rIns="95159" bIns="47754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00905" algn="l"/>
                <a:tab pos="1401811" algn="l"/>
                <a:tab pos="2102716" algn="l"/>
                <a:tab pos="280362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624513" y="0"/>
            <a:ext cx="430212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535" tIns="44268" rIns="88535" bIns="44268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dirty="0">
              <a:cs typeface="DejaVu Sans" charset="0"/>
            </a:endParaRPr>
          </a:p>
        </p:txBody>
      </p:sp>
      <p:sp>
        <p:nvSpPr>
          <p:cNvPr id="81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79788" y="512763"/>
            <a:ext cx="3176587" cy="2566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1325563" y="3257550"/>
            <a:ext cx="7269162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59" tIns="47754" rIns="95159" bIns="47754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6513513"/>
            <a:ext cx="430212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535" tIns="44268" rIns="88535" bIns="44268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dirty="0">
              <a:cs typeface="DejaVu San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5624513" y="6513513"/>
            <a:ext cx="4295775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59" tIns="47754" rIns="95159" bIns="47754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00905" algn="l"/>
                <a:tab pos="1401811" algn="l"/>
                <a:tab pos="2102716" algn="l"/>
                <a:tab pos="280362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774AD303-8C51-4FC8-B70A-A52AE7FF3D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100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9334" algn="l"/>
                <a:tab pos="1400290" algn="l"/>
                <a:tab pos="2101246" algn="l"/>
                <a:tab pos="2802203" algn="l"/>
              </a:tabLst>
            </a:pPr>
            <a:fld id="{CF01D328-8A8D-44A5-8142-D0812CC332E0}" type="slidenum">
              <a:rPr lang="pt-BR" smtClean="0">
                <a:latin typeface="Times New Roman" pitchFamily="18" charset="0"/>
                <a:cs typeface="DejaVu Sans" pitchFamily="34" charset="0"/>
              </a:rPr>
              <a:pPr>
                <a:tabLst>
                  <a:tab pos="699334" algn="l"/>
                  <a:tab pos="1400290" algn="l"/>
                  <a:tab pos="2101246" algn="l"/>
                  <a:tab pos="2802203" algn="l"/>
                </a:tabLst>
              </a:pPr>
              <a:t>6</a:t>
            </a:fld>
            <a:endParaRPr lang="pt-BR" dirty="0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74AD303-8C51-4FC8-B70A-A52AE7FF3DD3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74AD303-8C51-4FC8-B70A-A52AE7FF3DD3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9278" algn="l"/>
                <a:tab pos="1400179" algn="l"/>
                <a:tab pos="2101079" algn="l"/>
                <a:tab pos="2801980" algn="l"/>
              </a:tabLst>
            </a:pPr>
            <a:fld id="{CF01D328-8A8D-44A5-8142-D0812CC332E0}" type="slidenum">
              <a:rPr lang="pt-BR" smtClean="0">
                <a:latin typeface="Times New Roman" pitchFamily="18" charset="0"/>
                <a:cs typeface="DejaVu Sans" pitchFamily="34" charset="0"/>
              </a:rPr>
              <a:pPr>
                <a:tabLst>
                  <a:tab pos="699278" algn="l"/>
                  <a:tab pos="1400179" algn="l"/>
                  <a:tab pos="2101079" algn="l"/>
                  <a:tab pos="2801980" algn="l"/>
                </a:tabLst>
              </a:pPr>
              <a:t>7</a:t>
            </a:fld>
            <a:endParaRPr lang="pt-BR" dirty="0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9334" algn="l"/>
                <a:tab pos="1400290" algn="l"/>
                <a:tab pos="2101246" algn="l"/>
                <a:tab pos="2802203" algn="l"/>
              </a:tabLst>
            </a:pPr>
            <a:fld id="{CF01D328-8A8D-44A5-8142-D0812CC332E0}" type="slidenum">
              <a:rPr lang="pt-BR" smtClean="0">
                <a:latin typeface="Times New Roman" pitchFamily="18" charset="0"/>
                <a:cs typeface="DejaVu Sans" pitchFamily="34" charset="0"/>
              </a:rPr>
              <a:pPr>
                <a:tabLst>
                  <a:tab pos="699334" algn="l"/>
                  <a:tab pos="1400290" algn="l"/>
                  <a:tab pos="2101246" algn="l"/>
                  <a:tab pos="2802203" algn="l"/>
                </a:tabLst>
              </a:pPr>
              <a:t>38</a:t>
            </a:fld>
            <a:endParaRPr lang="pt-BR" dirty="0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255EE-C09F-40AF-9225-991CE917BA84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38C4-C1CC-43A3-BBC9-04D03D597846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62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030788" y="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5030788" y="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641350"/>
            <a:ext cx="9907588" cy="825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2340" tIns="51170" rIns="102340" bIns="51170" anchor="ctr"/>
          <a:lstStyle/>
          <a:p>
            <a:pPr algn="ctr">
              <a:spcBef>
                <a:spcPct val="50000"/>
              </a:spcBef>
              <a:defRPr/>
            </a:pPr>
            <a:endParaRPr lang="pt-BR" sz="1300" dirty="0">
              <a:latin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0" y="7446963"/>
            <a:ext cx="9907588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lIns="102340" tIns="51170" rIns="102340" bIns="51170"/>
          <a:lstStyle/>
          <a:p>
            <a:pPr algn="ctr">
              <a:buFontTx/>
              <a:buChar char="•"/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84138" y="665163"/>
            <a:ext cx="9718675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 defTabSz="449239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dirty="0">
              <a:latin typeface="Arial" pitchFamily="34" charset="0"/>
              <a:ea typeface="DejaVu Sans" pitchFamily="34" charset="0"/>
              <a:cs typeface="DejaVu Sans" charset="0"/>
            </a:endParaRPr>
          </a:p>
        </p:txBody>
      </p:sp>
      <p:sp>
        <p:nvSpPr>
          <p:cNvPr id="1159190" name="Rectangle 22"/>
          <p:cNvSpPr>
            <a:spLocks noGrp="1" noChangeArrowheads="1"/>
          </p:cNvSpPr>
          <p:nvPr>
            <p:ph type="ctrTitle"/>
          </p:nvPr>
        </p:nvSpPr>
        <p:spPr bwMode="auto">
          <a:xfrm>
            <a:off x="825633" y="2746920"/>
            <a:ext cx="8262675" cy="27659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2292" tIns="51145" rIns="102292" bIns="5114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62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030788" y="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5030788" y="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41350"/>
            <a:ext cx="9907588" cy="825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2340" tIns="51170" rIns="102340" bIns="51170" anchor="ctr"/>
          <a:lstStyle/>
          <a:p>
            <a:pPr algn="ctr">
              <a:spcBef>
                <a:spcPct val="50000"/>
              </a:spcBef>
              <a:defRPr/>
            </a:pPr>
            <a:endParaRPr lang="pt-BR" sz="1300">
              <a:latin typeface="Arial" pitchFamily="34" charset="0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0" y="7446963"/>
            <a:ext cx="9907588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lIns="102340" tIns="51170" rIns="102340" bIns="51170"/>
          <a:lstStyle/>
          <a:p>
            <a:pPr algn="ctr">
              <a:buFontTx/>
              <a:buChar char="•"/>
              <a:defRPr/>
            </a:pPr>
            <a:endParaRPr lang="pt-BR">
              <a:latin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11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43438" y="0"/>
          <a:ext cx="52641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643438" y="0"/>
                        <a:ext cx="52641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ChangeArrowheads="1"/>
          </p:cNvSpPr>
          <p:nvPr userDrawn="1"/>
        </p:nvSpPr>
        <p:spPr bwMode="auto">
          <a:xfrm flipV="1">
            <a:off x="0" y="503238"/>
            <a:ext cx="9907588" cy="1143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t-BR" sz="1200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 flipV="1">
            <a:off x="0" y="7381875"/>
            <a:ext cx="9907588" cy="3175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2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643438" y="0"/>
          <a:ext cx="52641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Foto do Photo Editor" r:id="rId6" imgW="7430537" imgH="762106" progId="">
                  <p:embed/>
                </p:oleObj>
              </mc:Choice>
              <mc:Fallback>
                <p:oleObj name="Foto do Photo Editor" r:id="rId6" imgW="7430537" imgH="76210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643438" y="0"/>
                        <a:ext cx="52641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549275"/>
            <a:ext cx="9907588" cy="68263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t-BR" sz="1200"/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 flipV="1">
            <a:off x="0" y="7458075"/>
            <a:ext cx="9907588" cy="26988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74175" y="7556500"/>
            <a:ext cx="442913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29FC-6A24-4A39-8561-931232A52F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png"/><Relationship Id="rId4" Type="http://schemas.openxmlformats.org/officeDocument/2006/relationships/theme" Target="../theme/theme1.xml"/><Relationship Id="rId9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062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030788" y="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Foto do Photo Editor" r:id="rId7" imgW="7430537" imgH="762106" progId="">
                  <p:embed/>
                </p:oleObj>
              </mc:Choice>
              <mc:Fallback>
                <p:oleObj name="Foto do Photo Editor" r:id="rId7" imgW="7430537" imgH="762106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5030788" y="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41350"/>
            <a:ext cx="9907588" cy="825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2340" tIns="51170" rIns="102340" bIns="51170" anchor="ctr"/>
          <a:lstStyle/>
          <a:p>
            <a:pPr algn="ctr">
              <a:spcBef>
                <a:spcPct val="50000"/>
              </a:spcBef>
              <a:defRPr/>
            </a:pPr>
            <a:endParaRPr lang="pt-BR" sz="1300" dirty="0">
              <a:latin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0" y="7446963"/>
            <a:ext cx="9907588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lIns="102340" tIns="51170" rIns="102340" bIns="51170"/>
          <a:lstStyle/>
          <a:p>
            <a:pPr algn="ctr">
              <a:buFontTx/>
              <a:buChar char="•"/>
              <a:defRPr/>
            </a:pPr>
            <a:endParaRPr lang="pt-BR" dirty="0">
              <a:latin typeface="Arial" pitchFamily="34" charset="0"/>
            </a:endParaRP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 userDrawn="1"/>
        </p:nvGraphicFramePr>
        <p:xfrm>
          <a:off x="0" y="0"/>
          <a:ext cx="990758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9" imgW="7430537" imgH="762106" progId="">
                  <p:embed/>
                </p:oleObj>
              </mc:Choice>
              <mc:Fallback>
                <p:oleObj name="Photo Editor Photo" r:id="rId9" imgW="7430537" imgH="762106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907588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2936875" y="280988"/>
            <a:ext cx="6970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latin typeface="Calibri" pitchFamily="34" charset="0"/>
              </a:rPr>
              <a:t>II SEMINÁRIO DO SISTEMA DE CUSTOS DO GOVERNO FEDERAL: ANÁLISE E AVALIAÇÃO DAS INFORMAÇÕES DE CUSTOS</a:t>
            </a:r>
          </a:p>
        </p:txBody>
      </p:sp>
      <p:pic>
        <p:nvPicPr>
          <p:cNvPr id="10" name="Picture 6" descr="L:\CCONT\_CSINC\GEINC\Seminário de Custos - 24 e 25 de outubro de 2011\Programação e projeto\Logomarcas\logosic01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8" y="257175"/>
            <a:ext cx="26733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D:\Users\ArthurRP\Desktop\Logo_GF2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1650" y="7451725"/>
            <a:ext cx="16732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L:\CCONT\_CSINC\GEINC\Seminário de Custos - 24 e 25 de outubro de 2011\Programação e projeto\Logomarcas\tesouro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7488" y="7531100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5pPr>
      <a:lvl6pPr marL="511698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Black" pitchFamily="34" charset="0"/>
        </a:defRPr>
      </a:lvl6pPr>
      <a:lvl7pPr marL="1023396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Black" pitchFamily="34" charset="0"/>
        </a:defRPr>
      </a:lvl7pPr>
      <a:lvl8pPr marL="1535095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Black" pitchFamily="34" charset="0"/>
        </a:defRPr>
      </a:lvl8pPr>
      <a:lvl9pPr marL="2046793" algn="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 Black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793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90700" indent="-25558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301875" indent="-25558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14340" indent="-25584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26039" indent="-25584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37737" indent="-25584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49435" indent="-25584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233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98" algn="l" defTabSz="10233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396" algn="l" defTabSz="10233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095" algn="l" defTabSz="10233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793" algn="l" defTabSz="10233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91" algn="l" defTabSz="10233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189" algn="l" defTabSz="10233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888" algn="l" defTabSz="10233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586" algn="l" defTabSz="10233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hyperlink" Target="http://www.siorg.redegoverno.gov.br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758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0" y="2205038"/>
          <a:ext cx="99075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Photo Editor Photo" r:id="rId4" imgW="7430537" imgH="762106" progId="">
                  <p:embed/>
                </p:oleObj>
              </mc:Choice>
              <mc:Fallback>
                <p:oleObj name="Photo Editor Photo" r:id="rId4" imgW="7430537" imgH="76210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99075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561306" y="517859"/>
          <a:ext cx="3888532" cy="819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Foto do Photo Editor" r:id="rId6" imgW="7430537" imgH="762106" progId="">
                  <p:embed/>
                </p:oleObj>
              </mc:Choice>
              <mc:Fallback>
                <p:oleObj name="Foto do Photo Editor" r:id="rId6" imgW="7430537" imgH="76210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4073"/>
                      <a:stretch>
                        <a:fillRect/>
                      </a:stretch>
                    </p:blipFill>
                    <p:spPr bwMode="auto">
                      <a:xfrm>
                        <a:off x="561306" y="517859"/>
                        <a:ext cx="3888532" cy="819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33400" y="2333625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</a:rPr>
              <a:t>Sistema de Custos do Governo Federal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525463" y="6473304"/>
            <a:ext cx="9144000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2000" b="1" dirty="0" smtClean="0">
                <a:solidFill>
                  <a:srgbClr val="333399"/>
                </a:solidFill>
                <a:latin typeface="Calibri" pitchFamily="34" charset="0"/>
              </a:rPr>
              <a:t>Subsecretaria de Contabilidade e Custos da União</a:t>
            </a:r>
            <a:endParaRPr lang="pt-BR" sz="2000" b="1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pt-BR" sz="2000" b="1" dirty="0" smtClean="0">
                <a:solidFill>
                  <a:srgbClr val="333399"/>
                </a:solidFill>
                <a:latin typeface="Calibri" pitchFamily="34" charset="0"/>
              </a:rPr>
              <a:t>SUCON/STN</a:t>
            </a:r>
            <a:endParaRPr lang="pt-BR" sz="2000" b="1" dirty="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9258" y="3785270"/>
            <a:ext cx="94902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A EXPERIÊNCIA DO GOVERNO FEDERAL:</a:t>
            </a:r>
          </a:p>
          <a:p>
            <a:pPr algn="ctr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AS LIÇÕES JÁ APRENDIDAS NA IMPLANTAÇÃO DE UM SISTEMA DE CUSTOS</a:t>
            </a:r>
            <a:endParaRPr lang="pt-BR" sz="3600" b="1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9" name="Picture 6" descr="L:\CCONT\_CSINC\GEINC\Seminário de Custos - 24 e 25 de outubro de 2011\Programação e projeto\Logomarcas\logosic01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3954" y="453104"/>
            <a:ext cx="2304926" cy="10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309563" y="1285454"/>
            <a:ext cx="9312275" cy="529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marL="342875" indent="-342875" algn="just" defTabSz="914334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pt-BR" sz="2400" b="1" i="1" dirty="0" smtClean="0">
                <a:solidFill>
                  <a:srgbClr val="002060"/>
                </a:solidFill>
              </a:rPr>
              <a:t>GRADUALISMO – Estratégia de Modelagem do Sistema de Custos de forma Sistêmica e Concomitante:</a:t>
            </a:r>
          </a:p>
          <a:p>
            <a:pPr marL="342875" indent="-342875" algn="just" defTabSz="914334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200" b="1" i="1" dirty="0" smtClean="0">
                <a:solidFill>
                  <a:srgbClr val="002060"/>
                </a:solidFill>
              </a:rPr>
              <a:t>1ª etapa – Dedutiva: A partir dos Órgãos Centrais via sistemas estruturantes para a base de dados do SIC</a:t>
            </a:r>
          </a:p>
          <a:p>
            <a:pPr marL="342875" indent="-342875" algn="just" defTabSz="914334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200" b="1" i="1" dirty="0" smtClean="0">
                <a:solidFill>
                  <a:srgbClr val="002060"/>
                </a:solidFill>
              </a:rPr>
              <a:t>2ª etapa – Indutiva: A partir da base de dados do SIC para Unidades Administrativas via INFRASIG’s</a:t>
            </a:r>
          </a:p>
          <a:p>
            <a:pPr marL="342875" indent="-342875" algn="just" defTabSz="914334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200" b="1" i="1" dirty="0" smtClean="0">
                <a:solidFill>
                  <a:srgbClr val="002060"/>
                </a:solidFill>
              </a:rPr>
              <a:t>Abrangência – Administração Direta e Indireta</a:t>
            </a:r>
          </a:p>
          <a:p>
            <a:pPr marL="342875" indent="-342875" algn="just" defTabSz="914334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200" b="1" i="1" dirty="0" smtClean="0">
                <a:solidFill>
                  <a:srgbClr val="002060"/>
                </a:solidFill>
              </a:rPr>
              <a:t>Sistema </a:t>
            </a:r>
            <a:r>
              <a:rPr lang="pt-BR" sz="2200" b="1" i="1" dirty="0">
                <a:solidFill>
                  <a:srgbClr val="002060"/>
                </a:solidFill>
              </a:rPr>
              <a:t>de custos para o setor público – Complexidade</a:t>
            </a:r>
          </a:p>
          <a:p>
            <a:pPr marL="342875" indent="-342875" algn="just" defTabSz="914334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200" b="1" i="1" dirty="0" smtClean="0">
                <a:solidFill>
                  <a:srgbClr val="002060"/>
                </a:solidFill>
              </a:rPr>
              <a:t>Órgãos </a:t>
            </a:r>
            <a:r>
              <a:rPr lang="pt-BR" sz="2200" b="1" i="1" dirty="0">
                <a:solidFill>
                  <a:srgbClr val="002060"/>
                </a:solidFill>
              </a:rPr>
              <a:t>e Entidades atuando em diversas áreas – Educação, Defesa, Saúde ...</a:t>
            </a:r>
          </a:p>
          <a:p>
            <a:pPr marL="342875" indent="-342875" algn="just" defTabSz="914334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200" b="1" i="1" dirty="0" smtClean="0">
                <a:solidFill>
                  <a:srgbClr val="002060"/>
                </a:solidFill>
              </a:rPr>
              <a:t>Dimensão </a:t>
            </a:r>
            <a:r>
              <a:rPr lang="pt-BR" sz="2200" b="1" i="1" dirty="0">
                <a:solidFill>
                  <a:srgbClr val="002060"/>
                </a:solidFill>
              </a:rPr>
              <a:t>Cultural – inexistência de uma cultura de custos no âmbito da Administração Pública </a:t>
            </a:r>
            <a:r>
              <a:rPr lang="pt-BR" sz="2200" b="1" i="1" dirty="0" smtClean="0">
                <a:solidFill>
                  <a:srgbClr val="002060"/>
                </a:solidFill>
              </a:rPr>
              <a:t>Federal</a:t>
            </a:r>
            <a:endParaRPr lang="pt-BR" sz="2200" b="1" i="1" dirty="0">
              <a:solidFill>
                <a:srgbClr val="00206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8082" y="88918"/>
            <a:ext cx="8993041" cy="49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685" tIns="48843" rIns="97685" bIns="48843">
            <a:spAutoFit/>
          </a:bodyPr>
          <a:lstStyle/>
          <a:p>
            <a:pPr algn="r" defTabSz="97685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600" b="1" kern="0" dirty="0" smtClean="0">
                <a:latin typeface="Arial"/>
              </a:rPr>
              <a:t>Modelo Conceitual</a:t>
            </a:r>
            <a:endParaRPr lang="pt-BR" sz="2600" b="1" kern="0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 descr="D:\Users\ArthurRP\Desktop\Logo_G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522" y="7484974"/>
            <a:ext cx="1584176" cy="52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:\CCONT\_CSINC\GEINC\Seminário de Custos - 24 e 25 de outubro de 2011\Programação e projeto\Logomarcas\tesou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7531100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L:\CCONT\_CSINC\GEINC\Seminário de Custos - 24 e 25 de outubro de 2011\Programação e projeto\Logomarcas\logosic01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50" y="-3193"/>
            <a:ext cx="1551967" cy="69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53394" y="93043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</a:rPr>
              <a:t>	A ESTRUTURA DE CUSTOS NO SETOR PÚBLICO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201266" y="832942"/>
            <a:ext cx="892899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3274" y="832942"/>
            <a:ext cx="8902700" cy="186974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spcBef>
                <a:spcPct val="50000"/>
              </a:spcBef>
              <a:buFont typeface="Wingdings" pitchFamily="2" charset="2"/>
              <a:buNone/>
            </a:pPr>
            <a:r>
              <a:rPr lang="pt-BR" sz="2000" b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4. OS PILARES </a:t>
            </a:r>
          </a:p>
          <a:p>
            <a:pPr algn="just" defTabSz="914400">
              <a:spcBef>
                <a:spcPct val="50000"/>
              </a:spcBef>
              <a:buFont typeface="Wingdings" pitchFamily="2" charset="2"/>
              <a:buNone/>
            </a:pPr>
            <a:endParaRPr lang="pt-BR" sz="2200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914400" eaLnBrk="0" hangingPunct="0"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200" dirty="0" smtClean="0">
              <a:solidFill>
                <a:schemeClr val="accent2"/>
              </a:solidFill>
            </a:endParaRPr>
          </a:p>
          <a:p>
            <a:pPr algn="just" defTabSz="914400">
              <a:spcBef>
                <a:spcPct val="50000"/>
              </a:spcBef>
              <a:buFont typeface="Wingdings" pitchFamily="2" charset="2"/>
              <a:buNone/>
            </a:pPr>
            <a:endParaRPr lang="pt-BR" sz="2200" b="1" dirty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61306" y="5441454"/>
            <a:ext cx="8858312" cy="20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200" b="1" i="1" dirty="0" smtClean="0">
              <a:solidFill>
                <a:schemeClr val="accent2"/>
              </a:solidFill>
              <a:latin typeface="+mn-lt"/>
            </a:endParaRPr>
          </a:p>
          <a:p>
            <a:pPr lvl="1" defTabSz="914400" eaLnBrk="0" hangingPunct="0">
              <a:lnSpc>
                <a:spcPct val="110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200" dirty="0">
              <a:solidFill>
                <a:schemeClr val="accent2"/>
              </a:solidFill>
              <a:latin typeface="+mn-lt"/>
            </a:endParaRPr>
          </a:p>
          <a:p>
            <a:pPr marL="342900" indent="-342900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200" b="1" i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" name="Grupo 9"/>
          <p:cNvGrpSpPr/>
          <p:nvPr/>
        </p:nvGrpSpPr>
        <p:grpSpPr>
          <a:xfrm>
            <a:off x="3369618" y="3425230"/>
            <a:ext cx="2360406" cy="2105685"/>
            <a:chOff x="2685261" y="204702"/>
            <a:chExt cx="2360406" cy="2105685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13" name="Elipse 12"/>
            <p:cNvSpPr/>
            <p:nvPr/>
          </p:nvSpPr>
          <p:spPr>
            <a:xfrm>
              <a:off x="2685261" y="204702"/>
              <a:ext cx="2360406" cy="2105685"/>
            </a:xfrm>
            <a:prstGeom prst="ellipse">
              <a:avLst/>
            </a:prstGeom>
            <a:solidFill>
              <a:srgbClr val="FFC000"/>
            </a:solidFill>
            <a:ln w="34925" cap="flat" cmpd="sng" algn="ctr">
              <a:noFill/>
              <a:prstDash val="soli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2757269" y="513072"/>
              <a:ext cx="2088232" cy="1488945"/>
            </a:xfrm>
            <a:prstGeom prst="rect">
              <a:avLst/>
            </a:prstGeom>
            <a:ln w="34925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rgbClr val="C00000"/>
                  </a:solidFill>
                  <a:latin typeface="+mj-lt"/>
                  <a:ea typeface="Arial Unicode MS"/>
                  <a:cs typeface="Arial Unicode MS"/>
                </a:rPr>
                <a:t>Modelo Conceitual</a:t>
              </a:r>
              <a:endParaRPr lang="pt-BR" sz="2400" b="1" kern="1200" dirty="0">
                <a:solidFill>
                  <a:srgbClr val="C00000"/>
                </a:solidFill>
                <a:latin typeface="+mj-lt"/>
                <a:ea typeface="Arial Unicode MS"/>
                <a:cs typeface="Arial Unicode MS"/>
              </a:endParaRPr>
            </a:p>
          </p:txBody>
        </p:sp>
      </p:grpSp>
      <p:grpSp>
        <p:nvGrpSpPr>
          <p:cNvPr id="3" name="Grupo 18"/>
          <p:cNvGrpSpPr/>
          <p:nvPr/>
        </p:nvGrpSpPr>
        <p:grpSpPr>
          <a:xfrm>
            <a:off x="6537970" y="4937398"/>
            <a:ext cx="2736304" cy="2376264"/>
            <a:chOff x="4356721" y="4663457"/>
            <a:chExt cx="2664773" cy="2270129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0" name="Elipse 19"/>
            <p:cNvSpPr/>
            <p:nvPr/>
          </p:nvSpPr>
          <p:spPr>
            <a:xfrm>
              <a:off x="4356721" y="4663457"/>
              <a:ext cx="2664773" cy="2270129"/>
            </a:xfrm>
            <a:prstGeom prst="ellipse">
              <a:avLst/>
            </a:prstGeom>
            <a:solidFill>
              <a:srgbClr val="FF9999"/>
            </a:solidFill>
            <a:ln w="25400" cap="flat" cmpd="sng" algn="ctr">
              <a:noFill/>
              <a:prstDash val="soli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4572745" y="4951489"/>
              <a:ext cx="2232248" cy="1605225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rgbClr val="C00000"/>
                  </a:solidFill>
                  <a:latin typeface="+mj-lt"/>
                  <a:ea typeface="Arial Unicode MS"/>
                  <a:cs typeface="Arial Unicode MS"/>
                </a:rPr>
                <a:t>Modelo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rgbClr val="C00000"/>
                  </a:solidFill>
                  <a:latin typeface="+mj-lt"/>
                  <a:ea typeface="Arial Unicode MS"/>
                  <a:cs typeface="Arial Unicode MS"/>
                </a:rPr>
                <a:t>Sistêmico</a:t>
              </a:r>
              <a:endParaRPr lang="pt-BR" sz="2400" b="1" kern="1200" dirty="0">
                <a:solidFill>
                  <a:srgbClr val="C00000"/>
                </a:solidFill>
                <a:latin typeface="+mj-lt"/>
                <a:ea typeface="Arial Unicode MS"/>
                <a:cs typeface="Arial Unicode MS"/>
              </a:endParaRPr>
            </a:p>
          </p:txBody>
        </p:sp>
      </p:grpSp>
      <p:grpSp>
        <p:nvGrpSpPr>
          <p:cNvPr id="4" name="Grupo 21"/>
          <p:cNvGrpSpPr/>
          <p:nvPr/>
        </p:nvGrpSpPr>
        <p:grpSpPr>
          <a:xfrm>
            <a:off x="489298" y="1913062"/>
            <a:ext cx="2167993" cy="1924390"/>
            <a:chOff x="576066" y="1728185"/>
            <a:chExt cx="2167993" cy="1924390"/>
          </a:xfrm>
          <a:solidFill>
            <a:srgbClr val="98BAF2"/>
          </a:soli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3" name="Elipse 22"/>
            <p:cNvSpPr/>
            <p:nvPr/>
          </p:nvSpPr>
          <p:spPr>
            <a:xfrm>
              <a:off x="576066" y="1728185"/>
              <a:ext cx="2167993" cy="192439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893561" y="2010005"/>
              <a:ext cx="1533003" cy="1360750"/>
            </a:xfrm>
            <a:prstGeom prst="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rgbClr val="C00000"/>
                  </a:solidFill>
                  <a:latin typeface="+mj-lt"/>
                  <a:ea typeface="Arial Unicode MS"/>
                  <a:cs typeface="Arial Unicode MS"/>
                </a:rPr>
                <a:t>Modelo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rgbClr val="C00000"/>
                  </a:solidFill>
                  <a:latin typeface="+mj-lt"/>
                  <a:ea typeface="Arial Unicode MS"/>
                  <a:cs typeface="Arial Unicode MS"/>
                </a:rPr>
                <a:t>Legal</a:t>
              </a:r>
              <a:endParaRPr lang="pt-BR" sz="2400" b="1" kern="1200" dirty="0">
                <a:solidFill>
                  <a:srgbClr val="C00000"/>
                </a:solidFill>
                <a:latin typeface="+mj-lt"/>
                <a:ea typeface="Arial Unicode MS"/>
                <a:cs typeface="Arial Unicode MS"/>
              </a:endParaRPr>
            </a:p>
          </p:txBody>
        </p:sp>
      </p:grpSp>
      <p:cxnSp>
        <p:nvCxnSpPr>
          <p:cNvPr id="32" name="Conector reto 31"/>
          <p:cNvCxnSpPr/>
          <p:nvPr/>
        </p:nvCxnSpPr>
        <p:spPr bwMode="auto">
          <a:xfrm flipH="1">
            <a:off x="5745882" y="4433342"/>
            <a:ext cx="504056" cy="792088"/>
          </a:xfrm>
          <a:prstGeom prst="line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sp>
        <p:nvSpPr>
          <p:cNvPr id="25" name="Seta para a direita listrada 24"/>
          <p:cNvSpPr/>
          <p:nvPr/>
        </p:nvSpPr>
        <p:spPr bwMode="auto">
          <a:xfrm rot="1311808">
            <a:off x="2555535" y="3459664"/>
            <a:ext cx="647700" cy="393700"/>
          </a:xfrm>
          <a:prstGeom prst="stripedRightArrow">
            <a:avLst/>
          </a:prstGeom>
          <a:solidFill>
            <a:srgbClr val="EA8F34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pt-BR">
              <a:latin typeface="Times New Roman" charset="0"/>
            </a:endParaRPr>
          </a:p>
        </p:txBody>
      </p:sp>
      <p:sp>
        <p:nvSpPr>
          <p:cNvPr id="26" name="Seta para a direita listrada 25"/>
          <p:cNvSpPr/>
          <p:nvPr/>
        </p:nvSpPr>
        <p:spPr bwMode="auto">
          <a:xfrm rot="1498154">
            <a:off x="5582611" y="5056042"/>
            <a:ext cx="649287" cy="393700"/>
          </a:xfrm>
          <a:prstGeom prst="stripedRightArrow">
            <a:avLst/>
          </a:prstGeom>
          <a:solidFill>
            <a:srgbClr val="EA8F34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pt-BR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2291" name="Picture 36" descr="C:\Apresentações\fundo az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927" y="3992033"/>
            <a:ext cx="22361" cy="1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560742" y="2463760"/>
            <a:ext cx="9494772" cy="39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102340" tIns="51170" rIns="102340" bIns="51170" anchor="ctr"/>
          <a:lstStyle/>
          <a:p>
            <a:pPr algn="ctr">
              <a:defRPr/>
            </a:pPr>
            <a:endParaRPr lang="pt-BR" sz="2200" b="1" dirty="0">
              <a:solidFill>
                <a:srgbClr val="EA8F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pt-BR" sz="3100" b="1" dirty="0">
              <a:solidFill>
                <a:srgbClr val="EA8F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346" y="832942"/>
            <a:ext cx="8729948" cy="625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 bwMode="auto">
          <a:xfrm>
            <a:off x="273274" y="6521574"/>
            <a:ext cx="720080" cy="432048"/>
          </a:xfrm>
          <a:prstGeom prst="rightArrow">
            <a:avLst/>
          </a:prstGeom>
          <a:solidFill>
            <a:schemeClr val="accent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7150" y="112713"/>
            <a:ext cx="964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  <a:ea typeface="DejaVu Sans" pitchFamily="34" charset="0"/>
              </a:rPr>
              <a:t>Sistemas de </a:t>
            </a:r>
            <a:r>
              <a:rPr lang="pt-BR" sz="2400" b="1" dirty="0" smtClean="0">
                <a:latin typeface="+mn-lt"/>
                <a:ea typeface="DejaVu Sans" pitchFamily="34" charset="0"/>
              </a:rPr>
              <a:t>Informação de Custos do Governo Federal</a:t>
            </a: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3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2291" name="Picture 36" descr="C:\Apresentações\fundo az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927" y="3992033"/>
            <a:ext cx="22361" cy="1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560742" y="2463760"/>
            <a:ext cx="9494772" cy="39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102340" tIns="51170" rIns="102340" bIns="51170" anchor="ctr"/>
          <a:lstStyle/>
          <a:p>
            <a:pPr algn="ctr">
              <a:defRPr/>
            </a:pPr>
            <a:endParaRPr lang="pt-BR" sz="2200" b="1" dirty="0">
              <a:solidFill>
                <a:srgbClr val="EA8F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pt-BR" sz="3100" b="1" dirty="0">
              <a:solidFill>
                <a:srgbClr val="EA8F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82" name="Picture 2" descr="Sistema de Custos do Governo Federal: o que é, para que serve e como isso afeta meu dia a dia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8" y="1409006"/>
            <a:ext cx="30058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150" y="112713"/>
            <a:ext cx="964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  <a:ea typeface="DejaVu Sans" pitchFamily="34" charset="0"/>
              </a:rPr>
              <a:t>Sistemas de </a:t>
            </a:r>
            <a:r>
              <a:rPr lang="pt-BR" sz="2400" b="1" dirty="0" smtClean="0">
                <a:latin typeface="+mn-lt"/>
                <a:ea typeface="DejaVu Sans" pitchFamily="34" charset="0"/>
              </a:rPr>
              <a:t>Informação de Custos do Governo Federal</a:t>
            </a:r>
            <a:endParaRPr lang="pt-BR" sz="2400" b="1" dirty="0">
              <a:latin typeface="+mn-lt"/>
              <a:ea typeface="DejaVu Sans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5882" y="904950"/>
            <a:ext cx="3801213" cy="459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3434" y="5801494"/>
            <a:ext cx="2487582" cy="12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01267" y="5225430"/>
            <a:ext cx="5544615" cy="411116"/>
          </a:xfrm>
          <a:prstGeom prst="rect">
            <a:avLst/>
          </a:prstGeom>
          <a:noFill/>
        </p:spPr>
        <p:txBody>
          <a:bodyPr wrap="square" lIns="102340" tIns="51170" rIns="102340" bIns="51170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ACESSO PÚBLICO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29858" y="601751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accent2"/>
                </a:solidFill>
              </a:rPr>
              <a:t>GUIA INTERATIVO</a:t>
            </a:r>
            <a:endParaRPr lang="pt-BR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60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2291" name="Picture 36" descr="C:\Apresentações\fundo az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927" y="3992033"/>
            <a:ext cx="22361" cy="1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8" y="1472195"/>
            <a:ext cx="2797133" cy="238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7150" y="112713"/>
            <a:ext cx="964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  <a:ea typeface="DejaVu Sans" pitchFamily="34" charset="0"/>
              </a:rPr>
              <a:t>Sistemas de </a:t>
            </a:r>
            <a:r>
              <a:rPr lang="pt-BR" sz="2400" b="1" dirty="0" smtClean="0">
                <a:latin typeface="+mn-lt"/>
                <a:ea typeface="DejaVu Sans" pitchFamily="34" charset="0"/>
              </a:rPr>
              <a:t>Informação de Custos do Governo Federal</a:t>
            </a:r>
            <a:endParaRPr lang="pt-BR" sz="2400" b="1" dirty="0">
              <a:latin typeface="+mn-lt"/>
              <a:ea typeface="DejaVu Sans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8763" y="2201094"/>
            <a:ext cx="9648825" cy="378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chemeClr val="accent6"/>
                </a:solidFill>
                <a:latin typeface="+mn-lt"/>
                <a:ea typeface="DejaVu Sans" pitchFamily="34" charset="0"/>
              </a:rPr>
              <a:t>                 </a:t>
            </a:r>
            <a:r>
              <a:rPr lang="pt-B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Sans" pitchFamily="34" charset="0"/>
              </a:rPr>
              <a:t>Contas Ordinárias</a:t>
            </a:r>
          </a:p>
          <a:p>
            <a:pPr algn="ctr">
              <a:spcBef>
                <a:spcPct val="50000"/>
              </a:spcBef>
              <a:defRPr/>
            </a:pPr>
            <a:endParaRPr lang="pt-BR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ejaVu Sans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pt-BR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ejaVu Sans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Sans" pitchFamily="34" charset="0"/>
              </a:rPr>
              <a:t>Informações de cada unidade jurisdicionada sobre o estágio de desenvolvimento e da sistemática de apuração dos custos.</a:t>
            </a:r>
          </a:p>
        </p:txBody>
      </p:sp>
    </p:spTree>
    <p:extLst>
      <p:ext uri="{BB962C8B-B14F-4D97-AF65-F5344CB8AC3E}">
        <p14:creationId xmlns:p14="http://schemas.microsoft.com/office/powerpoint/2010/main" val="222059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30" y="1675111"/>
            <a:ext cx="3413019" cy="211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7150" y="112713"/>
            <a:ext cx="964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  <a:ea typeface="DejaVu Sans" pitchFamily="34" charset="0"/>
              </a:rPr>
              <a:t>Sistemas de </a:t>
            </a:r>
            <a:r>
              <a:rPr lang="pt-BR" sz="2400" b="1" dirty="0" smtClean="0">
                <a:latin typeface="+mn-lt"/>
                <a:ea typeface="DejaVu Sans" pitchFamily="34" charset="0"/>
              </a:rPr>
              <a:t>Informação de Custos do Governo Federal (STN)</a:t>
            </a:r>
            <a:endParaRPr lang="pt-BR" sz="2400" b="1" dirty="0">
              <a:latin typeface="+mn-lt"/>
              <a:ea typeface="DejaVu Sans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9258" y="2243490"/>
            <a:ext cx="9648825" cy="42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chemeClr val="accent6"/>
                </a:solidFill>
                <a:latin typeface="+mn-lt"/>
                <a:ea typeface="DejaVu Sans" pitchFamily="34" charset="0"/>
              </a:rPr>
              <a:t>                 </a:t>
            </a:r>
            <a:r>
              <a:rPr lang="pt-B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Sans" pitchFamily="34" charset="0"/>
              </a:rPr>
              <a:t>PCPR</a:t>
            </a:r>
          </a:p>
          <a:p>
            <a:pPr algn="ctr">
              <a:spcBef>
                <a:spcPct val="50000"/>
              </a:spcBef>
              <a:defRPr/>
            </a:pPr>
            <a:endParaRPr lang="pt-BR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ejaVu Sans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pt-BR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ejaVu Sans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Sans" pitchFamily="34" charset="0"/>
              </a:rPr>
              <a:t>Informações  sobre o estágio de desenvolvimento do Sistema de Custos do Governo Federal e geração de relatórios com enfoque estratégicos.</a:t>
            </a:r>
          </a:p>
        </p:txBody>
      </p:sp>
    </p:spTree>
    <p:extLst>
      <p:ext uri="{BB962C8B-B14F-4D97-AF65-F5344CB8AC3E}">
        <p14:creationId xmlns:p14="http://schemas.microsoft.com/office/powerpoint/2010/main" val="376529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314" y="1264990"/>
            <a:ext cx="8568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150" y="112713"/>
            <a:ext cx="964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  <a:ea typeface="DejaVu Sans" pitchFamily="34" charset="0"/>
              </a:rPr>
              <a:t>Sistemas de </a:t>
            </a:r>
            <a:r>
              <a:rPr lang="pt-BR" sz="2400" b="1" dirty="0" smtClean="0">
                <a:latin typeface="+mn-lt"/>
                <a:ea typeface="DejaVu Sans" pitchFamily="34" charset="0"/>
              </a:rPr>
              <a:t>Informação de Custos do Governo Federal</a:t>
            </a: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8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28500" y="1145469"/>
            <a:ext cx="9179089" cy="502801"/>
          </a:xfrm>
          <a:prstGeom prst="rect">
            <a:avLst/>
          </a:prstGeom>
          <a:noFill/>
        </p:spPr>
        <p:txBody>
          <a:bodyPr wrap="square" lIns="102340" tIns="51170" rIns="102340" bIns="51170" rtlCol="0">
            <a:spAutoFit/>
          </a:bodyPr>
          <a:lstStyle/>
          <a:p>
            <a:pPr algn="ctr"/>
            <a:r>
              <a:rPr lang="pt-BR" sz="2500" b="1" dirty="0" smtClean="0">
                <a:latin typeface="Arial" pitchFamily="34" charset="0"/>
                <a:cs typeface="Arial" pitchFamily="34" charset="0"/>
              </a:rPr>
              <a:t>CONSOLIDAR O SISTEMA DE CUSTOS NAS SETORIAIS</a:t>
            </a:r>
            <a:endParaRPr lang="pt-BR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900843" y="1961417"/>
            <a:ext cx="2724587" cy="395058"/>
          </a:xfrm>
          <a:prstGeom prst="rect">
            <a:avLst/>
          </a:prstGeom>
          <a:noFill/>
        </p:spPr>
        <p:txBody>
          <a:bodyPr wrap="square" lIns="102340" tIns="51170" rIns="102340" bIns="51170" rtlCol="0">
            <a:spAutoFit/>
          </a:bodyPr>
          <a:lstStyle/>
          <a:p>
            <a:pPr algn="ctr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INSTRUMENTAL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357369" y="4979386"/>
            <a:ext cx="2724587" cy="657337"/>
          </a:xfrm>
          <a:prstGeom prst="rect">
            <a:avLst/>
          </a:prstGeom>
          <a:noFill/>
        </p:spPr>
        <p:txBody>
          <a:bodyPr wrap="square" lIns="102340" tIns="51170" rIns="102340" bIns="51170" rtlCol="0">
            <a:spAutoFit/>
          </a:bodyPr>
          <a:lstStyle/>
          <a:p>
            <a:pPr algn="ctr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GERAÇÃO  E  ANÁLISE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864486" y="2013721"/>
            <a:ext cx="2724587" cy="657337"/>
          </a:xfrm>
          <a:prstGeom prst="rect">
            <a:avLst/>
          </a:prstGeom>
          <a:noFill/>
        </p:spPr>
        <p:txBody>
          <a:bodyPr wrap="square" lIns="102340" tIns="51170" rIns="102340" bIns="51170" rtlCol="0">
            <a:spAutoFit/>
          </a:bodyPr>
          <a:lstStyle/>
          <a:p>
            <a:pPr algn="ctr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BASE   METODOLOGIA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942192" y="4859086"/>
            <a:ext cx="2724587" cy="395058"/>
          </a:xfrm>
          <a:prstGeom prst="rect">
            <a:avLst/>
          </a:prstGeom>
          <a:noFill/>
        </p:spPr>
        <p:txBody>
          <a:bodyPr wrap="square" lIns="102340" tIns="51170" rIns="102340" bIns="51170" rtlCol="0">
            <a:spAutoFit/>
          </a:bodyPr>
          <a:lstStyle/>
          <a:p>
            <a:pPr algn="ctr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PUBLICIZAÇÃO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Diagrama 19"/>
          <p:cNvGraphicFramePr/>
          <p:nvPr/>
        </p:nvGraphicFramePr>
        <p:xfrm>
          <a:off x="489298" y="1048966"/>
          <a:ext cx="907300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7150" y="112713"/>
            <a:ext cx="964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  <a:ea typeface="DejaVu Sans" pitchFamily="34" charset="0"/>
              </a:rPr>
              <a:t>Sistemas de </a:t>
            </a:r>
            <a:r>
              <a:rPr lang="pt-BR" sz="2400" b="1" dirty="0" smtClean="0">
                <a:latin typeface="+mn-lt"/>
                <a:ea typeface="DejaVu Sans" pitchFamily="34" charset="0"/>
              </a:rPr>
              <a:t>Informação de Custos do Governo Federal (STN)</a:t>
            </a: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 l="15642" t="11396" r="13484" b="6648"/>
          <a:stretch>
            <a:fillRect/>
          </a:stretch>
        </p:blipFill>
        <p:spPr bwMode="auto">
          <a:xfrm>
            <a:off x="561306" y="820833"/>
            <a:ext cx="8856984" cy="64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/>
          <a:srcRect l="15117" t="10556" r="13484" b="18045"/>
          <a:stretch>
            <a:fillRect/>
          </a:stretch>
        </p:blipFill>
        <p:spPr bwMode="auto">
          <a:xfrm>
            <a:off x="57250" y="904950"/>
            <a:ext cx="97930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17289" y="1190069"/>
            <a:ext cx="914501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0"/>
              </a:rPr>
              <a:t>Como é gerada informação de custos no Governo Federal?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0"/>
              </a:rPr>
              <a:t>O que a STN está fazendo para consolidar a temática de custos?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0"/>
              </a:rPr>
              <a:t>Existem experiências na implantação e uso de informações de custos em âmbito federal utilizando o SIC?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4000" b="1" dirty="0">
              <a:solidFill>
                <a:schemeClr val="tx1"/>
              </a:solidFill>
              <a:latin typeface="+mn-lt"/>
              <a:ea typeface="DejaVu Sans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chemeClr val="tx1"/>
              </a:solidFill>
              <a:latin typeface="+mn-lt"/>
              <a:ea typeface="DejaVu Sans" pitchFamily="34" charset="0"/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50" y="112713"/>
            <a:ext cx="964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>
                <a:latin typeface="+mn-lt"/>
                <a:ea typeface="DejaVu Sans" pitchFamily="34" charset="0"/>
              </a:rPr>
              <a:t>   Sistemas </a:t>
            </a:r>
            <a:r>
              <a:rPr lang="pt-BR" sz="2400" b="1" dirty="0">
                <a:latin typeface="+mn-lt"/>
                <a:ea typeface="DejaVu Sans" pitchFamily="34" charset="0"/>
              </a:rPr>
              <a:t>de </a:t>
            </a:r>
            <a:r>
              <a:rPr lang="pt-BR" sz="2400" b="1" dirty="0" smtClean="0">
                <a:latin typeface="+mn-lt"/>
                <a:ea typeface="DejaVu Sans" pitchFamily="34" charset="0"/>
              </a:rPr>
              <a:t>Informação de Custos do Governo Federal</a:t>
            </a: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0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print"/>
          <a:srcRect l="15117" t="16436" r="14009" b="4605"/>
          <a:stretch>
            <a:fillRect/>
          </a:stretch>
        </p:blipFill>
        <p:spPr bwMode="auto">
          <a:xfrm>
            <a:off x="461720" y="832942"/>
            <a:ext cx="910058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 l="15117" t="9716" r="13484" b="4605"/>
          <a:stretch>
            <a:fillRect/>
          </a:stretch>
        </p:blipFill>
        <p:spPr bwMode="auto">
          <a:xfrm>
            <a:off x="705322" y="760934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 l="15117" t="9716" r="13484" b="6648"/>
          <a:stretch>
            <a:fillRect/>
          </a:stretch>
        </p:blipFill>
        <p:spPr bwMode="auto">
          <a:xfrm>
            <a:off x="561306" y="775072"/>
            <a:ext cx="8784976" cy="643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 l="20367" t="9716" r="21884" b="4605"/>
          <a:stretch>
            <a:fillRect/>
          </a:stretch>
        </p:blipFill>
        <p:spPr bwMode="auto">
          <a:xfrm>
            <a:off x="1281386" y="760934"/>
            <a:ext cx="6912768" cy="641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633314" y="1264990"/>
            <a:ext cx="4320480" cy="720000"/>
          </a:xfrm>
          <a:prstGeom prst="rect">
            <a:avLst/>
          </a:prstGeom>
          <a:solidFill>
            <a:srgbClr val="ADF1B0"/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OBJETO DE CUSTOS 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12862"/>
            <a:ext cx="982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OBJETO DE CUSTOS</a:t>
            </a:r>
            <a:endParaRPr lang="pt-B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3200" y="2072468"/>
            <a:ext cx="94543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2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Permite associar uma despesa a um objeto de custos, identificando processos/atividades, produtos ou unidades organizacionais;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1"/>
                </a:solidFill>
              </a:rPr>
              <a:t> São cadastrados no SIAFI;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1"/>
                </a:solidFill>
              </a:rPr>
              <a:t> Utilizados no Novo CPR;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1"/>
                </a:solidFill>
              </a:rPr>
              <a:t> Detalhamento da informação orçamentária;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1"/>
                </a:solidFill>
              </a:rPr>
              <a:t> Implantação progressiva;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1"/>
                </a:solidFill>
              </a:rPr>
              <a:t> Permite levantamento dos objetos de custos do setor público (programas, ações, produtos/serviços, institucional.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12862"/>
            <a:ext cx="982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OBJETO DE CUSTOS – NOVO SIAFI</a:t>
            </a:r>
            <a:endParaRPr lang="pt-B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1306" y="904950"/>
            <a:ext cx="892899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2"/>
                </a:solidFill>
              </a:rPr>
              <a:t>Tabela de Unidade Gestora;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2"/>
                </a:solidFill>
              </a:rPr>
              <a:t> Base em arquivo;</a:t>
            </a: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2"/>
                </a:solidFill>
              </a:rPr>
              <a:t> Tabela de Situação (Efeito: soma, subtrai, não afeta);</a:t>
            </a:r>
          </a:p>
          <a:p>
            <a:pPr algn="just">
              <a:buFont typeface="Wingdings" pitchFamily="2" charset="2"/>
              <a:buChar char="v"/>
            </a:pPr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2"/>
                </a:solidFill>
              </a:rPr>
              <a:t> Aba específica para detalhamento do objeto de custos;</a:t>
            </a: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2"/>
                </a:solidFill>
              </a:rPr>
              <a:t> Composição periódica de objeto de custos;</a:t>
            </a: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2"/>
                </a:solidFill>
              </a:rPr>
              <a:t> Composição de valores relacionados a estorno de despesa, inclusive com as notas de empenhos relacionadas a cada objeto de custos;</a:t>
            </a: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2"/>
                </a:solidFill>
              </a:rPr>
              <a:t> Totalizadores de objeto de custos inclusive com valores a informar  e já informados;</a:t>
            </a: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2"/>
                </a:solidFill>
              </a:rPr>
              <a:t> Tabela de situação com vínculo ou não a objeto de custo;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3297610" y="832942"/>
            <a:ext cx="3096344" cy="720000"/>
          </a:xfrm>
          <a:prstGeom prst="rect">
            <a:avLst/>
          </a:prstGeom>
          <a:solidFill>
            <a:srgbClr val="ADF1B0"/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OPERACIONALIZAÇÃO NOVO CPR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12862"/>
            <a:ext cx="982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OBJETO DE CUSTOS – NOVO CPR</a:t>
            </a:r>
            <a:endParaRPr lang="pt-B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9298" y="2129086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2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 flipH="1">
            <a:off x="2145482" y="3929286"/>
            <a:ext cx="2880320" cy="0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arrow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cxnSp>
        <p:nvCxnSpPr>
          <p:cNvPr id="22" name="Conector reto 21"/>
          <p:cNvCxnSpPr>
            <a:stCxn id="9" idx="0"/>
          </p:cNvCxnSpPr>
          <p:nvPr/>
        </p:nvCxnSpPr>
        <p:spPr bwMode="auto">
          <a:xfrm>
            <a:off x="4561264" y="2129086"/>
            <a:ext cx="32490" cy="2088232"/>
          </a:xfrm>
          <a:prstGeom prst="line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cxnSp>
        <p:nvCxnSpPr>
          <p:cNvPr id="24" name="Conector de seta reta 23"/>
          <p:cNvCxnSpPr/>
          <p:nvPr/>
        </p:nvCxnSpPr>
        <p:spPr bwMode="auto">
          <a:xfrm>
            <a:off x="2001466" y="4289326"/>
            <a:ext cx="914400" cy="914400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arrow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sp>
        <p:nvSpPr>
          <p:cNvPr id="21" name="Seta para cima 20"/>
          <p:cNvSpPr/>
          <p:nvPr/>
        </p:nvSpPr>
        <p:spPr bwMode="auto">
          <a:xfrm>
            <a:off x="8050138" y="5369446"/>
            <a:ext cx="144016" cy="648072"/>
          </a:xfrm>
          <a:prstGeom prst="upArrow">
            <a:avLst/>
          </a:prstGeom>
          <a:solidFill>
            <a:srgbClr val="FF0000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313" y="1120974"/>
            <a:ext cx="887138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para cima 9"/>
          <p:cNvSpPr/>
          <p:nvPr/>
        </p:nvSpPr>
        <p:spPr bwMode="auto">
          <a:xfrm>
            <a:off x="2433514" y="4145310"/>
            <a:ext cx="144016" cy="648072"/>
          </a:xfrm>
          <a:prstGeom prst="upArrow">
            <a:avLst/>
          </a:prstGeom>
          <a:solidFill>
            <a:srgbClr val="FF0000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12862"/>
            <a:ext cx="982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OBJETO DE CUSTOS – NOVO CPR</a:t>
            </a:r>
            <a:endParaRPr lang="pt-B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9298" y="2129086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2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 flipH="1">
            <a:off x="2145482" y="3929286"/>
            <a:ext cx="2880320" cy="0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arrow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cxnSp>
        <p:nvCxnSpPr>
          <p:cNvPr id="22" name="Conector reto 21"/>
          <p:cNvCxnSpPr>
            <a:stCxn id="9" idx="0"/>
          </p:cNvCxnSpPr>
          <p:nvPr/>
        </p:nvCxnSpPr>
        <p:spPr bwMode="auto">
          <a:xfrm>
            <a:off x="4561264" y="2129086"/>
            <a:ext cx="32490" cy="2088232"/>
          </a:xfrm>
          <a:prstGeom prst="line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cxnSp>
        <p:nvCxnSpPr>
          <p:cNvPr id="24" name="Conector de seta reta 23"/>
          <p:cNvCxnSpPr/>
          <p:nvPr/>
        </p:nvCxnSpPr>
        <p:spPr bwMode="auto">
          <a:xfrm>
            <a:off x="2001466" y="4289326"/>
            <a:ext cx="914400" cy="914400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arrow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pic>
        <p:nvPicPr>
          <p:cNvPr id="10" name="Imagem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74" y="1192982"/>
            <a:ext cx="9145016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cima 10"/>
          <p:cNvSpPr/>
          <p:nvPr/>
        </p:nvSpPr>
        <p:spPr bwMode="auto">
          <a:xfrm>
            <a:off x="3081586" y="5441454"/>
            <a:ext cx="288032" cy="978408"/>
          </a:xfrm>
          <a:prstGeom prst="upArrow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12862"/>
            <a:ext cx="982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OBJETO DE CUSTOS – NOVO CPR</a:t>
            </a:r>
            <a:endParaRPr lang="pt-B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9298" y="2129086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tx2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 flipH="1">
            <a:off x="2145482" y="3929286"/>
            <a:ext cx="2880320" cy="0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arrow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cxnSp>
        <p:nvCxnSpPr>
          <p:cNvPr id="22" name="Conector reto 21"/>
          <p:cNvCxnSpPr>
            <a:stCxn id="9" idx="0"/>
          </p:cNvCxnSpPr>
          <p:nvPr/>
        </p:nvCxnSpPr>
        <p:spPr bwMode="auto">
          <a:xfrm>
            <a:off x="4561264" y="2129086"/>
            <a:ext cx="32490" cy="2088232"/>
          </a:xfrm>
          <a:prstGeom prst="line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cxnSp>
        <p:nvCxnSpPr>
          <p:cNvPr id="24" name="Conector de seta reta 23"/>
          <p:cNvCxnSpPr/>
          <p:nvPr/>
        </p:nvCxnSpPr>
        <p:spPr bwMode="auto">
          <a:xfrm>
            <a:off x="2001466" y="4289326"/>
            <a:ext cx="914400" cy="914400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arrow"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66" y="1264990"/>
            <a:ext cx="9490298" cy="59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Seta para cima 11"/>
          <p:cNvSpPr/>
          <p:nvPr/>
        </p:nvSpPr>
        <p:spPr bwMode="auto">
          <a:xfrm>
            <a:off x="4305722" y="3857278"/>
            <a:ext cx="288032" cy="978408"/>
          </a:xfrm>
          <a:prstGeom prst="upArrow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 l="14592" t="8876" r="12959" b="6648"/>
          <a:stretch>
            <a:fillRect/>
          </a:stretch>
        </p:blipFill>
        <p:spPr bwMode="auto">
          <a:xfrm>
            <a:off x="561306" y="688926"/>
            <a:ext cx="8928992" cy="650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53394" y="9304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</a:rPr>
              <a:t>	MODELO LEGAL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9298" y="666734"/>
            <a:ext cx="8902700" cy="73358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spcBef>
                <a:spcPct val="50000"/>
              </a:spcBef>
              <a:buFont typeface="Wingdings" pitchFamily="2" charset="2"/>
              <a:buNone/>
            </a:pPr>
            <a:r>
              <a:rPr lang="pt-BR" sz="2000" b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CUMPRIR A LEGISLAÇÃO VIGENTE</a:t>
            </a:r>
          </a:p>
          <a:p>
            <a:pPr algn="just" defTabSz="914400">
              <a:spcBef>
                <a:spcPct val="50000"/>
              </a:spcBef>
              <a:buFont typeface="Wingdings" pitchFamily="2" charset="2"/>
              <a:buNone/>
            </a:pPr>
            <a:endParaRPr lang="pt-BR" sz="2200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buFont typeface="Wingdings 2" pitchFamily="18" charset="2"/>
              <a:buChar char=""/>
              <a:defRPr/>
            </a:pPr>
            <a:r>
              <a:rPr lang="pt-BR" b="1" i="1" dirty="0" smtClean="0">
                <a:solidFill>
                  <a:schemeClr val="accent2"/>
                </a:solidFill>
              </a:rPr>
              <a:t>Lei nº 4.320/1964</a:t>
            </a:r>
          </a:p>
          <a:p>
            <a:pPr marL="342900" lvl="0" indent="-342900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defRPr/>
            </a:pPr>
            <a:r>
              <a:rPr lang="pt-BR" dirty="0" smtClean="0">
                <a:solidFill>
                  <a:schemeClr val="accent2"/>
                </a:solidFill>
              </a:rPr>
              <a:t>	Art. 99. Os serviços públicos industriais, ainda que não organizados como empresa pública ou autárquica, manterão contabilidade especial para determinação dos custos, ingressos e resultados, sem prejuízo da escrituração patrimonial e financeiro comum.</a:t>
            </a:r>
          </a:p>
          <a:p>
            <a:pPr marL="342900" lvl="0" indent="-342900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buFont typeface="Wingdings 2" pitchFamily="18" charset="2"/>
              <a:buChar char=""/>
              <a:defRPr/>
            </a:pPr>
            <a:endParaRPr lang="pt-BR" dirty="0" smtClean="0">
              <a:solidFill>
                <a:schemeClr val="accent2"/>
              </a:solidFill>
            </a:endParaRPr>
          </a:p>
          <a:p>
            <a:pPr marL="342900" lvl="0" indent="-342900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buFont typeface="Wingdings 2" pitchFamily="18" charset="2"/>
              <a:buChar char=""/>
              <a:defRPr/>
            </a:pPr>
            <a:r>
              <a:rPr lang="pt-BR" b="1" i="1" dirty="0" smtClean="0">
                <a:solidFill>
                  <a:schemeClr val="accent2"/>
                </a:solidFill>
              </a:rPr>
              <a:t>O Decreto-Lei nº 200/1967</a:t>
            </a:r>
          </a:p>
          <a:p>
            <a:pPr marL="342900" lvl="0" indent="-342900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defRPr/>
            </a:pPr>
            <a:r>
              <a:rPr lang="pt-BR" dirty="0" smtClean="0">
                <a:solidFill>
                  <a:schemeClr val="accent2"/>
                </a:solidFill>
              </a:rPr>
              <a:t>	Art. 79. A contabilidade deverá apurar os custos dos serviços de forma a evidenciar os resultados da gestão.”</a:t>
            </a:r>
          </a:p>
          <a:p>
            <a:pPr lvl="1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defRPr/>
            </a:pPr>
            <a:endParaRPr lang="pt-BR" dirty="0" smtClean="0">
              <a:solidFill>
                <a:schemeClr val="accent2"/>
              </a:solidFill>
            </a:endParaRPr>
          </a:p>
          <a:p>
            <a:pPr marL="342900" lvl="0" indent="-342900" algn="just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buFont typeface="Wingdings 2" pitchFamily="18" charset="2"/>
              <a:buChar char=""/>
              <a:defRPr/>
            </a:pPr>
            <a:r>
              <a:rPr lang="pt-BR" b="1" i="1" dirty="0" smtClean="0">
                <a:solidFill>
                  <a:schemeClr val="accent2"/>
                </a:solidFill>
              </a:rPr>
              <a:t>Lei 10.180/2001</a:t>
            </a:r>
          </a:p>
          <a:p>
            <a:pPr marL="342900" lvl="0" indent="-342900" algn="just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defRPr/>
            </a:pPr>
            <a:r>
              <a:rPr lang="pt-BR" i="1" dirty="0" smtClean="0">
                <a:solidFill>
                  <a:schemeClr val="accent2"/>
                </a:solidFill>
              </a:rPr>
              <a:t>	Art. 15. O Sistema de Contabilidade Federal tem por finalidade registrar os atos e fatos relacionados com a administração orçamentária, financeira e patrimonial da União e evidenciar:</a:t>
            </a:r>
            <a:endParaRPr lang="pt-BR" dirty="0" smtClean="0">
              <a:solidFill>
                <a:schemeClr val="accent2"/>
              </a:solidFill>
            </a:endParaRPr>
          </a:p>
          <a:p>
            <a:pPr marL="342900" lvl="0" indent="-342900" algn="just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defRPr/>
            </a:pPr>
            <a:r>
              <a:rPr lang="pt-BR" i="1" dirty="0" smtClean="0">
                <a:solidFill>
                  <a:schemeClr val="accent2"/>
                </a:solidFill>
              </a:rPr>
              <a:t>	V - os custos dos programas e das unidades da Administração Pública Federal; </a:t>
            </a:r>
            <a:endParaRPr lang="pt-BR" dirty="0" smtClean="0">
              <a:solidFill>
                <a:schemeClr val="accent2"/>
              </a:solidFill>
            </a:endParaRPr>
          </a:p>
          <a:p>
            <a:pPr marL="342900" lvl="0" indent="-342900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buFont typeface="Wingdings 2" pitchFamily="18" charset="2"/>
              <a:buChar char=""/>
              <a:defRPr/>
            </a:pPr>
            <a:endParaRPr lang="pt-BR" dirty="0" smtClean="0">
              <a:solidFill>
                <a:schemeClr val="accent2"/>
              </a:solidFill>
            </a:endParaRPr>
          </a:p>
          <a:p>
            <a:pPr marL="342900" lvl="0" indent="-342900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buFont typeface="Wingdings 2" pitchFamily="18" charset="2"/>
              <a:buChar char=""/>
              <a:defRPr/>
            </a:pPr>
            <a:r>
              <a:rPr lang="pt-BR" b="1" i="1" dirty="0" smtClean="0">
                <a:solidFill>
                  <a:schemeClr val="accent2"/>
                </a:solidFill>
              </a:rPr>
              <a:t>LRF, artigo 50</a:t>
            </a:r>
          </a:p>
          <a:p>
            <a:pPr marL="342900" lvl="0" indent="-342900" defTabSz="914400" eaLnBrk="0" hangingPunct="0">
              <a:lnSpc>
                <a:spcPct val="110000"/>
              </a:lnSpc>
              <a:spcBef>
                <a:spcPct val="20000"/>
              </a:spcBef>
              <a:buSzPct val="70000"/>
              <a:defRPr/>
            </a:pPr>
            <a:r>
              <a:rPr lang="pt-BR" b="1" i="1" dirty="0" smtClean="0">
                <a:solidFill>
                  <a:schemeClr val="accent2"/>
                </a:solidFill>
              </a:rPr>
              <a:t>	</a:t>
            </a:r>
            <a:r>
              <a:rPr lang="pt-BR" dirty="0" smtClean="0">
                <a:solidFill>
                  <a:schemeClr val="accent2"/>
                </a:solidFill>
              </a:rPr>
              <a:t>§ 3º A Administração Pública manterá sistema de custos que permita a avaliação e o acompanhamento da gestão orçamentária, financeira e patrimonial.</a:t>
            </a:r>
          </a:p>
          <a:p>
            <a:pPr marL="342900" indent="-342900" algn="just" defTabSz="914400" eaLnBrk="0" hangingPunct="0"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200" dirty="0" smtClean="0">
              <a:solidFill>
                <a:schemeClr val="accent2"/>
              </a:solidFill>
            </a:endParaRPr>
          </a:p>
          <a:p>
            <a:pPr algn="just" defTabSz="914400">
              <a:spcBef>
                <a:spcPct val="50000"/>
              </a:spcBef>
              <a:buFont typeface="Wingdings" pitchFamily="2" charset="2"/>
              <a:buNone/>
            </a:pPr>
            <a:endParaRPr lang="pt-BR" sz="2200" b="1" dirty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61306" y="5441454"/>
            <a:ext cx="8858312" cy="20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200" b="1" i="1" dirty="0" smtClean="0">
              <a:solidFill>
                <a:schemeClr val="accent2"/>
              </a:solidFill>
              <a:latin typeface="+mn-lt"/>
            </a:endParaRPr>
          </a:p>
          <a:p>
            <a:pPr lvl="1" defTabSz="914400" eaLnBrk="0" hangingPunct="0">
              <a:lnSpc>
                <a:spcPct val="110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200" dirty="0">
              <a:solidFill>
                <a:schemeClr val="accent2"/>
              </a:solidFill>
              <a:latin typeface="+mn-lt"/>
            </a:endParaRPr>
          </a:p>
          <a:p>
            <a:pPr marL="342900" indent="-342900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200" b="1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633314" y="904950"/>
            <a:ext cx="4320480" cy="720000"/>
          </a:xfrm>
          <a:prstGeom prst="rect">
            <a:avLst/>
          </a:prstGeom>
          <a:solidFill>
            <a:srgbClr val="ADF1B0"/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HIERARQUIZAÇÃO</a:t>
            </a:r>
            <a:endPara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9298" y="1841054"/>
            <a:ext cx="9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3200" dirty="0" smtClean="0">
                <a:solidFill>
                  <a:schemeClr val="tx2"/>
                </a:solidFill>
              </a:rPr>
              <a:t> dotar os órgãos de informações de custos sintéticas e analíticas em nível de unidade organizacional em seus referidos </a:t>
            </a:r>
            <a:r>
              <a:rPr lang="pt-BR" sz="3200" dirty="0" smtClean="0">
                <a:solidFill>
                  <a:schemeClr val="tx2"/>
                </a:solidFill>
              </a:rPr>
              <a:t>objetos </a:t>
            </a:r>
            <a:r>
              <a:rPr lang="pt-BR" sz="3200" dirty="0" smtClean="0">
                <a:solidFill>
                  <a:schemeClr val="tx2"/>
                </a:solidFill>
              </a:rPr>
              <a:t>de custos;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200" dirty="0" smtClean="0">
                <a:solidFill>
                  <a:schemeClr val="tx2"/>
                </a:solidFill>
              </a:rPr>
              <a:t> Não tem interferência no processo de execução e no método de custeio;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200" dirty="0" smtClean="0">
                <a:solidFill>
                  <a:schemeClr val="tx2"/>
                </a:solidFill>
              </a:rPr>
              <a:t> Não gera interferência no levantamento de outras informações;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200" dirty="0" smtClean="0">
                <a:solidFill>
                  <a:schemeClr val="tx2"/>
                </a:solidFill>
              </a:rPr>
              <a:t> Não possui relação com o SIORG.</a:t>
            </a:r>
          </a:p>
          <a:p>
            <a:pPr algn="just">
              <a:buFont typeface="Wingdings" pitchFamily="2" charset="2"/>
              <a:buChar char="v"/>
            </a:pPr>
            <a:r>
              <a:rPr lang="pt-BR" sz="3200" dirty="0" smtClean="0">
                <a:solidFill>
                  <a:schemeClr val="tx2"/>
                </a:solidFill>
              </a:rPr>
              <a:t> Possibilitar estrutura flexível adequando a realidade do órgão.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112862"/>
            <a:ext cx="982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 b="1" dirty="0" smtClean="0">
                <a:cs typeface="Times New Roman" pitchFamily="18" charset="0"/>
              </a:rPr>
              <a:t>OBJETO DE CUSTOS</a:t>
            </a:r>
            <a:endParaRPr lang="pt-BR" sz="1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2865562" y="1048966"/>
            <a:ext cx="4320480" cy="720000"/>
          </a:xfrm>
          <a:prstGeom prst="rect">
            <a:avLst/>
          </a:prstGeom>
          <a:solidFill>
            <a:srgbClr val="ADF1B0"/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MODELO</a:t>
            </a:r>
            <a:endPara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9298" y="2129086"/>
            <a:ext cx="9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X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>
                <a:solidFill>
                  <a:schemeClr val="tx2"/>
                </a:solidFill>
              </a:rPr>
              <a:t>– código </a:t>
            </a:r>
            <a:r>
              <a:rPr lang="pt-BR" sz="3200" dirty="0" smtClean="0">
                <a:solidFill>
                  <a:schemeClr val="tx2"/>
                </a:solidFill>
              </a:rPr>
              <a:t>objet</a:t>
            </a:r>
            <a:r>
              <a:rPr lang="pt-BR" sz="3200" dirty="0" smtClean="0">
                <a:solidFill>
                  <a:schemeClr val="tx2"/>
                </a:solidFill>
              </a:rPr>
              <a:t>o </a:t>
            </a:r>
            <a:r>
              <a:rPr lang="pt-BR" sz="3200" dirty="0" smtClean="0">
                <a:solidFill>
                  <a:schemeClr val="tx2"/>
                </a:solidFill>
              </a:rPr>
              <a:t>de custos</a:t>
            </a:r>
          </a:p>
          <a:p>
            <a:pPr algn="just"/>
            <a:endParaRPr lang="pt-BR" sz="3200" dirty="0" smtClean="0">
              <a:solidFill>
                <a:schemeClr val="tx2"/>
              </a:solidFill>
            </a:endParaRPr>
          </a:p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XX</a:t>
            </a:r>
            <a:r>
              <a:rPr lang="pt-BR" sz="3200" dirty="0" smtClean="0">
                <a:solidFill>
                  <a:schemeClr val="tx2"/>
                </a:solidFill>
              </a:rPr>
              <a:t> – MINISTÉRIO/EMPRESA</a:t>
            </a:r>
          </a:p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chemeClr val="tx2"/>
                </a:solidFill>
              </a:rPr>
              <a:t> – SECRETARIA EXECUTIVA/VICE-PRES</a:t>
            </a:r>
          </a:p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XX</a:t>
            </a:r>
            <a:r>
              <a:rPr lang="pt-BR" sz="3200" dirty="0" smtClean="0">
                <a:solidFill>
                  <a:schemeClr val="tx2"/>
                </a:solidFill>
              </a:rPr>
              <a:t>- SUBSECRETARIA/DIRETORIA</a:t>
            </a:r>
          </a:p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X </a:t>
            </a:r>
            <a:r>
              <a:rPr lang="pt-BR" sz="3200" dirty="0" smtClean="0">
                <a:solidFill>
                  <a:schemeClr val="tx2"/>
                </a:solidFill>
              </a:rPr>
              <a:t>– COORDENAÇÃO</a:t>
            </a:r>
          </a:p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X</a:t>
            </a:r>
            <a:r>
              <a:rPr lang="pt-BR" sz="3200" dirty="0" smtClean="0">
                <a:solidFill>
                  <a:schemeClr val="tx2"/>
                </a:solidFill>
              </a:rPr>
              <a:t> – GERÊNCIA</a:t>
            </a:r>
          </a:p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XXXX</a:t>
            </a:r>
            <a:r>
              <a:rPr lang="pt-BR" sz="3200" dirty="0" smtClean="0">
                <a:solidFill>
                  <a:schemeClr val="tx1"/>
                </a:solidFill>
              </a:rPr>
              <a:t> – OBJETO DE CUSTO</a:t>
            </a:r>
            <a:endParaRPr lang="pt-BR" sz="3200" dirty="0" smtClean="0">
              <a:solidFill>
                <a:schemeClr val="tx2"/>
              </a:solidFill>
            </a:endParaRPr>
          </a:p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XXXX</a:t>
            </a:r>
            <a:r>
              <a:rPr lang="pt-BR" sz="3200" dirty="0" smtClean="0">
                <a:solidFill>
                  <a:schemeClr val="tx2"/>
                </a:solidFill>
              </a:rPr>
              <a:t> – CÓDIGO DE CENTRO DE CUSTOS 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112862"/>
            <a:ext cx="982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 b="1" dirty="0" smtClean="0">
                <a:cs typeface="Times New Roman" pitchFamily="18" charset="0"/>
              </a:rPr>
              <a:t>HIERARQUIZAÇÃO DE OBJETO DE CUSTOS</a:t>
            </a:r>
            <a:endParaRPr lang="pt-BR" sz="1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 l="15117" t="9716" r="13484" b="8428"/>
          <a:stretch>
            <a:fillRect/>
          </a:stretch>
        </p:blipFill>
        <p:spPr bwMode="auto">
          <a:xfrm>
            <a:off x="546271" y="760934"/>
            <a:ext cx="894402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/>
          <a:srcRect l="16167" t="10556" r="16109" b="17205"/>
          <a:stretch>
            <a:fillRect/>
          </a:stretch>
        </p:blipFill>
        <p:spPr bwMode="auto">
          <a:xfrm>
            <a:off x="345282" y="904950"/>
            <a:ext cx="928903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  <p:grpSp>
        <p:nvGrpSpPr>
          <p:cNvPr id="2" name="Grupo 7"/>
          <p:cNvGrpSpPr/>
          <p:nvPr/>
        </p:nvGrpSpPr>
        <p:grpSpPr>
          <a:xfrm>
            <a:off x="633314" y="1120974"/>
            <a:ext cx="8712968" cy="5976664"/>
            <a:chOff x="633314" y="1120974"/>
            <a:chExt cx="8712968" cy="5976664"/>
          </a:xfrm>
        </p:grpSpPr>
        <p:pic>
          <p:nvPicPr>
            <p:cNvPr id="1873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7" t="16436" r="19259" b="13845"/>
            <a:stretch>
              <a:fillRect/>
            </a:stretch>
          </p:blipFill>
          <p:spPr bwMode="auto">
            <a:xfrm>
              <a:off x="633314" y="1120974"/>
              <a:ext cx="8712968" cy="597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ângulo 6"/>
            <p:cNvSpPr/>
            <p:nvPr/>
          </p:nvSpPr>
          <p:spPr bwMode="auto">
            <a:xfrm>
              <a:off x="705322" y="1553022"/>
              <a:ext cx="1512168" cy="1152128"/>
            </a:xfrm>
            <a:prstGeom prst="rect">
              <a:avLst/>
            </a:prstGeom>
            <a:solidFill>
              <a:schemeClr val="bg1"/>
            </a:solidFill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/>
          <a:srcRect l="15117" t="9716" r="14009" b="13005"/>
          <a:stretch>
            <a:fillRect/>
          </a:stretch>
        </p:blipFill>
        <p:spPr bwMode="auto">
          <a:xfrm>
            <a:off x="436857" y="976958"/>
            <a:ext cx="898143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35519"/>
            <a:ext cx="9648825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 smtClean="0"/>
              <a:t>Comando da Aeronáutica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137370" y="93043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400" b="1" dirty="0" smtClean="0">
                <a:latin typeface="+mn-lt"/>
              </a:rPr>
              <a:t>Lições Aprendidas</a:t>
            </a:r>
            <a:endParaRPr lang="pt-BR" sz="2400" b="1" dirty="0">
              <a:latin typeface="+mn-lt"/>
            </a:endParaRP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309563" y="760934"/>
            <a:ext cx="9180735" cy="671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A estratégia do Gradualismo mostrou-se bem sucedida;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A flexibilidade do Data Warehouse permitiu uma ferramenta compatível com a heterogeneidade dos órgãos tanto do Executivo quanto do Legislativo e do Judiciário;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A formalização das setoriais de custos de modo transversal permite contato direto com os servidores envolvidos com o SIC;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O foco inicial na Administração Direta favoreceu o gradualismo;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O refinamento metodológico é um processo contínuo;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A Dimensão </a:t>
            </a:r>
            <a:r>
              <a:rPr lang="pt-BR" sz="2200" b="1" dirty="0">
                <a:solidFill>
                  <a:schemeClr val="accent2"/>
                </a:solidFill>
              </a:rPr>
              <a:t>Cultural </a:t>
            </a:r>
            <a:r>
              <a:rPr lang="pt-BR" sz="2200" b="1" dirty="0" smtClean="0">
                <a:solidFill>
                  <a:schemeClr val="accent2"/>
                </a:solidFill>
              </a:rPr>
              <a:t>ainda se mostra como desafio a ser vencido;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Mudança de gestão de um padrão burocrático para um proativo;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Busca de informações a partir de uma única fonte de dados;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Evolução nas rotinas patrimoniais é ponto crucial;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Consequente melhoria nas funções de planejamento e orçamento;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381571" y="1092774"/>
            <a:ext cx="9180735" cy="4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Informação mais acessível ao cidadão para a construção da cultura (portal, cartilha, guia interativo);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Desconforto de gestores na avaliação de seu desempenho;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Marco na Administração  Pública;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Qualidade na entrada de dados nos sistemas estruturantes é passo fundamental para a transparência e gestão da informação;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Gestor do Sistema não é gestor da informação;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Efeito multiplicador e apoio de órgãos que já utilizam a sistema;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Opção por utilizar sistema a custo zero;</a:t>
            </a:r>
          </a:p>
          <a:p>
            <a:pPr marL="342900" indent="-342900"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chemeClr val="accent6"/>
              </a:buClr>
              <a:buSzPct val="100000"/>
              <a:buFont typeface="Wingdings" pitchFamily="2" charset="2"/>
              <a:buChar char="Ø"/>
            </a:pPr>
            <a:r>
              <a:rPr lang="pt-BR" sz="2200" b="1" dirty="0" smtClean="0">
                <a:solidFill>
                  <a:schemeClr val="accent2"/>
                </a:solidFill>
              </a:rPr>
              <a:t>O que define custo não é o pagamento é o consumo.</a:t>
            </a:r>
            <a:endParaRPr lang="pt-BR" sz="2200" b="1" dirty="0">
              <a:solidFill>
                <a:schemeClr val="accent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37370" y="93043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400" b="1" dirty="0" smtClean="0">
                <a:latin typeface="+mn-lt"/>
              </a:rPr>
              <a:t>Lições Aprendidas</a:t>
            </a:r>
            <a:endParaRPr lang="pt-BR" sz="24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907588" cy="6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0" y="0"/>
          <a:ext cx="9907588" cy="76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Photo Editor Photo" r:id="rId5" imgW="7430537" imgH="762106" progId="">
                  <p:embed/>
                </p:oleObj>
              </mc:Choice>
              <mc:Fallback>
                <p:oleObj name="Photo Editor Photo" r:id="rId5" imgW="7430537" imgH="76210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907588" cy="760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688926"/>
            <a:ext cx="9907588" cy="7200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>
              <a:spcBef>
                <a:spcPct val="50000"/>
              </a:spcBef>
            </a:pPr>
            <a:endParaRPr lang="pt-BR" sz="130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04938" y="76200"/>
            <a:ext cx="8229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</a:rPr>
              <a:t>Desafios Conceituais e Metodológicos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3274" y="976958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4000" b="1" dirty="0" smtClean="0">
                <a:solidFill>
                  <a:schemeClr val="accent6"/>
                </a:solidFill>
              </a:rPr>
              <a:t>Não basta um ótimo Sistema e estrutura física/funcional se esta informação não for </a:t>
            </a:r>
            <a:r>
              <a:rPr lang="pt-PT" sz="4000" b="1" dirty="0" smtClean="0">
                <a:solidFill>
                  <a:srgbClr val="FF0000"/>
                </a:solidFill>
              </a:rPr>
              <a:t>útil</a:t>
            </a:r>
            <a:r>
              <a:rPr lang="pt-PT" sz="4000" b="1" dirty="0">
                <a:solidFill>
                  <a:schemeClr val="accent6"/>
                </a:solidFill>
              </a:rPr>
              <a:t>, </a:t>
            </a:r>
            <a:r>
              <a:rPr lang="pt-PT" sz="4000" b="1" dirty="0" smtClean="0">
                <a:solidFill>
                  <a:schemeClr val="accent6"/>
                </a:solidFill>
              </a:rPr>
              <a:t>e </a:t>
            </a:r>
            <a:r>
              <a:rPr lang="pt-PT" sz="4000" b="1" dirty="0">
                <a:solidFill>
                  <a:schemeClr val="accent6"/>
                </a:solidFill>
              </a:rPr>
              <a:t>representar com  </a:t>
            </a:r>
            <a:r>
              <a:rPr lang="pt-PT" sz="4000" b="1" i="1" dirty="0">
                <a:solidFill>
                  <a:srgbClr val="FF0000"/>
                </a:solidFill>
              </a:rPr>
              <a:t>fidedignidade</a:t>
            </a:r>
            <a:r>
              <a:rPr lang="pt-PT" sz="4000" b="1" dirty="0">
                <a:solidFill>
                  <a:schemeClr val="accent6"/>
                </a:solidFill>
              </a:rPr>
              <a:t> o </a:t>
            </a:r>
            <a:r>
              <a:rPr lang="pt-PT" sz="4000" b="1">
                <a:solidFill>
                  <a:schemeClr val="accent6"/>
                </a:solidFill>
              </a:rPr>
              <a:t>objeto </a:t>
            </a:r>
            <a:r>
              <a:rPr lang="pt-PT" sz="4000" b="1" smtClean="0">
                <a:solidFill>
                  <a:schemeClr val="accent6"/>
                </a:solidFill>
              </a:rPr>
              <a:t>que se </a:t>
            </a:r>
            <a:r>
              <a:rPr lang="pt-PT" sz="4000" b="1">
                <a:solidFill>
                  <a:schemeClr val="accent6"/>
                </a:solidFill>
              </a:rPr>
              <a:t>propõe </a:t>
            </a:r>
            <a:r>
              <a:rPr lang="pt-PT" sz="4000" b="1" smtClean="0">
                <a:solidFill>
                  <a:schemeClr val="accent6"/>
                </a:solidFill>
              </a:rPr>
              <a:t>mensurar</a:t>
            </a:r>
            <a:r>
              <a:rPr lang="pt-PT" sz="4000" b="1" dirty="0">
                <a:solidFill>
                  <a:schemeClr val="accent6"/>
                </a:solidFill>
              </a:rPr>
              <a:t>. </a:t>
            </a:r>
          </a:p>
          <a:p>
            <a:pPr algn="just"/>
            <a:endParaRPr lang="pt-PT" sz="4000" b="1" dirty="0">
              <a:solidFill>
                <a:schemeClr val="accent6"/>
              </a:solidFill>
            </a:endParaRPr>
          </a:p>
          <a:p>
            <a:pPr algn="just"/>
            <a:r>
              <a:rPr lang="pt-PT" sz="4000" b="1" dirty="0">
                <a:solidFill>
                  <a:schemeClr val="accent6"/>
                </a:solidFill>
              </a:rPr>
              <a:t>É </a:t>
            </a:r>
            <a:r>
              <a:rPr lang="pt-PT" sz="4000" b="1" i="1" dirty="0">
                <a:solidFill>
                  <a:schemeClr val="accent6"/>
                </a:solidFill>
              </a:rPr>
              <a:t>IMPRESCINDÍVEL </a:t>
            </a:r>
            <a:r>
              <a:rPr lang="pt-PT" sz="4000" b="1" dirty="0">
                <a:solidFill>
                  <a:schemeClr val="accent6"/>
                </a:solidFill>
              </a:rPr>
              <a:t>que a informação de custos seja  </a:t>
            </a:r>
            <a:r>
              <a:rPr lang="pt-PT" sz="4000" b="1" i="1" dirty="0">
                <a:solidFill>
                  <a:srgbClr val="FF0000"/>
                </a:solidFill>
              </a:rPr>
              <a:t>comparável</a:t>
            </a:r>
            <a:r>
              <a:rPr lang="pt-PT" sz="4000" b="1" dirty="0">
                <a:solidFill>
                  <a:schemeClr val="accent6"/>
                </a:solidFill>
              </a:rPr>
              <a:t>, </a:t>
            </a:r>
            <a:r>
              <a:rPr lang="pt-PT" sz="4000" b="1" i="1" dirty="0">
                <a:solidFill>
                  <a:srgbClr val="FF0000"/>
                </a:solidFill>
              </a:rPr>
              <a:t>verificável</a:t>
            </a:r>
            <a:r>
              <a:rPr lang="pt-PT" sz="4000" b="1" dirty="0">
                <a:solidFill>
                  <a:schemeClr val="accent6"/>
                </a:solidFill>
              </a:rPr>
              <a:t>, </a:t>
            </a:r>
            <a:r>
              <a:rPr lang="pt-PT" sz="4000" b="1" i="1" dirty="0">
                <a:solidFill>
                  <a:srgbClr val="FF0000"/>
                </a:solidFill>
              </a:rPr>
              <a:t>tempestiva</a:t>
            </a:r>
            <a:r>
              <a:rPr lang="pt-PT" sz="4000" b="1" dirty="0">
                <a:solidFill>
                  <a:schemeClr val="accent6"/>
                </a:solidFill>
              </a:rPr>
              <a:t> e </a:t>
            </a:r>
            <a:r>
              <a:rPr lang="pt-PT" sz="4000" b="1" i="1" dirty="0">
                <a:solidFill>
                  <a:srgbClr val="FF0000"/>
                </a:solidFill>
              </a:rPr>
              <a:t>compreensível</a:t>
            </a:r>
            <a:r>
              <a:rPr lang="pt-PT" sz="4000" b="1" dirty="0">
                <a:solidFill>
                  <a:schemeClr val="accent6"/>
                </a:solidFill>
              </a:rPr>
              <a:t>.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012" y="1711428"/>
            <a:ext cx="8511988" cy="46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" y="112713"/>
            <a:ext cx="964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  <a:ea typeface="DejaVu Sans" pitchFamily="34" charset="0"/>
              </a:rPr>
              <a:t>Sistemas de </a:t>
            </a:r>
            <a:r>
              <a:rPr lang="pt-BR" sz="2400" b="1" dirty="0" smtClean="0">
                <a:latin typeface="+mn-lt"/>
                <a:ea typeface="DejaVu Sans" pitchFamily="34" charset="0"/>
              </a:rPr>
              <a:t>Informação de Custos do Governo Federal</a:t>
            </a:r>
            <a:endParaRPr lang="pt-BR" sz="2400" b="1" dirty="0">
              <a:latin typeface="+mn-lt"/>
              <a:ea typeface="DejaVu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96010" y="1120974"/>
            <a:ext cx="4929222" cy="648072"/>
          </a:xfrm>
          <a:prstGeom prst="rect">
            <a:avLst/>
          </a:prstGeom>
          <a:solidFill>
            <a:srgbClr val="FFFF99"/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CONSTITUIÇÃO </a:t>
            </a: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DAS SETORIAIS </a:t>
            </a:r>
            <a:r>
              <a:rPr lang="pt-B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 CUSTOS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0" y="1985070"/>
            <a:ext cx="35131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 smtClean="0">
                <a:solidFill>
                  <a:schemeClr val="accent2"/>
                </a:solidFill>
              </a:rPr>
              <a:t>Portaria </a:t>
            </a:r>
            <a:r>
              <a:rPr lang="pt-BR" sz="2000" b="1" dirty="0">
                <a:solidFill>
                  <a:schemeClr val="accent2"/>
                </a:solidFill>
              </a:rPr>
              <a:t>STN nº 157/2011</a:t>
            </a:r>
            <a:endParaRPr lang="pt-BR" b="1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</a:pPr>
            <a:endParaRPr lang="pt-BR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2000" dirty="0">
                <a:solidFill>
                  <a:schemeClr val="tx1"/>
                </a:solidFill>
              </a:rPr>
              <a:t> Criação do Sistema de Custos do Governo Federal</a:t>
            </a:r>
          </a:p>
          <a:p>
            <a:pPr>
              <a:buFont typeface="Wingdings" pitchFamily="2" charset="2"/>
              <a:buChar char="v"/>
            </a:pPr>
            <a:endParaRPr lang="pt-BR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2000" dirty="0">
                <a:solidFill>
                  <a:schemeClr val="tx1"/>
                </a:solidFill>
              </a:rPr>
              <a:t> Objetivo: Evidenciar os custos dos programas e das unidades da administração pública federal.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3672408" y="616918"/>
          <a:ext cx="941829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1"/>
          <p:cNvSpPr txBox="1">
            <a:spLocks noChangeArrowheads="1"/>
          </p:cNvSpPr>
          <p:nvPr/>
        </p:nvSpPr>
        <p:spPr bwMode="auto">
          <a:xfrm>
            <a:off x="5386388" y="1913062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ÓRGÃO CENTRAL</a:t>
            </a:r>
          </a:p>
        </p:txBody>
      </p:sp>
      <p:sp>
        <p:nvSpPr>
          <p:cNvPr id="12" name="CaixaDeTexto 12"/>
          <p:cNvSpPr txBox="1">
            <a:spLocks noChangeArrowheads="1"/>
          </p:cNvSpPr>
          <p:nvPr/>
        </p:nvSpPr>
        <p:spPr bwMode="auto">
          <a:xfrm>
            <a:off x="4595813" y="6727949"/>
            <a:ext cx="4073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solidFill>
                  <a:schemeClr val="tx1"/>
                </a:solidFill>
              </a:rPr>
              <a:t>ÓRGÃOS SETORIAIS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37370" y="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</a:rPr>
              <a:t>	HOJE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0" y="5225430"/>
            <a:ext cx="41617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2"/>
                </a:solidFill>
              </a:rPr>
              <a:t>Portaria STN nº 716/2011     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1"/>
                </a:solidFill>
              </a:rPr>
              <a:t>Competências do Órgão Central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tx1"/>
                </a:solidFill>
              </a:rPr>
              <a:t>Competências dos Órgãos Setoriais</a:t>
            </a:r>
          </a:p>
          <a:p>
            <a:pPr>
              <a:buFont typeface="Wingdings" pitchFamily="2" charset="2"/>
              <a:buChar char="v"/>
            </a:pPr>
            <a:endParaRPr lang="pt-BR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pt-BR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38886" y="715146"/>
            <a:ext cx="4320480" cy="720000"/>
          </a:xfrm>
          <a:prstGeom prst="rect">
            <a:avLst/>
          </a:prstGeom>
          <a:solidFill>
            <a:srgbClr val="FFFF99"/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RELATÓRIOS MENSAIS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09563" y="2857500"/>
          <a:ext cx="9311514" cy="4304818"/>
        </p:xfrm>
        <a:graphic>
          <a:graphicData uri="http://schemas.openxmlformats.org/drawingml/2006/table">
            <a:tbl>
              <a:tblPr/>
              <a:tblGrid>
                <a:gridCol w="941974"/>
                <a:gridCol w="601638"/>
                <a:gridCol w="1317197"/>
                <a:gridCol w="1317197"/>
                <a:gridCol w="1317197"/>
                <a:gridCol w="1378429"/>
                <a:gridCol w="1378429"/>
                <a:gridCol w="1059453"/>
              </a:tblGrid>
              <a:tr h="935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Prod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Unid Med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Mês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Qtde Prevista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Qtde Realizada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Exec. Física 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Custo Total no mês (R$)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Indicadores Custo Unitário no mês (R$)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00"/>
                    </a:solidFill>
                  </a:tcPr>
                </a:tc>
              </a:tr>
              <a:tr h="374332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usuário atendido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UND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jan/11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18.833,000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14.142,000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75,1%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0,00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0,00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3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fev/11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18.833,000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14.308,000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76,0%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263.788,33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18,44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</a:tr>
              <a:tr h="3743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mar/11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18.833,000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16.714,000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88,7%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261.418,90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15,64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3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abr/11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18.833,000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15.450,000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82,0%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265.931,00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17,21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</a:tr>
              <a:tr h="3743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mai/11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18.833,000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24.607,000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130,7%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259.138,01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10,53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3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jun/11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18.833,000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21.392,000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113,6%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258.614,85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12,09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</a:tr>
              <a:tr h="3743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jul/11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18.833,000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22.613,000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120,1%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263.901,50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11,67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3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ago/11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18.833,000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16.820,000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89,3%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428.387,88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Verdana"/>
                          <a:ea typeface="Times New Roman"/>
                          <a:cs typeface="Arial"/>
                        </a:rPr>
                        <a:t>25,47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3C6"/>
                    </a:solidFill>
                  </a:tcPr>
                </a:tc>
              </a:tr>
              <a:tr h="3743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150.664,000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146.046,000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77,5%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2.001.180,47</a:t>
                      </a: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13,70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8" marR="395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</a:tr>
            </a:tbl>
          </a:graphicData>
        </a:graphic>
      </p:graphicFrame>
      <p:sp>
        <p:nvSpPr>
          <p:cNvPr id="52311" name="Rectangle 1"/>
          <p:cNvSpPr>
            <a:spLocks noChangeArrowheads="1"/>
          </p:cNvSpPr>
          <p:nvPr/>
        </p:nvSpPr>
        <p:spPr bwMode="auto">
          <a:xfrm>
            <a:off x="238125" y="2071688"/>
            <a:ext cx="802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pt-BR" sz="140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UO 33101:MINISTERIO DA PREVIDENCIA SOCIAL</a:t>
            </a:r>
            <a:endParaRPr lang="pt-BR" sz="14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defTabSz="914400" eaLnBrk="0" hangingPunct="0"/>
            <a:r>
              <a:rPr lang="pt-BR" sz="140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Programa = 0085 -QUALIDADE DOS SERVICOS PREVIDENCIARIOS</a:t>
            </a:r>
            <a:endParaRPr lang="pt-BR" sz="1400">
              <a:solidFill>
                <a:schemeClr val="tx1"/>
              </a:solidFill>
              <a:cs typeface="Arial" charset="0"/>
            </a:endParaRPr>
          </a:p>
          <a:p>
            <a:pPr defTabSz="914400" eaLnBrk="0" hangingPunct="0"/>
            <a:r>
              <a:rPr lang="pt-BR" sz="1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A</a:t>
            </a:r>
            <a:r>
              <a:rPr lang="pt-BR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ç</a:t>
            </a:r>
            <a:r>
              <a:rPr lang="pt-BR" sz="1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ão = 2587 - SERVICOS DE OUVIDORIA AOS USUARIOS DA PREVIDENCIA SOCIAL</a:t>
            </a:r>
            <a:endParaRPr lang="pt-BR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2312" name="Retângulo 11"/>
          <p:cNvSpPr>
            <a:spLocks noChangeArrowheads="1"/>
          </p:cNvSpPr>
          <p:nvPr/>
        </p:nvSpPr>
        <p:spPr bwMode="auto">
          <a:xfrm>
            <a:off x="238125" y="1428750"/>
            <a:ext cx="267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b="1">
                <a:solidFill>
                  <a:schemeClr val="tx2"/>
                </a:solidFill>
              </a:rPr>
              <a:t> Por Produto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53394" y="9304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</a:rPr>
              <a:t>RELATÓRIO DO SIC</a:t>
            </a:r>
            <a:endParaRPr lang="pt-BR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38886" y="715146"/>
            <a:ext cx="4320480" cy="720000"/>
          </a:xfrm>
          <a:prstGeom prst="rect">
            <a:avLst/>
          </a:prstGeom>
          <a:solidFill>
            <a:srgbClr val="FFFF99"/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RELATÓRIOS MENSAIS</a:t>
            </a:r>
          </a:p>
        </p:txBody>
      </p:sp>
      <p:sp>
        <p:nvSpPr>
          <p:cNvPr id="53253" name="Rectangle 1"/>
          <p:cNvSpPr>
            <a:spLocks noChangeArrowheads="1"/>
          </p:cNvSpPr>
          <p:nvPr/>
        </p:nvSpPr>
        <p:spPr bwMode="auto">
          <a:xfrm>
            <a:off x="238125" y="2214563"/>
            <a:ext cx="802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pt-BR" sz="140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UO 33101:MINISTERIO DA PREVIDENCIA SOCIAL</a:t>
            </a:r>
            <a:endParaRPr lang="pt-BR" sz="14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defTabSz="914400" eaLnBrk="0" hangingPunct="0"/>
            <a:r>
              <a:rPr lang="pt-BR" sz="140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Programa = 0085 -QUALIDADE DOS SERVICOS PREVIDENCIARIOS</a:t>
            </a:r>
            <a:endParaRPr lang="pt-BR" sz="1400">
              <a:solidFill>
                <a:schemeClr val="tx1"/>
              </a:solidFill>
              <a:cs typeface="Arial" charset="0"/>
            </a:endParaRPr>
          </a:p>
          <a:p>
            <a:pPr defTabSz="914400" eaLnBrk="0" hangingPunct="0"/>
            <a:r>
              <a:rPr lang="pt-BR" sz="1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A</a:t>
            </a:r>
            <a:r>
              <a:rPr lang="pt-BR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ç</a:t>
            </a:r>
            <a:r>
              <a:rPr lang="pt-BR" sz="1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ão = 2587 - SERVICOS DE OUVIDORIA AOS USUARIOS DA PREVIDENCIA SOCIAL</a:t>
            </a:r>
          </a:p>
        </p:txBody>
      </p:sp>
      <p:sp>
        <p:nvSpPr>
          <p:cNvPr id="53254" name="Retângulo 11"/>
          <p:cNvSpPr>
            <a:spLocks noChangeArrowheads="1"/>
          </p:cNvSpPr>
          <p:nvPr/>
        </p:nvSpPr>
        <p:spPr bwMode="auto">
          <a:xfrm>
            <a:off x="238125" y="1549400"/>
            <a:ext cx="4079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b="1">
                <a:solidFill>
                  <a:schemeClr val="tx2"/>
                </a:solidFill>
              </a:rPr>
              <a:t> Por Objeto de Gasto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81000" y="3429000"/>
          <a:ext cx="8001057" cy="2714641"/>
        </p:xfrm>
        <a:graphic>
          <a:graphicData uri="http://schemas.openxmlformats.org/drawingml/2006/table">
            <a:tbl>
              <a:tblPr/>
              <a:tblGrid>
                <a:gridCol w="1346912"/>
                <a:gridCol w="4784551"/>
                <a:gridCol w="1869594"/>
              </a:tblGrid>
              <a:tr h="31480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Natureza Despesa Detalhada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4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Vlr</a:t>
                      </a: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Custo  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41C"/>
                    </a:solidFill>
                  </a:tcPr>
                </a:tc>
              </a:tr>
              <a:tr h="314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Verdana"/>
                          <a:ea typeface="Times New Roman"/>
                          <a:cs typeface="Arial"/>
                        </a:rPr>
                        <a:t>33901414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DIARIAS NO PAIS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15.778,29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4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Verdana"/>
                          <a:ea typeface="Times New Roman"/>
                          <a:cs typeface="Arial"/>
                        </a:rPr>
                        <a:t>33903301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PASSAGENS PARA O PAIS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7.335,95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70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33903701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APOIO ADMINISTRATIVO, TECNICO E OPERACIONAL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1.972.136,63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4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33909301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INDENIZACOES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3.109,60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70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33909307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INDENIZACAO DE MORADIA - PESSOAL CIVIL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Verdana"/>
                          <a:ea typeface="Times New Roman"/>
                          <a:cs typeface="Arial"/>
                        </a:rPr>
                        <a:t>2.820,00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4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Verdana"/>
                          <a:ea typeface="Times New Roman"/>
                          <a:cs typeface="Arial"/>
                        </a:rPr>
                        <a:t>TOTAL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Verdana"/>
                          <a:ea typeface="Times New Roman"/>
                          <a:cs typeface="Arial"/>
                        </a:rPr>
                        <a:t>2.001.180,47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53394" y="9304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</a:rPr>
              <a:t>RELATÓRIO DO SIC</a:t>
            </a:r>
            <a:endParaRPr lang="pt-BR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238886" y="715146"/>
            <a:ext cx="4320480" cy="720000"/>
          </a:xfrm>
          <a:prstGeom prst="rect">
            <a:avLst/>
          </a:prstGeom>
          <a:solidFill>
            <a:srgbClr val="FFFF99"/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RELATÓRIOS MENSAIS</a:t>
            </a:r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238125" y="2214563"/>
            <a:ext cx="802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pt-BR" sz="140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Órgão 44000 - MINISTERIO DO MEIO AMBIENTE</a:t>
            </a:r>
            <a:endParaRPr lang="pt-BR" sz="14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defTabSz="914400" eaLnBrk="0" hangingPunct="0"/>
            <a:r>
              <a:rPr lang="pt-BR" sz="140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Secretaria de Extrativismo e Desenvolvimento Sustentável</a:t>
            </a:r>
            <a:endParaRPr lang="pt-BR" sz="14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defTabSz="914400" eaLnBrk="0" hangingPunct="0"/>
            <a:r>
              <a:rPr lang="pt-BR" sz="140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Período: Agosto/2011</a:t>
            </a:r>
          </a:p>
        </p:txBody>
      </p:sp>
      <p:sp>
        <p:nvSpPr>
          <p:cNvPr id="54278" name="Retângulo 11"/>
          <p:cNvSpPr>
            <a:spLocks noChangeArrowheads="1"/>
          </p:cNvSpPr>
          <p:nvPr/>
        </p:nvSpPr>
        <p:spPr bwMode="auto">
          <a:xfrm>
            <a:off x="238125" y="1549400"/>
            <a:ext cx="1965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b="1">
                <a:solidFill>
                  <a:schemeClr val="tx2"/>
                </a:solidFill>
              </a:rPr>
              <a:t> Pessoal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09563" y="3071813"/>
          <a:ext cx="9215502" cy="3943349"/>
        </p:xfrm>
        <a:graphic>
          <a:graphicData uri="http://schemas.openxmlformats.org/drawingml/2006/table">
            <a:tbl>
              <a:tblPr/>
              <a:tblGrid>
                <a:gridCol w="4206246"/>
                <a:gridCol w="3059088"/>
                <a:gridCol w="1950168"/>
              </a:tblGrid>
              <a:tr h="7393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Unidade Organizacional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Força de Trabalho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Remuneração Força de Trabalho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393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DEPARTAM. DE DESENVOLVIM. RURAL </a:t>
                      </a:r>
                      <a:r>
                        <a:rPr lang="pt-BR" sz="1400" b="0" i="0" u="none" strike="noStrike" dirty="0" smtClean="0">
                          <a:solidFill>
                            <a:srgbClr val="000080"/>
                          </a:solidFill>
                          <a:latin typeface="Arial"/>
                        </a:rPr>
                        <a:t>SUSTENTAVEL</a:t>
                      </a:r>
                      <a:endParaRPr lang="pt-BR" sz="1400" b="0" i="0" u="none" strike="noStrike" dirty="0">
                        <a:solidFill>
                          <a:srgbClr val="000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latin typeface="Arial"/>
                        </a:rPr>
                        <a:t>24.100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DEPARTAMENTO DE EXTRATIVISMO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latin typeface="Arial"/>
                        </a:rPr>
                        <a:t>29.693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3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DEPARTAMENTO DE ZONEAMENTO TERRITORIAL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latin typeface="Arial"/>
                        </a:rPr>
                        <a:t>11.314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GABINETE DA SDR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latin typeface="Arial"/>
                        </a:rPr>
                        <a:t>24.766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3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SECRET DE EXTRAT DESENVOLV RURAL SUSTENT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latin typeface="Arial"/>
                        </a:rPr>
                        <a:t>332.428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Arial"/>
                        </a:rPr>
                        <a:t>422.301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53394" y="9304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</a:rPr>
              <a:t>RELATÓRIO DO SIC</a:t>
            </a:r>
            <a:endParaRPr lang="pt-BR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112862"/>
            <a:ext cx="982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 b="1" dirty="0" smtClean="0">
                <a:cs typeface="Times New Roman" pitchFamily="18" charset="0"/>
              </a:rPr>
              <a:t>RELATÓRIO DE OBJETO DE CUSTOS</a:t>
            </a:r>
            <a:endParaRPr lang="pt-BR" sz="1800" b="1" dirty="0"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66" y="1563813"/>
            <a:ext cx="9516818" cy="487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489298" y="904950"/>
            <a:ext cx="9180735" cy="61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pt-BR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Invista seu tempo no aprendizado, você vai colher conhecimento e novas oportunidades.</a:t>
            </a:r>
          </a:p>
          <a:p>
            <a:pPr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pt-BR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Custos é o caminho para a boa gestão do recurso público. A </a:t>
            </a:r>
            <a:r>
              <a:rPr lang="pt-BR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gente </a:t>
            </a:r>
            <a:r>
              <a:rPr lang="pt-BR" sz="36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precisa </a:t>
            </a:r>
            <a:r>
              <a:rPr lang="pt-BR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trilhar.</a:t>
            </a:r>
          </a:p>
          <a:p>
            <a:pPr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Éder </a:t>
            </a:r>
            <a:r>
              <a:rPr lang="pt-B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Sousa Vogado</a:t>
            </a:r>
          </a:p>
          <a:p>
            <a:pPr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Gerente de Informação de Custos – GEINC</a:t>
            </a:r>
          </a:p>
          <a:p>
            <a:pPr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de Informações Fiscais e de Custos da União – COINC</a:t>
            </a:r>
          </a:p>
          <a:p>
            <a:pPr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Coordenação-Geral de Contabilidade e Custos da União – CCONT</a:t>
            </a:r>
          </a:p>
          <a:p>
            <a:pPr algn="just" defTabSz="914400" eaLnBrk="0" hangingPunct="0">
              <a:lnSpc>
                <a:spcPct val="110000"/>
              </a:lnSpc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Subsecretaria de Contabilidade Pública - SUCON</a:t>
            </a:r>
            <a:endParaRPr lang="pt-BR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 bwMode="auto">
          <a:xfrm>
            <a:off x="1570038" y="1265238"/>
            <a:ext cx="4824412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400" b="1" dirty="0">
                <a:solidFill>
                  <a:schemeClr val="tx1"/>
                </a:solidFill>
                <a:cs typeface="Times New Roman" pitchFamily="18" charset="0"/>
              </a:rPr>
              <a:t>ETAPAS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1570038" y="1768475"/>
            <a:ext cx="4824412" cy="165735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400" dirty="0">
                <a:solidFill>
                  <a:schemeClr val="tx1"/>
                </a:solidFill>
                <a:cs typeface="Times New Roman" pitchFamily="18" charset="0"/>
              </a:rPr>
              <a:t>SIC VALIDADO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1570038" y="3425825"/>
            <a:ext cx="4824412" cy="1655763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100" dirty="0">
                <a:solidFill>
                  <a:schemeClr val="tx1"/>
                </a:solidFill>
                <a:cs typeface="Times New Roman" pitchFamily="18" charset="0"/>
              </a:rPr>
              <a:t>MARCA</a:t>
            </a:r>
          </a:p>
          <a:p>
            <a:pPr algn="ctr" defTabSz="914400">
              <a:defRPr/>
            </a:pPr>
            <a:endParaRPr lang="pt-BR" sz="11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pt-BR" sz="1100" dirty="0">
                <a:solidFill>
                  <a:schemeClr val="tx1"/>
                </a:solidFill>
                <a:cs typeface="Times New Roman" pitchFamily="18" charset="0"/>
              </a:rPr>
              <a:t>CONSTITUIÇÃO DA SETORIAL DE CUSTOS</a:t>
            </a:r>
          </a:p>
          <a:p>
            <a:pPr algn="ctr" defTabSz="914400">
              <a:defRPr/>
            </a:pPr>
            <a:endParaRPr lang="pt-BR" sz="11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pt-BR" sz="1100" dirty="0">
                <a:solidFill>
                  <a:schemeClr val="tx1"/>
                </a:solidFill>
                <a:cs typeface="Times New Roman" pitchFamily="18" charset="0"/>
              </a:rPr>
              <a:t>CAPACITAÇÃO BÁSICA</a:t>
            </a:r>
          </a:p>
          <a:p>
            <a:pPr algn="ctr" defTabSz="914400">
              <a:defRPr/>
            </a:pPr>
            <a:endParaRPr lang="pt-BR" sz="11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pt-BR" sz="1100" dirty="0">
                <a:solidFill>
                  <a:schemeClr val="tx1"/>
                </a:solidFill>
                <a:cs typeface="Times New Roman" pitchFamily="18" charset="0"/>
              </a:rPr>
              <a:t>RELATÓRIOS MENSAIS</a:t>
            </a:r>
          </a:p>
          <a:p>
            <a:pPr algn="ctr" defTabSz="914400">
              <a:defRPr/>
            </a:pPr>
            <a:endParaRPr lang="pt-BR" sz="11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pt-BR" sz="1100" dirty="0">
                <a:solidFill>
                  <a:schemeClr val="tx1"/>
                </a:solidFill>
                <a:cs typeface="Times New Roman" pitchFamily="18" charset="0"/>
              </a:rPr>
              <a:t>CONSISTÊNCIA DOS DADOS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704850" y="1265238"/>
            <a:ext cx="865188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400" b="1" dirty="0">
                <a:solidFill>
                  <a:schemeClr val="tx1"/>
                </a:solidFill>
                <a:cs typeface="Times New Roman" pitchFamily="18" charset="0"/>
              </a:rPr>
              <a:t>FASE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705322" y="1769046"/>
            <a:ext cx="864096" cy="165618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algn="ctr" defTabSz="914400">
              <a:defRPr/>
            </a:pPr>
            <a:r>
              <a:rPr lang="pt-BR" b="1" dirty="0">
                <a:solidFill>
                  <a:schemeClr val="tx1"/>
                </a:solidFill>
                <a:cs typeface="Times New Roman" pitchFamily="18" charset="0"/>
              </a:rPr>
              <a:t>VALIDAÇÃO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705322" y="3425230"/>
            <a:ext cx="864096" cy="165618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algn="ctr" defTabSz="914400">
              <a:defRPr/>
            </a:pPr>
            <a:r>
              <a:rPr lang="pt-BR" sz="1400" b="1" dirty="0">
                <a:solidFill>
                  <a:schemeClr val="tx1"/>
                </a:solidFill>
                <a:cs typeface="Times New Roman" pitchFamily="18" charset="0"/>
              </a:rPr>
              <a:t>CONSOLIDAÇÃO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705322" y="5081414"/>
            <a:ext cx="864096" cy="1656184"/>
          </a:xfrm>
          <a:prstGeom prst="rect">
            <a:avLst/>
          </a:prstGeom>
          <a:solidFill>
            <a:srgbClr val="ADF1B0"/>
          </a:solidFill>
          <a:ln>
            <a:solidFill>
              <a:srgbClr val="ADF1B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algn="ctr" defTabSz="914400">
              <a:defRPr/>
            </a:pPr>
            <a:r>
              <a:rPr lang="pt-BR" b="1" dirty="0">
                <a:solidFill>
                  <a:schemeClr val="tx1"/>
                </a:solidFill>
                <a:cs typeface="Times New Roman" pitchFamily="18" charset="0"/>
              </a:rPr>
              <a:t>EVOLUÇÃO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6394450" y="1265238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400" b="1" dirty="0">
                <a:solidFill>
                  <a:schemeClr val="tx1"/>
                </a:solidFill>
                <a:cs typeface="Times New Roman" pitchFamily="18" charset="0"/>
              </a:rPr>
              <a:t>SIC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6393954" y="1769046"/>
            <a:ext cx="864096" cy="165618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>
            <a:scene3d>
              <a:camera prst="orthographicFront">
                <a:rot lat="0" lon="0" rev="19200000"/>
              </a:camera>
              <a:lightRig rig="threePt" dir="t"/>
            </a:scene3d>
          </a:bodyPr>
          <a:lstStyle/>
          <a:p>
            <a:pPr algn="ctr" defTabSz="914400">
              <a:defRPr/>
            </a:pPr>
            <a:r>
              <a:rPr lang="pt-BR" b="1" dirty="0">
                <a:solidFill>
                  <a:schemeClr val="tx1"/>
                </a:solidFill>
                <a:cs typeface="Times New Roman" pitchFamily="18" charset="0"/>
              </a:rPr>
              <a:t>Fase 01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6393954" y="3425230"/>
            <a:ext cx="864096" cy="165618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>
            <a:scene3d>
              <a:camera prst="orthographicFront">
                <a:rot lat="0" lon="0" rev="19200000"/>
              </a:camera>
              <a:lightRig rig="threePt" dir="t"/>
            </a:scene3d>
          </a:bodyPr>
          <a:lstStyle/>
          <a:p>
            <a:pPr algn="ctr" defTabSz="914400">
              <a:defRPr/>
            </a:pPr>
            <a:r>
              <a:rPr lang="pt-BR" b="1" dirty="0">
                <a:solidFill>
                  <a:schemeClr val="tx1"/>
                </a:solidFill>
                <a:cs typeface="Times New Roman" pitchFamily="18" charset="0"/>
              </a:rPr>
              <a:t>Fase 02</a:t>
            </a:r>
          </a:p>
        </p:txBody>
      </p:sp>
      <p:sp>
        <p:nvSpPr>
          <p:cNvPr id="13" name="Retângulo 12"/>
          <p:cNvSpPr/>
          <p:nvPr/>
        </p:nvSpPr>
        <p:spPr bwMode="auto">
          <a:xfrm>
            <a:off x="6393954" y="5081414"/>
            <a:ext cx="864096" cy="1656184"/>
          </a:xfrm>
          <a:prstGeom prst="rect">
            <a:avLst/>
          </a:prstGeom>
          <a:solidFill>
            <a:srgbClr val="ADF1B0"/>
          </a:solidFill>
          <a:ln>
            <a:solidFill>
              <a:srgbClr val="ADF1B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>
            <a:scene3d>
              <a:camera prst="orthographicFront">
                <a:rot lat="0" lon="0" rev="19200000"/>
              </a:camera>
              <a:lightRig rig="threePt" dir="t"/>
            </a:scene3d>
          </a:bodyPr>
          <a:lstStyle/>
          <a:p>
            <a:pPr algn="ctr" defTabSz="914400">
              <a:defRPr/>
            </a:pPr>
            <a:r>
              <a:rPr lang="pt-BR" b="1" dirty="0">
                <a:solidFill>
                  <a:schemeClr val="tx1"/>
                </a:solidFill>
                <a:cs typeface="Times New Roman" pitchFamily="18" charset="0"/>
              </a:rPr>
              <a:t>Fase 03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7258050" y="1265238"/>
            <a:ext cx="1871663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400" b="1" dirty="0">
                <a:solidFill>
                  <a:schemeClr val="tx1"/>
                </a:solidFill>
                <a:cs typeface="Times New Roman" pitchFamily="18" charset="0"/>
              </a:rPr>
              <a:t>METODOLOGIA DO TRABALHO  </a:t>
            </a:r>
          </a:p>
        </p:txBody>
      </p:sp>
      <p:sp>
        <p:nvSpPr>
          <p:cNvPr id="15" name="Retângulo 14"/>
          <p:cNvSpPr/>
          <p:nvPr/>
        </p:nvSpPr>
        <p:spPr bwMode="auto">
          <a:xfrm>
            <a:off x="7258050" y="1769046"/>
            <a:ext cx="1872208" cy="3312368"/>
          </a:xfrm>
          <a:prstGeom prst="rect">
            <a:avLst/>
          </a:prstGeom>
          <a:solidFill>
            <a:srgbClr val="F8A4AA"/>
          </a:solidFill>
          <a:ln>
            <a:solidFill>
              <a:srgbClr val="F8A4AA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algn="ctr" defTabSz="914400">
              <a:defRPr/>
            </a:pPr>
            <a:r>
              <a:rPr lang="pt-BR" b="1" dirty="0">
                <a:solidFill>
                  <a:schemeClr val="tx1"/>
                </a:solidFill>
                <a:cs typeface="Times New Roman" pitchFamily="18" charset="0"/>
              </a:rPr>
              <a:t>Visitas Estratégicas + Reuniões Técnicas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7258050" y="5081414"/>
            <a:ext cx="1872208" cy="1656184"/>
          </a:xfrm>
          <a:prstGeom prst="rect">
            <a:avLst/>
          </a:prstGeom>
          <a:solidFill>
            <a:srgbClr val="F2D6FA"/>
          </a:solidFill>
          <a:ln>
            <a:solidFill>
              <a:srgbClr val="F2D6FA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algn="ctr" defTabSz="914400">
              <a:defRPr/>
            </a:pPr>
            <a:r>
              <a:rPr lang="pt-BR" b="1" dirty="0">
                <a:solidFill>
                  <a:schemeClr val="tx1"/>
                </a:solidFill>
                <a:cs typeface="Times New Roman" pitchFamily="18" charset="0"/>
              </a:rPr>
              <a:t>Grupos de trabalho + Reuniões Técnicas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1570038" y="5081588"/>
            <a:ext cx="4824412" cy="1655762"/>
          </a:xfrm>
          <a:prstGeom prst="rect">
            <a:avLst/>
          </a:prstGeom>
          <a:solidFill>
            <a:srgbClr val="ADF1B0"/>
          </a:solidFill>
          <a:ln>
            <a:solidFill>
              <a:srgbClr val="ADF1B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200" dirty="0">
                <a:solidFill>
                  <a:schemeClr val="tx1"/>
                </a:solidFill>
                <a:cs typeface="Times New Roman" pitchFamily="18" charset="0"/>
              </a:rPr>
              <a:t>TREINAMENTO AVANÇADO</a:t>
            </a:r>
          </a:p>
          <a:p>
            <a:pPr algn="ctr" defTabSz="914400">
              <a:defRPr/>
            </a:pPr>
            <a:endParaRPr lang="pt-BR" sz="1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pt-BR" sz="1200" dirty="0" smtClean="0">
                <a:solidFill>
                  <a:schemeClr val="tx1"/>
                </a:solidFill>
                <a:cs typeface="Times New Roman" pitchFamily="18" charset="0"/>
              </a:rPr>
              <a:t>OBJETO DE </a:t>
            </a:r>
            <a:r>
              <a:rPr lang="pt-BR" sz="1200" dirty="0">
                <a:solidFill>
                  <a:schemeClr val="tx1"/>
                </a:solidFill>
                <a:cs typeface="Times New Roman" pitchFamily="18" charset="0"/>
              </a:rPr>
              <a:t>CUSTOS </a:t>
            </a:r>
          </a:p>
          <a:p>
            <a:pPr algn="ctr" defTabSz="914400">
              <a:defRPr/>
            </a:pPr>
            <a:endParaRPr lang="pt-BR" sz="1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pt-BR" sz="1200" dirty="0">
                <a:solidFill>
                  <a:schemeClr val="tx1"/>
                </a:solidFill>
                <a:cs typeface="Times New Roman" pitchFamily="18" charset="0"/>
              </a:rPr>
              <a:t>INDICADORES</a:t>
            </a:r>
          </a:p>
          <a:p>
            <a:pPr algn="ctr" defTabSz="914400">
              <a:defRPr/>
            </a:pPr>
            <a:endParaRPr lang="pt-BR" sz="1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pt-BR" sz="1200" dirty="0">
                <a:solidFill>
                  <a:schemeClr val="tx1"/>
                </a:solidFill>
                <a:cs typeface="Times New Roman" pitchFamily="18" charset="0"/>
              </a:rPr>
              <a:t>REFINAMENTO METODOLÓGICO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53394" y="9304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</a:rPr>
              <a:t>O PROCESSO EVOLUTIVO</a:t>
            </a:r>
            <a:endParaRPr lang="pt-BR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907588" cy="6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0" y="0"/>
          <a:ext cx="9907588" cy="76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Photo Editor Photo" r:id="rId5" imgW="7430537" imgH="762106" progId="">
                  <p:embed/>
                </p:oleObj>
              </mc:Choice>
              <mc:Fallback>
                <p:oleObj name="Photo Editor Photo" r:id="rId5" imgW="7430537" imgH="76210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907588" cy="760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688926"/>
            <a:ext cx="9907588" cy="7200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>
              <a:spcBef>
                <a:spcPct val="50000"/>
              </a:spcBef>
            </a:pPr>
            <a:endParaRPr lang="pt-BR" sz="130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15988" y="18487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</a:rPr>
              <a:t>Conceito de Custos Aplicado ao Setor Público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0700" y="1150938"/>
            <a:ext cx="8928100" cy="760412"/>
          </a:xfrm>
          <a:prstGeom prst="rect">
            <a:avLst/>
          </a:prstGeom>
          <a:solidFill>
            <a:srgbClr val="EAEAEA">
              <a:alpha val="49019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just" defTabSz="914400"/>
            <a:r>
              <a:rPr kumimoji="1" lang="pt-BR" sz="2000" b="1" dirty="0">
                <a:solidFill>
                  <a:schemeClr val="accent2"/>
                </a:solidFill>
                <a:cs typeface="Times New Roman" pitchFamily="18" charset="0"/>
              </a:rPr>
              <a:t>RELACIONAMENTO: DESPESAS LIQUIDADAS, INVESTIMENTO E CUSTO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93750" y="2767013"/>
            <a:ext cx="1770063" cy="1006475"/>
          </a:xfrm>
          <a:prstGeom prst="rect">
            <a:avLst/>
          </a:prstGeom>
          <a:solidFill>
            <a:srgbClr val="FFC000"/>
          </a:solidFill>
          <a:ln w="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pt-BR" sz="2000" dirty="0">
                <a:solidFill>
                  <a:schemeClr val="accent2"/>
                </a:solidFill>
                <a:cs typeface="Times New Roman" pitchFamily="18" charset="0"/>
              </a:rPr>
              <a:t>Despesa orçamentária liquidada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144963" y="4505325"/>
            <a:ext cx="1600200" cy="366713"/>
          </a:xfrm>
          <a:prstGeom prst="rect">
            <a:avLst/>
          </a:prstGeom>
          <a:solidFill>
            <a:srgbClr val="92D050"/>
          </a:solidFill>
          <a:ln w="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pt-BR" sz="1800">
                <a:solidFill>
                  <a:schemeClr val="accent2"/>
                </a:solidFill>
                <a:cs typeface="Times New Roman" pitchFamily="18" charset="0"/>
              </a:rPr>
              <a:t>Investimento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575550" y="3086100"/>
            <a:ext cx="1600200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accent2"/>
                </a:solidFill>
                <a:cs typeface="Times New Roman" pitchFamily="18" charset="0"/>
              </a:rPr>
              <a:t>Custo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2563813" y="3209925"/>
            <a:ext cx="5011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2563813" y="3300413"/>
            <a:ext cx="1582737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5746750" y="3300413"/>
            <a:ext cx="1828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85800" y="6788150"/>
            <a:ext cx="86868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pt-BR" sz="1200" dirty="0">
                <a:solidFill>
                  <a:schemeClr val="accent2"/>
                </a:solidFill>
                <a:cs typeface="Times New Roman" pitchFamily="18" charset="0"/>
              </a:rPr>
              <a:t>Fonte: Machado, Nelson – Sistema de informação de custo – ENAP, 2005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93354" y="5369446"/>
            <a:ext cx="80649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Sans" pitchFamily="34" charset="0"/>
              </a:rPr>
              <a:t>Custo é </a:t>
            </a:r>
            <a:r>
              <a:rPr lang="pt-BR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ejaVu Sans" pitchFamily="34" charset="0"/>
              </a:rPr>
              <a:t>o consumo de recursos</a:t>
            </a:r>
          </a:p>
          <a:p>
            <a:pPr algn="ctr"/>
            <a:endParaRPr lang="pt-BR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39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907588" cy="6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0" y="0"/>
          <a:ext cx="9907588" cy="76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Photo Editor Photo" r:id="rId5" imgW="7430537" imgH="762106" progId="">
                  <p:embed/>
                </p:oleObj>
              </mc:Choice>
              <mc:Fallback>
                <p:oleObj name="Photo Editor Photo" r:id="rId5" imgW="7430537" imgH="76210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907588" cy="760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688926"/>
            <a:ext cx="9907588" cy="7200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>
              <a:spcBef>
                <a:spcPct val="50000"/>
              </a:spcBef>
            </a:pPr>
            <a:endParaRPr lang="pt-BR" sz="1300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5400" y="3640138"/>
            <a:ext cx="9578975" cy="3313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3264" tIns="36633" rIns="73264" bIns="36633" anchor="ctr"/>
          <a:lstStyle/>
          <a:p>
            <a:pPr algn="ctr" defTabSz="914400">
              <a:buFontTx/>
              <a:buChar char="•"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0263" y="4721225"/>
            <a:ext cx="521017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413" y="5626596"/>
            <a:ext cx="5184775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Retângulo 35"/>
          <p:cNvSpPr>
            <a:spLocks noChangeArrowheads="1"/>
          </p:cNvSpPr>
          <p:nvPr/>
        </p:nvSpPr>
        <p:spPr bwMode="auto">
          <a:xfrm>
            <a:off x="144463" y="674688"/>
            <a:ext cx="101377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__ SIAFI2011-CONTABIL-DEMONSTRA-CONRAZAO (CONSULTA RAZAO POR C. CONTABIL)_____</a:t>
            </a:r>
          </a:p>
          <a:p>
            <a:r>
              <a:rPr lang="pt-BR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12/04/13  </a:t>
            </a:r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14:46                                      USUARIO : </a:t>
            </a:r>
            <a:r>
              <a:rPr lang="pt-BR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USUARIO  </a:t>
            </a:r>
            <a:endParaRPr lang="pt-BR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PAGINA  :   9            </a:t>
            </a:r>
          </a:p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UG EMITENTE     : 150002 - SUBSECRETARIA DE ASSUNTOS ADMINISTRATIVOS/MEC      </a:t>
            </a:r>
          </a:p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GESTAO EMITENTE : 00001  - TESOURO NACIONAL                                   </a:t>
            </a:r>
          </a:p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POSICAO         : MARCO           - FECHADO                                   </a:t>
            </a:r>
          </a:p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CONTA CONTABIL  : 292130201 - CREDITO EMPENHADO LIQUIDADO EXCETO DOC FOLHA    </a:t>
            </a:r>
          </a:p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pt-BR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CONTA CORRENTE                                                 SALDO EM  R$ </a:t>
            </a:r>
          </a:p>
          <a:p>
            <a:r>
              <a:rPr lang="pt-BR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1020889011200000033903979150210AJJ01B0100N                     382.342,78  C</a:t>
            </a: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 flipH="1">
            <a:off x="450850" y="3322638"/>
            <a:ext cx="147638" cy="3587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81987" tIns="40994" rIns="81987" bIns="40994" anchor="ctr"/>
          <a:lstStyle/>
          <a:p>
            <a:pPr algn="ctr" defTabSz="1023938">
              <a:buFontTx/>
              <a:buChar char="•"/>
            </a:pPr>
            <a:endParaRPr lang="pt-B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523875" y="3754438"/>
            <a:ext cx="0" cy="3397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354013" y="7169646"/>
            <a:ext cx="3533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 dirty="0">
                <a:solidFill>
                  <a:srgbClr val="CC3300"/>
                </a:solidFill>
                <a:cs typeface="Times New Roman" pitchFamily="18" charset="0"/>
              </a:rPr>
              <a:t>Esfera Orçamentária = 1 – “Orçamento Fiscal” </a:t>
            </a: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552450" y="3336925"/>
            <a:ext cx="801688" cy="317500"/>
          </a:xfrm>
          <a:prstGeom prst="rect">
            <a:avLst/>
          </a:prstGeom>
          <a:solidFill>
            <a:srgbClr val="9933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81987" tIns="40994" rIns="81987" bIns="40994" anchor="ctr"/>
          <a:lstStyle/>
          <a:p>
            <a:pPr algn="ctr" defTabSz="1023938">
              <a:buFontTx/>
              <a:buChar char="•"/>
            </a:pPr>
            <a:endParaRPr lang="pt-B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912813" y="3754438"/>
            <a:ext cx="0" cy="125412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765175" y="5176838"/>
            <a:ext cx="1346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663300"/>
                </a:solidFill>
                <a:cs typeface="Times New Roman" pitchFamily="18" charset="0"/>
              </a:rPr>
              <a:t>PTRES = 020889</a:t>
            </a:r>
          </a:p>
        </p:txBody>
      </p:sp>
      <p:sp>
        <p:nvSpPr>
          <p:cNvPr id="68" name="AutoShape 11"/>
          <p:cNvSpPr>
            <a:spLocks/>
          </p:cNvSpPr>
          <p:nvPr/>
        </p:nvSpPr>
        <p:spPr bwMode="auto">
          <a:xfrm>
            <a:off x="6315075" y="5972175"/>
            <a:ext cx="150813" cy="1555750"/>
          </a:xfrm>
          <a:prstGeom prst="leftBrace">
            <a:avLst>
              <a:gd name="adj1" fmla="val 859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987" tIns="40994" rIns="81987" bIns="40994" anchor="ctr"/>
          <a:lstStyle/>
          <a:p>
            <a:pPr algn="ctr" defTabSz="1023938">
              <a:buFontTx/>
              <a:buChar char="•"/>
            </a:pPr>
            <a:endParaRPr lang="pt-B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>
            <a:off x="2289175" y="6592888"/>
            <a:ext cx="3951288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6457950" y="6067425"/>
            <a:ext cx="3297238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264" tIns="36633" rIns="73264" bIns="36633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pt-BR" sz="1000" b="1">
                <a:solidFill>
                  <a:schemeClr val="tx1"/>
                </a:solidFill>
                <a:cs typeface="Times New Roman" pitchFamily="18" charset="0"/>
              </a:rPr>
              <a:t>Função 12</a:t>
            </a:r>
            <a:r>
              <a:rPr lang="pt-BR" sz="1000">
                <a:solidFill>
                  <a:schemeClr val="tx1"/>
                </a:solidFill>
                <a:cs typeface="Times New Roman" pitchFamily="18" charset="0"/>
              </a:rPr>
              <a:t> – Educação</a:t>
            </a:r>
          </a:p>
          <a:p>
            <a:pPr defTabSz="914400">
              <a:lnSpc>
                <a:spcPct val="120000"/>
              </a:lnSpc>
            </a:pPr>
            <a:r>
              <a:rPr lang="pt-BR" sz="1000" b="1">
                <a:solidFill>
                  <a:schemeClr val="tx1"/>
                </a:solidFill>
                <a:cs typeface="Times New Roman" pitchFamily="18" charset="0"/>
              </a:rPr>
              <a:t>Subfunção 366 </a:t>
            </a:r>
            <a:r>
              <a:rPr lang="pt-BR" sz="1000">
                <a:solidFill>
                  <a:schemeClr val="tx1"/>
                </a:solidFill>
                <a:cs typeface="Times New Roman" pitchFamily="18" charset="0"/>
              </a:rPr>
              <a:t>– Educ. de jovens e adultos</a:t>
            </a:r>
          </a:p>
          <a:p>
            <a:pPr defTabSz="914400">
              <a:lnSpc>
                <a:spcPct val="120000"/>
              </a:lnSpc>
            </a:pPr>
            <a:r>
              <a:rPr lang="pt-BR" sz="1000" b="1">
                <a:solidFill>
                  <a:schemeClr val="tx1"/>
                </a:solidFill>
                <a:cs typeface="Times New Roman" pitchFamily="18" charset="0"/>
              </a:rPr>
              <a:t>Programa 1060</a:t>
            </a:r>
            <a:r>
              <a:rPr lang="pt-BR" sz="1000">
                <a:solidFill>
                  <a:schemeClr val="tx1"/>
                </a:solidFill>
                <a:cs typeface="Times New Roman" pitchFamily="18" charset="0"/>
              </a:rPr>
              <a:t> – Brasil alfabetizado e educação de jovens e adultos</a:t>
            </a:r>
          </a:p>
          <a:p>
            <a:pPr defTabSz="914400">
              <a:lnSpc>
                <a:spcPct val="120000"/>
              </a:lnSpc>
            </a:pPr>
            <a:r>
              <a:rPr lang="pt-BR" sz="1000" b="1">
                <a:solidFill>
                  <a:schemeClr val="tx1"/>
                </a:solidFill>
                <a:cs typeface="Times New Roman" pitchFamily="18" charset="0"/>
              </a:rPr>
              <a:t>Ação 8526</a:t>
            </a:r>
            <a:r>
              <a:rPr lang="pt-BR" sz="1000">
                <a:solidFill>
                  <a:schemeClr val="tx1"/>
                </a:solidFill>
                <a:cs typeface="Times New Roman" pitchFamily="18" charset="0"/>
              </a:rPr>
              <a:t> –  Apoio a iniciativas para melhoria da qualidade da educação de jovens e adultos </a:t>
            </a:r>
          </a:p>
          <a:p>
            <a:pPr defTabSz="914400">
              <a:lnSpc>
                <a:spcPct val="120000"/>
              </a:lnSpc>
            </a:pPr>
            <a:r>
              <a:rPr lang="pt-BR" sz="1000" b="1">
                <a:solidFill>
                  <a:schemeClr val="tx1"/>
                </a:solidFill>
                <a:cs typeface="Times New Roman" pitchFamily="18" charset="0"/>
              </a:rPr>
              <a:t>Localização de Gasto 0001</a:t>
            </a:r>
            <a:r>
              <a:rPr lang="pt-BR" sz="1000">
                <a:solidFill>
                  <a:schemeClr val="tx1"/>
                </a:solidFill>
                <a:cs typeface="Times New Roman" pitchFamily="18" charset="0"/>
              </a:rPr>
              <a:t> – Nacional</a:t>
            </a:r>
          </a:p>
          <a:p>
            <a:pPr defTabSz="914400">
              <a:lnSpc>
                <a:spcPct val="120000"/>
              </a:lnSpc>
            </a:pPr>
            <a:endParaRPr lang="pt-BR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1304925" y="6376988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500" b="1">
                <a:solidFill>
                  <a:schemeClr val="tx1"/>
                </a:solidFill>
                <a:cs typeface="Times New Roman" pitchFamily="18" charset="0"/>
              </a:rPr>
              <a:t>&gt;CONPT</a:t>
            </a:r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1358900" y="3336925"/>
            <a:ext cx="1223963" cy="317500"/>
          </a:xfrm>
          <a:prstGeom prst="rect">
            <a:avLst/>
          </a:prstGeom>
          <a:solidFill>
            <a:srgbClr val="0080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81987" tIns="40994" rIns="81987" bIns="40994" anchor="ctr"/>
          <a:lstStyle/>
          <a:p>
            <a:pPr algn="ctr" defTabSz="1023938">
              <a:buFontTx/>
              <a:buChar char="•"/>
            </a:pPr>
            <a:endParaRPr lang="pt-B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1778000" y="3754438"/>
            <a:ext cx="0" cy="533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1201738" y="4387850"/>
            <a:ext cx="25511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006600"/>
                </a:solidFill>
                <a:cs typeface="Times New Roman" pitchFamily="18" charset="0"/>
              </a:rPr>
              <a:t>Fonte de Recursos = 0112000000</a:t>
            </a:r>
            <a:endParaRPr lang="pt-BR" sz="12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3611563" y="4392613"/>
            <a:ext cx="31416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006600"/>
                </a:solidFill>
                <a:cs typeface="Times New Roman" pitchFamily="18" charset="0"/>
              </a:rPr>
              <a:t>: Recursos dest.a manut.e des.do ensino</a:t>
            </a:r>
          </a:p>
        </p:txBody>
      </p:sp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2589213" y="3336925"/>
            <a:ext cx="935037" cy="317500"/>
          </a:xfrm>
          <a:prstGeom prst="rect">
            <a:avLst/>
          </a:prstGeom>
          <a:solidFill>
            <a:srgbClr val="CC99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81987" tIns="40994" rIns="81987" bIns="40994" anchor="ctr"/>
          <a:lstStyle/>
          <a:p>
            <a:pPr algn="ctr" defTabSz="1023938">
              <a:buFontTx/>
              <a:buChar char="•"/>
            </a:pPr>
            <a:endParaRPr lang="pt-B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3535363" y="3336925"/>
            <a:ext cx="720725" cy="319088"/>
          </a:xfrm>
          <a:prstGeom prst="rect">
            <a:avLst/>
          </a:prstGeom>
          <a:solidFill>
            <a:srgbClr val="0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81987" tIns="40994" rIns="81987" bIns="40994" anchor="ctr"/>
          <a:lstStyle/>
          <a:p>
            <a:pPr algn="ctr" defTabSz="1023938">
              <a:buFontTx/>
              <a:buChar char="•"/>
            </a:pPr>
            <a:endParaRPr lang="pt-B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8" name="Line 21"/>
          <p:cNvSpPr>
            <a:spLocks noChangeShapeType="1"/>
          </p:cNvSpPr>
          <p:nvPr/>
        </p:nvSpPr>
        <p:spPr bwMode="auto">
          <a:xfrm flipH="1">
            <a:off x="3490913" y="3681413"/>
            <a:ext cx="85725" cy="104775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2205038" y="3811588"/>
            <a:ext cx="20558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006666"/>
                </a:solidFill>
                <a:cs typeface="Times New Roman" pitchFamily="18" charset="0"/>
              </a:rPr>
              <a:t>UG Responsável = 150210</a:t>
            </a:r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auto">
          <a:xfrm>
            <a:off x="4143375" y="2692400"/>
            <a:ext cx="304323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990099"/>
                </a:solidFill>
                <a:cs typeface="Times New Roman" pitchFamily="18" charset="0"/>
              </a:rPr>
              <a:t>Natureza da Despesa Detalhada = 33903979</a:t>
            </a: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 flipV="1">
            <a:off x="3000375" y="2992438"/>
            <a:ext cx="1008063" cy="28733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82" name="Line 26"/>
          <p:cNvSpPr>
            <a:spLocks noChangeShapeType="1"/>
          </p:cNvSpPr>
          <p:nvPr/>
        </p:nvSpPr>
        <p:spPr bwMode="auto">
          <a:xfrm flipV="1">
            <a:off x="7113588" y="2478088"/>
            <a:ext cx="360362" cy="504825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  <p:sp>
        <p:nvSpPr>
          <p:cNvPr id="83" name="AutoShape 27"/>
          <p:cNvSpPr>
            <a:spLocks/>
          </p:cNvSpPr>
          <p:nvPr/>
        </p:nvSpPr>
        <p:spPr bwMode="auto">
          <a:xfrm>
            <a:off x="7545388" y="1541463"/>
            <a:ext cx="153987" cy="1657350"/>
          </a:xfrm>
          <a:prstGeom prst="leftBrace">
            <a:avLst>
              <a:gd name="adj1" fmla="val 89691"/>
              <a:gd name="adj2" fmla="val 50000"/>
            </a:avLst>
          </a:prstGeom>
          <a:noFill/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lIns="81987" tIns="40994" rIns="81987" bIns="40994" anchor="ctr"/>
          <a:lstStyle/>
          <a:p>
            <a:pPr algn="ctr" defTabSz="1023938">
              <a:buFontTx/>
              <a:buChar char="•"/>
            </a:pPr>
            <a:endParaRPr lang="pt-B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7677150" y="1606550"/>
            <a:ext cx="2217738" cy="1766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264" tIns="36633" rIns="73264" bIns="36633">
            <a:spAutoFit/>
          </a:bodyPr>
          <a:lstStyle/>
          <a:p>
            <a:pPr defTabSz="914400"/>
            <a:r>
              <a:rPr lang="pt-BR" sz="1000" b="1">
                <a:solidFill>
                  <a:srgbClr val="990099"/>
                </a:solidFill>
                <a:cs typeface="Times New Roman" pitchFamily="18" charset="0"/>
              </a:rPr>
              <a:t>Categoria Econômica 3</a:t>
            </a:r>
            <a:r>
              <a:rPr lang="pt-BR" sz="1000">
                <a:solidFill>
                  <a:srgbClr val="990099"/>
                </a:solidFill>
                <a:cs typeface="Times New Roman" pitchFamily="18" charset="0"/>
              </a:rPr>
              <a:t> – Despesas Correntes</a:t>
            </a:r>
          </a:p>
          <a:p>
            <a:pPr defTabSz="914400"/>
            <a:r>
              <a:rPr lang="pt-BR" sz="1000" b="1">
                <a:solidFill>
                  <a:srgbClr val="990099"/>
                </a:solidFill>
                <a:cs typeface="Times New Roman" pitchFamily="18" charset="0"/>
              </a:rPr>
              <a:t>Grupo da Despesa 3</a:t>
            </a:r>
            <a:r>
              <a:rPr lang="pt-BR" sz="1000">
                <a:solidFill>
                  <a:srgbClr val="990099"/>
                </a:solidFill>
                <a:cs typeface="Times New Roman" pitchFamily="18" charset="0"/>
              </a:rPr>
              <a:t> – Outras Despesas Correntes</a:t>
            </a:r>
          </a:p>
          <a:p>
            <a:pPr defTabSz="914400"/>
            <a:r>
              <a:rPr lang="pt-BR" sz="1000" b="1">
                <a:solidFill>
                  <a:srgbClr val="990099"/>
                </a:solidFill>
                <a:cs typeface="Times New Roman" pitchFamily="18" charset="0"/>
              </a:rPr>
              <a:t>Mod. De Aplicação 90</a:t>
            </a:r>
            <a:r>
              <a:rPr lang="pt-BR" sz="1000">
                <a:solidFill>
                  <a:srgbClr val="990099"/>
                </a:solidFill>
                <a:cs typeface="Times New Roman" pitchFamily="18" charset="0"/>
              </a:rPr>
              <a:t> – Aplicações Diretas </a:t>
            </a:r>
          </a:p>
          <a:p>
            <a:pPr defTabSz="914400"/>
            <a:r>
              <a:rPr lang="pt-BR" sz="1000" b="1">
                <a:solidFill>
                  <a:srgbClr val="990099"/>
                </a:solidFill>
                <a:cs typeface="Times New Roman" pitchFamily="18" charset="0"/>
              </a:rPr>
              <a:t>Elemento de Despesa 39</a:t>
            </a:r>
            <a:r>
              <a:rPr lang="pt-BR" sz="1000">
                <a:solidFill>
                  <a:srgbClr val="990099"/>
                </a:solidFill>
                <a:cs typeface="Times New Roman" pitchFamily="18" charset="0"/>
              </a:rPr>
              <a:t> – </a:t>
            </a:r>
            <a:r>
              <a:rPr lang="pt-BR" sz="1000"/>
              <a:t>Outros </a:t>
            </a:r>
            <a:r>
              <a:rPr lang="pt-BR" sz="1000">
                <a:solidFill>
                  <a:srgbClr val="990099"/>
                </a:solidFill>
                <a:cs typeface="Times New Roman" pitchFamily="18" charset="0"/>
              </a:rPr>
              <a:t>Serviços de Terceiros – Pessoa Jurídica</a:t>
            </a:r>
          </a:p>
          <a:p>
            <a:pPr defTabSz="914400"/>
            <a:r>
              <a:rPr lang="pt-BR" sz="1000" b="1">
                <a:solidFill>
                  <a:srgbClr val="990099"/>
                </a:solidFill>
                <a:cs typeface="Times New Roman" pitchFamily="18" charset="0"/>
              </a:rPr>
              <a:t>Subitem 79</a:t>
            </a:r>
            <a:r>
              <a:rPr lang="pt-BR" sz="1000">
                <a:solidFill>
                  <a:srgbClr val="990099"/>
                </a:solidFill>
                <a:cs typeface="Times New Roman" pitchFamily="18" charset="0"/>
              </a:rPr>
              <a:t> - Serv. de apoio admin., técnico e operacional</a:t>
            </a:r>
          </a:p>
        </p:txBody>
      </p:sp>
      <p:sp>
        <p:nvSpPr>
          <p:cNvPr id="85" name="Oval 29"/>
          <p:cNvSpPr>
            <a:spLocks noChangeArrowheads="1"/>
          </p:cNvSpPr>
          <p:nvPr/>
        </p:nvSpPr>
        <p:spPr bwMode="auto">
          <a:xfrm>
            <a:off x="7940675" y="3348038"/>
            <a:ext cx="1971675" cy="358775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lIns="81987" tIns="40994" rIns="81987" bIns="40994" anchor="ctr"/>
          <a:lstStyle/>
          <a:p>
            <a:pPr algn="ctr" defTabSz="1023938">
              <a:buFontTx/>
              <a:buChar char="•"/>
            </a:pPr>
            <a:endParaRPr lang="pt-B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847725" y="5394325"/>
            <a:ext cx="11842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663300"/>
                </a:solidFill>
                <a:cs typeface="Times New Roman" pitchFamily="18" charset="0"/>
              </a:rPr>
              <a:t>(&gt;CONPTRES)</a:t>
            </a: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1636713" y="4600575"/>
            <a:ext cx="1192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006600"/>
                </a:solidFill>
                <a:cs typeface="Times New Roman" pitchFamily="18" charset="0"/>
              </a:rPr>
              <a:t>(&gt;CONFONTE)</a:t>
            </a:r>
            <a:endParaRPr lang="pt-BR" sz="12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8" name="Text Box 32"/>
          <p:cNvSpPr txBox="1">
            <a:spLocks noChangeArrowheads="1"/>
          </p:cNvSpPr>
          <p:nvPr/>
        </p:nvSpPr>
        <p:spPr bwMode="auto">
          <a:xfrm>
            <a:off x="2933700" y="4006850"/>
            <a:ext cx="903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006666"/>
                </a:solidFill>
                <a:cs typeface="Times New Roman" pitchFamily="18" charset="0"/>
              </a:rPr>
              <a:t>(&gt;CONUG)</a:t>
            </a:r>
            <a:endParaRPr lang="pt-BR" sz="12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4210050" y="3109913"/>
            <a:ext cx="2249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990099"/>
                </a:solidFill>
                <a:cs typeface="Times New Roman" pitchFamily="18" charset="0"/>
              </a:rPr>
              <a:t>(&gt;CONATSOF, &gt;CONCONTA)</a:t>
            </a: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2438400" y="98425"/>
            <a:ext cx="7412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40" tIns="51170" rIns="102340" bIns="51170" anchor="ctr"/>
          <a:lstStyle/>
          <a:p>
            <a:pPr algn="r" defTabSz="1023938">
              <a:defRPr/>
            </a:pPr>
            <a:r>
              <a:rPr lang="en-US" sz="2400" b="1" dirty="0" err="1">
                <a:latin typeface="+mn-lt"/>
                <a:cs typeface="Times New Roman" pitchFamily="18" charset="0"/>
              </a:rPr>
              <a:t>Estrutura</a:t>
            </a:r>
            <a:r>
              <a:rPr lang="en-US" sz="2400" b="1" dirty="0">
                <a:latin typeface="+mn-lt"/>
                <a:cs typeface="Times New Roman" pitchFamily="18" charset="0"/>
              </a:rPr>
              <a:t> da </a:t>
            </a:r>
            <a:r>
              <a:rPr lang="en-US" sz="2400" b="1" dirty="0" err="1">
                <a:latin typeface="+mn-lt"/>
                <a:cs typeface="Times New Roman" pitchFamily="18" charset="0"/>
              </a:rPr>
              <a:t>Informação</a:t>
            </a:r>
            <a:r>
              <a:rPr lang="en-US" sz="2400" b="1" dirty="0"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n-lt"/>
                <a:cs typeface="Times New Roman" pitchFamily="18" charset="0"/>
              </a:rPr>
              <a:t>Financeira</a:t>
            </a:r>
            <a:r>
              <a:rPr lang="en-US" sz="2400" b="1" dirty="0">
                <a:latin typeface="+mn-lt"/>
                <a:cs typeface="Times New Roman" pitchFamily="18" charset="0"/>
              </a:rPr>
              <a:t> no </a:t>
            </a:r>
            <a:r>
              <a:rPr lang="en-US" sz="2400" b="1" dirty="0" err="1">
                <a:latin typeface="+mn-lt"/>
                <a:cs typeface="Times New Roman" pitchFamily="18" charset="0"/>
              </a:rPr>
              <a:t>Siafi</a:t>
            </a:r>
            <a:endParaRPr lang="en-US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91" name="Rectangle 20"/>
          <p:cNvSpPr>
            <a:spLocks noChangeArrowheads="1"/>
          </p:cNvSpPr>
          <p:nvPr/>
        </p:nvSpPr>
        <p:spPr bwMode="auto">
          <a:xfrm>
            <a:off x="4267200" y="3330575"/>
            <a:ext cx="1335088" cy="319088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81987" tIns="40994" rIns="81987" bIns="40994" anchor="ctr"/>
          <a:lstStyle/>
          <a:p>
            <a:pPr algn="ctr" defTabSz="1023938">
              <a:buFontTx/>
              <a:buChar char="•"/>
            </a:pPr>
            <a:endParaRPr lang="pt-BR" sz="20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075" y="3857625"/>
            <a:ext cx="1751013" cy="417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" name="Text Box 22"/>
          <p:cNvSpPr txBox="1">
            <a:spLocks noChangeArrowheads="1"/>
          </p:cNvSpPr>
          <p:nvPr/>
        </p:nvSpPr>
        <p:spPr bwMode="auto">
          <a:xfrm>
            <a:off x="5891213" y="3389313"/>
            <a:ext cx="1476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0070C0"/>
                </a:solidFill>
                <a:cs typeface="Times New Roman" pitchFamily="18" charset="0"/>
              </a:rPr>
              <a:t>PI = AJJ01B0100N</a:t>
            </a:r>
          </a:p>
        </p:txBody>
      </p:sp>
      <p:sp>
        <p:nvSpPr>
          <p:cNvPr id="94" name="Text Box 32"/>
          <p:cNvSpPr txBox="1">
            <a:spLocks noChangeArrowheads="1"/>
          </p:cNvSpPr>
          <p:nvPr/>
        </p:nvSpPr>
        <p:spPr bwMode="auto">
          <a:xfrm>
            <a:off x="6369050" y="3584575"/>
            <a:ext cx="8270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4" tIns="36633" rIns="73264" bIns="36633">
            <a:spAutoFit/>
          </a:bodyPr>
          <a:lstStyle/>
          <a:p>
            <a:pPr algn="ctr" defTabSz="914400"/>
            <a:r>
              <a:rPr lang="pt-BR" sz="1200" b="1">
                <a:solidFill>
                  <a:srgbClr val="0070C0"/>
                </a:solidFill>
                <a:cs typeface="Times New Roman" pitchFamily="18" charset="0"/>
              </a:rPr>
              <a:t>(&gt;CONPI)</a:t>
            </a:r>
            <a:endParaRPr lang="pt-BR" sz="1200">
              <a:solidFill>
                <a:srgbClr val="0070C0"/>
              </a:solidFill>
              <a:cs typeface="Times New Roman" pitchFamily="18" charset="0"/>
            </a:endParaRPr>
          </a:p>
        </p:txBody>
      </p:sp>
      <p:cxnSp>
        <p:nvCxnSpPr>
          <p:cNvPr id="95" name="Conector reto 42"/>
          <p:cNvCxnSpPr>
            <a:cxnSpLocks noChangeShapeType="1"/>
          </p:cNvCxnSpPr>
          <p:nvPr/>
        </p:nvCxnSpPr>
        <p:spPr bwMode="auto">
          <a:xfrm>
            <a:off x="-1095375" y="2921000"/>
            <a:ext cx="914400" cy="914400"/>
          </a:xfrm>
          <a:prstGeom prst="line">
            <a:avLst/>
          </a:prstGeom>
          <a:noFill/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cxnSp>
        <p:nvCxnSpPr>
          <p:cNvPr id="96" name="Conector reto 46"/>
          <p:cNvCxnSpPr>
            <a:cxnSpLocks noChangeShapeType="1"/>
          </p:cNvCxnSpPr>
          <p:nvPr/>
        </p:nvCxnSpPr>
        <p:spPr bwMode="auto">
          <a:xfrm>
            <a:off x="-735013" y="3209925"/>
            <a:ext cx="914401" cy="914400"/>
          </a:xfrm>
          <a:prstGeom prst="line">
            <a:avLst/>
          </a:prstGeom>
          <a:noFill/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sp>
        <p:nvSpPr>
          <p:cNvPr id="97" name="Line 26"/>
          <p:cNvSpPr>
            <a:spLocks noChangeShapeType="1"/>
          </p:cNvSpPr>
          <p:nvPr/>
        </p:nvSpPr>
        <p:spPr bwMode="auto">
          <a:xfrm flipV="1">
            <a:off x="5602288" y="3856038"/>
            <a:ext cx="1152525" cy="100965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9" grpId="0" animBg="1" autoUpdateAnimBg="0"/>
      <p:bldP spid="46" grpId="0" animBg="1"/>
      <p:bldP spid="64" grpId="0" autoUpdateAnimBg="0"/>
      <p:bldP spid="65" grpId="0" animBg="1" autoUpdateAnimBg="0"/>
      <p:bldP spid="66" grpId="0" animBg="1"/>
      <p:bldP spid="67" grpId="0" autoUpdateAnimBg="0"/>
      <p:bldP spid="68" grpId="0" animBg="1" autoUpdateAnimBg="0"/>
      <p:bldP spid="69" grpId="0" animBg="1"/>
      <p:bldP spid="70" grpId="0" animBg="1" autoUpdateAnimBg="0"/>
      <p:bldP spid="71" grpId="0" autoUpdateAnimBg="0"/>
      <p:bldP spid="72" grpId="0" animBg="1" autoUpdateAnimBg="0"/>
      <p:bldP spid="73" grpId="0" animBg="1"/>
      <p:bldP spid="74" grpId="0" autoUpdateAnimBg="0"/>
      <p:bldP spid="75" grpId="0" autoUpdateAnimBg="0"/>
      <p:bldP spid="76" grpId="0" animBg="1" autoUpdateAnimBg="0"/>
      <p:bldP spid="77" grpId="0" animBg="1" autoUpdateAnimBg="0"/>
      <p:bldP spid="78" grpId="0" animBg="1"/>
      <p:bldP spid="79" grpId="0" autoUpdateAnimBg="0"/>
      <p:bldP spid="80" grpId="0" autoUpdateAnimBg="0"/>
      <p:bldP spid="81" grpId="0" animBg="1"/>
      <p:bldP spid="82" grpId="0" animBg="1"/>
      <p:bldP spid="83" grpId="0" animBg="1" autoUpdateAnimBg="0"/>
      <p:bldP spid="84" grpId="0" animBg="1" autoUpdateAnimBg="0"/>
      <p:bldP spid="85" grpId="0" animBg="1" autoUpdateAnimBg="0"/>
      <p:bldP spid="86" grpId="0" autoUpdateAnimBg="0"/>
      <p:bldP spid="87" grpId="0" autoUpdateAnimBg="0"/>
      <p:bldP spid="88" grpId="0" autoUpdateAnimBg="0"/>
      <p:bldP spid="89" grpId="0" autoUpdateAnimBg="0"/>
      <p:bldP spid="91" grpId="0" animBg="1" autoUpdateAnimBg="0"/>
      <p:bldP spid="93" grpId="0" autoUpdateAnimBg="0"/>
      <p:bldP spid="94" grpId="0" autoUpdateAnimBg="0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533400" y="1049338"/>
            <a:ext cx="8928100" cy="387350"/>
          </a:xfrm>
          <a:prstGeom prst="rect">
            <a:avLst/>
          </a:prstGeom>
          <a:solidFill>
            <a:srgbClr val="EAEAEA">
              <a:alpha val="49019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defTabSz="914400"/>
            <a:r>
              <a:rPr kumimoji="1" lang="pt-BR" b="1" dirty="0">
                <a:solidFill>
                  <a:schemeClr val="accent2"/>
                </a:solidFill>
                <a:cs typeface="Times New Roman" pitchFamily="18" charset="0"/>
              </a:rPr>
              <a:t>A variável financeira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2497138" y="1684338"/>
            <a:ext cx="3429000" cy="3048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t-BR" sz="1400" b="1" dirty="0">
                <a:ea typeface="Arial Unicode MS" pitchFamily="34" charset="-128"/>
                <a:cs typeface="Arial Unicode MS" pitchFamily="34" charset="-128"/>
              </a:rPr>
              <a:t>Despesa Orçamentária Executada</a:t>
            </a: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2497138" y="5756275"/>
            <a:ext cx="3429000" cy="304800"/>
          </a:xfrm>
          <a:prstGeom prst="rect">
            <a:avLst/>
          </a:prstGeom>
          <a:solidFill>
            <a:srgbClr val="00666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t-BR" sz="1400" b="1" dirty="0">
                <a:ea typeface="Arial Unicode MS" pitchFamily="34" charset="-128"/>
                <a:cs typeface="Arial Unicode MS" pitchFamily="34" charset="-128"/>
              </a:rPr>
              <a:t>Custos (Ideal)</a:t>
            </a:r>
          </a:p>
        </p:txBody>
      </p:sp>
      <p:sp>
        <p:nvSpPr>
          <p:cNvPr id="8" name="Seta para baixo 7"/>
          <p:cNvSpPr/>
          <p:nvPr/>
        </p:nvSpPr>
        <p:spPr bwMode="auto">
          <a:xfrm>
            <a:off x="4149725" y="2232025"/>
            <a:ext cx="142875" cy="328612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buFontTx/>
              <a:buChar char="•"/>
              <a:defRPr/>
            </a:pPr>
            <a:endParaRPr lang="pt-BR" sz="18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318" name="CaixaDeTexto 8"/>
          <p:cNvSpPr txBox="1">
            <a:spLocks noChangeArrowheads="1"/>
          </p:cNvSpPr>
          <p:nvPr/>
        </p:nvSpPr>
        <p:spPr bwMode="auto">
          <a:xfrm>
            <a:off x="4373563" y="2206625"/>
            <a:ext cx="4389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 dirty="0">
                <a:solidFill>
                  <a:schemeClr val="tx1"/>
                </a:solidFill>
                <a:cs typeface="Times New Roman" pitchFamily="18" charset="0"/>
              </a:rPr>
              <a:t>(–) Despesa Executada por inscrição em RP </a:t>
            </a:r>
            <a:r>
              <a:rPr lang="pt-BR" sz="1200" dirty="0" err="1">
                <a:solidFill>
                  <a:schemeClr val="tx1"/>
                </a:solidFill>
                <a:cs typeface="Times New Roman" pitchFamily="18" charset="0"/>
              </a:rPr>
              <a:t>não-processados</a:t>
            </a:r>
            <a:endParaRPr lang="pt-BR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319" name="CaixaDeTexto 12"/>
          <p:cNvSpPr txBox="1">
            <a:spLocks noChangeArrowheads="1"/>
          </p:cNvSpPr>
          <p:nvPr/>
        </p:nvSpPr>
        <p:spPr bwMode="auto">
          <a:xfrm>
            <a:off x="639763" y="1550988"/>
            <a:ext cx="1714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t-BR" i="1">
                <a:solidFill>
                  <a:schemeClr val="tx1"/>
                </a:solidFill>
                <a:cs typeface="Times New Roman" pitchFamily="18" charset="0"/>
              </a:rPr>
              <a:t>Contabilidade Orçamentária</a:t>
            </a:r>
          </a:p>
        </p:txBody>
      </p:sp>
      <p:sp>
        <p:nvSpPr>
          <p:cNvPr id="13320" name="CaixaDeTexto 13"/>
          <p:cNvSpPr txBox="1">
            <a:spLocks noChangeArrowheads="1"/>
          </p:cNvSpPr>
          <p:nvPr/>
        </p:nvSpPr>
        <p:spPr bwMode="auto">
          <a:xfrm>
            <a:off x="4365625" y="2479675"/>
            <a:ext cx="3119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(+) Restos a Pagar Liquidados no Exercício</a:t>
            </a:r>
          </a:p>
        </p:txBody>
      </p:sp>
      <p:grpSp>
        <p:nvGrpSpPr>
          <p:cNvPr id="2" name="Grupo 11"/>
          <p:cNvGrpSpPr>
            <a:grpSpLocks/>
          </p:cNvGrpSpPr>
          <p:nvPr/>
        </p:nvGrpSpPr>
        <p:grpSpPr bwMode="auto">
          <a:xfrm>
            <a:off x="4022725" y="3811588"/>
            <a:ext cx="517525" cy="274637"/>
            <a:chOff x="3595756" y="2343605"/>
            <a:chExt cx="518033" cy="273833"/>
          </a:xfrm>
        </p:grpSpPr>
        <p:sp>
          <p:nvSpPr>
            <p:cNvPr id="19" name="Retângulo de cantos arredondados 18"/>
            <p:cNvSpPr/>
            <p:nvPr/>
          </p:nvSpPr>
          <p:spPr bwMode="auto">
            <a:xfrm>
              <a:off x="3617024" y="2441166"/>
              <a:ext cx="357190" cy="108000"/>
            </a:xfrm>
            <a:prstGeom prst="roundRect">
              <a:avLst/>
            </a:prstGeom>
            <a:solidFill>
              <a:srgbClr val="FF0000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914400">
                <a:buFontTx/>
                <a:buChar char="•"/>
                <a:defRPr/>
              </a:pPr>
              <a:endParaRPr lang="pt-BR" sz="1800">
                <a:solidFill>
                  <a:schemeClr val="tx1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345" name="CaixaDeTexto 19"/>
            <p:cNvSpPr txBox="1">
              <a:spLocks noChangeArrowheads="1"/>
            </p:cNvSpPr>
            <p:nvPr/>
          </p:nvSpPr>
          <p:spPr bwMode="auto">
            <a:xfrm>
              <a:off x="3929684" y="2343605"/>
              <a:ext cx="184105" cy="2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endParaRPr lang="pt-BR" sz="1200" b="1">
                <a:solidFill>
                  <a:srgbClr val="0070C0"/>
                </a:solidFill>
                <a:cs typeface="Times New Roman" pitchFamily="18" charset="0"/>
              </a:endParaRPr>
            </a:p>
          </p:txBody>
        </p:sp>
      </p:grpSp>
      <p:sp>
        <p:nvSpPr>
          <p:cNvPr id="13322" name="CaixaDeTexto 22"/>
          <p:cNvSpPr txBox="1">
            <a:spLocks noChangeArrowheads="1"/>
          </p:cNvSpPr>
          <p:nvPr/>
        </p:nvSpPr>
        <p:spPr bwMode="auto">
          <a:xfrm>
            <a:off x="4362450" y="3025775"/>
            <a:ext cx="1984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(–) Formação de Estoques</a:t>
            </a:r>
          </a:p>
        </p:txBody>
      </p:sp>
      <p:sp>
        <p:nvSpPr>
          <p:cNvPr id="13323" name="CaixaDeTexto 23"/>
          <p:cNvSpPr txBox="1">
            <a:spLocks noChangeArrowheads="1"/>
          </p:cNvSpPr>
          <p:nvPr/>
        </p:nvSpPr>
        <p:spPr bwMode="auto">
          <a:xfrm>
            <a:off x="4360863" y="3298825"/>
            <a:ext cx="243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(–) Concessão de Adiantamentos</a:t>
            </a:r>
          </a:p>
        </p:txBody>
      </p:sp>
      <p:sp>
        <p:nvSpPr>
          <p:cNvPr id="13324" name="CaixaDeTexto 24"/>
          <p:cNvSpPr txBox="1">
            <a:spLocks noChangeArrowheads="1"/>
          </p:cNvSpPr>
          <p:nvPr/>
        </p:nvSpPr>
        <p:spPr bwMode="auto">
          <a:xfrm>
            <a:off x="4354513" y="3573463"/>
            <a:ext cx="462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(–) Investimentos / Inversões Financeiras / Amortização da Dívida</a:t>
            </a:r>
          </a:p>
        </p:txBody>
      </p:sp>
      <p:sp>
        <p:nvSpPr>
          <p:cNvPr id="13325" name="CaixaDeTexto 20"/>
          <p:cNvSpPr txBox="1">
            <a:spLocks noChangeArrowheads="1"/>
          </p:cNvSpPr>
          <p:nvPr/>
        </p:nvSpPr>
        <p:spPr bwMode="auto">
          <a:xfrm>
            <a:off x="639763" y="5622925"/>
            <a:ext cx="1714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t-BR" i="1">
                <a:solidFill>
                  <a:schemeClr val="tx1"/>
                </a:solidFill>
                <a:cs typeface="Times New Roman" pitchFamily="18" charset="0"/>
              </a:rPr>
              <a:t>Contabilidade Patrimonial</a:t>
            </a:r>
          </a:p>
        </p:txBody>
      </p:sp>
      <p:sp>
        <p:nvSpPr>
          <p:cNvPr id="13326" name="CaixaDeTexto 25"/>
          <p:cNvSpPr txBox="1">
            <a:spLocks noChangeArrowheads="1"/>
          </p:cNvSpPr>
          <p:nvPr/>
        </p:nvSpPr>
        <p:spPr bwMode="auto">
          <a:xfrm>
            <a:off x="5940425" y="1706563"/>
            <a:ext cx="3600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 i="1">
                <a:solidFill>
                  <a:schemeClr val="tx1"/>
                </a:solidFill>
                <a:cs typeface="Times New Roman" pitchFamily="18" charset="0"/>
              </a:rPr>
              <a:t>(Despesa Liquidada + Inscrição em RP não-proc.) </a:t>
            </a:r>
          </a:p>
        </p:txBody>
      </p:sp>
      <p:sp>
        <p:nvSpPr>
          <p:cNvPr id="13327" name="CaixaDeTexto 29"/>
          <p:cNvSpPr txBox="1">
            <a:spLocks noChangeArrowheads="1"/>
          </p:cNvSpPr>
          <p:nvPr/>
        </p:nvSpPr>
        <p:spPr bwMode="auto">
          <a:xfrm>
            <a:off x="4362450" y="2752725"/>
            <a:ext cx="2778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(–) Despesas de Exercícios Anteriores</a:t>
            </a: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360863" y="4064000"/>
            <a:ext cx="1954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(+) Consumo de Estoques</a:t>
            </a:r>
          </a:p>
        </p:txBody>
      </p:sp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4357688" y="4337050"/>
            <a:ext cx="2916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(+) Despesa Incorrida de Adiantamentos</a:t>
            </a:r>
          </a:p>
        </p:txBody>
      </p:sp>
      <p:sp>
        <p:nvSpPr>
          <p:cNvPr id="33" name="CaixaDeTexto 32"/>
          <p:cNvSpPr txBox="1">
            <a:spLocks noChangeArrowheads="1"/>
          </p:cNvSpPr>
          <p:nvPr/>
        </p:nvSpPr>
        <p:spPr bwMode="auto">
          <a:xfrm>
            <a:off x="4359275" y="4610100"/>
            <a:ext cx="300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>
                <a:solidFill>
                  <a:schemeClr val="tx1"/>
                </a:solidFill>
                <a:cs typeface="Times New Roman" pitchFamily="18" charset="0"/>
              </a:rPr>
              <a:t>(+) Depreciação / Exaustão / Amortização</a:t>
            </a:r>
          </a:p>
        </p:txBody>
      </p:sp>
      <p:sp>
        <p:nvSpPr>
          <p:cNvPr id="13331" name="CaixaDeTexto 35"/>
          <p:cNvSpPr txBox="1">
            <a:spLocks noChangeArrowheads="1"/>
          </p:cNvSpPr>
          <p:nvPr/>
        </p:nvSpPr>
        <p:spPr bwMode="auto">
          <a:xfrm>
            <a:off x="4349750" y="3813175"/>
            <a:ext cx="2890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sz="1200" b="1">
                <a:solidFill>
                  <a:srgbClr val="FF0000"/>
                </a:solidFill>
                <a:cs typeface="Times New Roman" pitchFamily="18" charset="0"/>
              </a:rPr>
              <a:t>Despesa após ajustes orçamentários</a:t>
            </a: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4354513" y="4906963"/>
            <a:ext cx="2747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t-BR" sz="1200" b="1">
                <a:solidFill>
                  <a:schemeClr val="accent2"/>
                </a:solidFill>
                <a:cs typeface="Times New Roman" pitchFamily="18" charset="0"/>
              </a:rPr>
              <a:t>Despesa após ajustes patrimoniais</a:t>
            </a:r>
          </a:p>
        </p:txBody>
      </p:sp>
      <p:sp>
        <p:nvSpPr>
          <p:cNvPr id="38" name="Retângulo 37"/>
          <p:cNvSpPr>
            <a:spLocks noChangeArrowheads="1"/>
          </p:cNvSpPr>
          <p:nvPr/>
        </p:nvSpPr>
        <p:spPr bwMode="auto">
          <a:xfrm>
            <a:off x="2354263" y="2206625"/>
            <a:ext cx="6643687" cy="5715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914400">
              <a:buFontTx/>
              <a:buChar char="•"/>
            </a:pPr>
            <a:endParaRPr lang="pt-BR" sz="18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Retângulo 39"/>
          <p:cNvSpPr>
            <a:spLocks noChangeArrowheads="1"/>
          </p:cNvSpPr>
          <p:nvPr/>
        </p:nvSpPr>
        <p:spPr bwMode="auto">
          <a:xfrm>
            <a:off x="2354263" y="2778125"/>
            <a:ext cx="6643687" cy="1071563"/>
          </a:xfrm>
          <a:prstGeom prst="rect">
            <a:avLst/>
          </a:prstGeom>
          <a:solidFill>
            <a:srgbClr val="92D050">
              <a:alpha val="34901"/>
            </a:srgb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914400">
              <a:buFontTx/>
              <a:buChar char="•"/>
            </a:pPr>
            <a:endParaRPr lang="pt-BR" sz="18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2" name="Retângulo 41"/>
          <p:cNvSpPr>
            <a:spLocks noChangeArrowheads="1"/>
          </p:cNvSpPr>
          <p:nvPr/>
        </p:nvSpPr>
        <p:spPr bwMode="auto">
          <a:xfrm>
            <a:off x="2354263" y="4064000"/>
            <a:ext cx="6643687" cy="857250"/>
          </a:xfrm>
          <a:prstGeom prst="rect">
            <a:avLst/>
          </a:prstGeom>
          <a:solidFill>
            <a:srgbClr val="FF0000">
              <a:alpha val="34901"/>
            </a:srgb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914400">
              <a:buFontTx/>
              <a:buChar char="•"/>
            </a:pPr>
            <a:endParaRPr lang="pt-BR" sz="18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3" name="CaixaDeTexto 42"/>
          <p:cNvSpPr txBox="1">
            <a:spLocks noChangeArrowheads="1"/>
          </p:cNvSpPr>
          <p:nvPr/>
        </p:nvSpPr>
        <p:spPr bwMode="auto">
          <a:xfrm>
            <a:off x="668338" y="4206875"/>
            <a:ext cx="1404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pt-BR" b="1">
                <a:solidFill>
                  <a:srgbClr val="C00000"/>
                </a:solidFill>
                <a:cs typeface="Times New Roman" pitchFamily="18" charset="0"/>
              </a:rPr>
              <a:t>Ajustes </a:t>
            </a:r>
          </a:p>
          <a:p>
            <a:pPr algn="ctr" defTabSz="914400"/>
            <a:r>
              <a:rPr lang="pt-BR" b="1">
                <a:solidFill>
                  <a:srgbClr val="C00000"/>
                </a:solidFill>
                <a:cs typeface="Times New Roman" pitchFamily="18" charset="0"/>
              </a:rPr>
              <a:t>Patrimoniais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574675" y="2635250"/>
            <a:ext cx="1619250" cy="581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Ajustes </a:t>
            </a:r>
          </a:p>
          <a:p>
            <a:pPr algn="ctr" defTabSz="914400"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Orçamentários</a:t>
            </a:r>
          </a:p>
        </p:txBody>
      </p:sp>
      <p:sp>
        <p:nvSpPr>
          <p:cNvPr id="34" name="Retângulo de cantos arredondados 33"/>
          <p:cNvSpPr/>
          <p:nvPr/>
        </p:nvSpPr>
        <p:spPr bwMode="auto">
          <a:xfrm>
            <a:off x="4037456" y="3910652"/>
            <a:ext cx="356985" cy="108318"/>
          </a:xfrm>
          <a:prstGeom prst="roundRect">
            <a:avLst/>
          </a:prstGeom>
          <a:solidFill>
            <a:srgbClr val="0070C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14400">
              <a:buFontTx/>
              <a:buChar char="•"/>
              <a:defRPr/>
            </a:pPr>
            <a:endParaRPr lang="pt-BR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915988" y="18487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dirty="0">
                <a:latin typeface="+mn-lt"/>
              </a:rPr>
              <a:t>Conceitos - Ajustes Contábeis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426E-6 4.46471E-6 L -4.87426E-6 0.141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utoUpdateAnimBg="0"/>
      <p:bldP spid="37" grpId="0" autoUpdateAnimBg="0"/>
      <p:bldP spid="38" grpId="0" animBg="1" autoUpdateAnimBg="0"/>
      <p:bldP spid="40" grpId="0" animBg="1" autoUpdateAnimBg="0"/>
      <p:bldP spid="42" grpId="0" animBg="1" autoUpdateAnimBg="0"/>
      <p:bldP spid="43" grpId="0" autoUpdateAnimBg="0"/>
      <p:bldP spid="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1"/>
          <p:cNvSpPr>
            <a:spLocks noChangeArrowheads="1"/>
          </p:cNvSpPr>
          <p:nvPr/>
        </p:nvSpPr>
        <p:spPr bwMode="auto">
          <a:xfrm>
            <a:off x="349174" y="3058398"/>
            <a:ext cx="9907588" cy="15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40" tIns="51170" rIns="102340" bIns="51170" anchor="ctr"/>
          <a:lstStyle/>
          <a:p>
            <a:pPr algn="ctr"/>
            <a:endParaRPr lang="pt-BR" altLang="pt-BR"/>
          </a:p>
        </p:txBody>
      </p:sp>
      <p:pic>
        <p:nvPicPr>
          <p:cNvPr id="4100" name="Picture 36" descr="C:\Apresentações\fundo az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927" y="3992033"/>
            <a:ext cx="22361" cy="1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http://www3.tesouro.fazenda.gov.br/Sistema_Informacao_custos/images/img_destaque_sistemacus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4839" y="2889823"/>
            <a:ext cx="2561181" cy="17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" descr="https://sta.tesouro.fazenda.gov.br/Imagens/siafi_cp_lg_siaf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95" y="1394896"/>
            <a:ext cx="1764789" cy="174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https://www.siop.planejamento.gov.br/siop/_img/login/logo_si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555" y="5244290"/>
            <a:ext cx="2533660" cy="8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http://www.sigplan.gov.br/v4/imagens/LogoPort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0995" y="6172367"/>
            <a:ext cx="2679865" cy="86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0" descr="http://cache.emprestimoconsignado.com.br/emprestimo_siape_ne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5515" y="3143610"/>
            <a:ext cx="2626542" cy="9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tângulo de cantos arredondados 14"/>
          <p:cNvSpPr>
            <a:spLocks noChangeArrowheads="1"/>
          </p:cNvSpPr>
          <p:nvPr/>
        </p:nvSpPr>
        <p:spPr bwMode="auto">
          <a:xfrm>
            <a:off x="4812749" y="2547120"/>
            <a:ext cx="1326172" cy="576112"/>
          </a:xfrm>
          <a:prstGeom prst="roundRect">
            <a:avLst>
              <a:gd name="adj" fmla="val 16667"/>
            </a:avLst>
          </a:prstGeom>
          <a:solidFill>
            <a:srgbClr val="C00000">
              <a:alpha val="79999"/>
            </a:srgbClr>
          </a:solidFill>
          <a:ln w="0" algn="ctr">
            <a:noFill/>
            <a:round/>
            <a:headEnd/>
            <a:tailEnd/>
          </a:ln>
        </p:spPr>
        <p:txBody>
          <a:bodyPr lIns="95790" tIns="47895" rIns="95790" bIns="47895" anchor="ctr"/>
          <a:lstStyle/>
          <a:p>
            <a:pPr algn="ctr" defTabSz="957658"/>
            <a:r>
              <a:rPr lang="pt-BR" sz="1500" b="1" dirty="0">
                <a:solidFill>
                  <a:srgbClr val="FFC000"/>
                </a:solidFill>
                <a:cs typeface="Times New Roman" pitchFamily="18" charset="0"/>
              </a:rPr>
              <a:t>Variável Financeira</a:t>
            </a:r>
          </a:p>
        </p:txBody>
      </p:sp>
      <p:sp>
        <p:nvSpPr>
          <p:cNvPr id="4110" name="Retângulo de cantos arredondados 15"/>
          <p:cNvSpPr>
            <a:spLocks noChangeArrowheads="1"/>
          </p:cNvSpPr>
          <p:nvPr/>
        </p:nvSpPr>
        <p:spPr bwMode="auto">
          <a:xfrm>
            <a:off x="4905632" y="3743804"/>
            <a:ext cx="1327892" cy="577965"/>
          </a:xfrm>
          <a:prstGeom prst="roundRect">
            <a:avLst>
              <a:gd name="adj" fmla="val 16667"/>
            </a:avLst>
          </a:prstGeom>
          <a:solidFill>
            <a:srgbClr val="FFC000">
              <a:alpha val="79999"/>
            </a:srgbClr>
          </a:solidFill>
          <a:ln w="0" algn="ctr">
            <a:noFill/>
            <a:round/>
            <a:headEnd/>
            <a:tailEnd/>
          </a:ln>
        </p:spPr>
        <p:txBody>
          <a:bodyPr lIns="95790" tIns="47895" rIns="95790" bIns="47895" anchor="ctr"/>
          <a:lstStyle/>
          <a:p>
            <a:pPr algn="ctr" defTabSz="957658"/>
            <a:r>
              <a:rPr lang="pt-BR" sz="1500" b="1" dirty="0">
                <a:solidFill>
                  <a:srgbClr val="C00000"/>
                </a:solidFill>
                <a:cs typeface="Times New Roman" pitchFamily="18" charset="0"/>
              </a:rPr>
              <a:t>Variável Física</a:t>
            </a:r>
          </a:p>
        </p:txBody>
      </p:sp>
      <p:pic>
        <p:nvPicPr>
          <p:cNvPr id="4111" name="Picture 12" descr="SIOR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4060" t="3601" r="7030" b="9360"/>
          <a:stretch>
            <a:fillRect/>
          </a:stretch>
        </p:blipFill>
        <p:spPr bwMode="auto">
          <a:xfrm>
            <a:off x="798111" y="4071688"/>
            <a:ext cx="2531939" cy="118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ector em curva 19"/>
          <p:cNvCxnSpPr>
            <a:cxnSpLocks noChangeShapeType="1"/>
          </p:cNvCxnSpPr>
          <p:nvPr/>
        </p:nvCxnSpPr>
        <p:spPr bwMode="auto">
          <a:xfrm>
            <a:off x="2824351" y="1926549"/>
            <a:ext cx="1892074" cy="813227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 type="triangle" w="med" len="med"/>
            <a:tailEnd type="arrow" w="med" len="med"/>
          </a:ln>
        </p:spPr>
      </p:cxnSp>
      <p:cxnSp>
        <p:nvCxnSpPr>
          <p:cNvPr id="23" name="Conector em curva 22"/>
          <p:cNvCxnSpPr>
            <a:cxnSpLocks noChangeShapeType="1"/>
          </p:cNvCxnSpPr>
          <p:nvPr/>
        </p:nvCxnSpPr>
        <p:spPr bwMode="auto">
          <a:xfrm flipV="1">
            <a:off x="3593222" y="2978742"/>
            <a:ext cx="1123203" cy="731719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 type="triangle" w="med" len="med"/>
            <a:tailEnd type="arrow" w="med" len="med"/>
          </a:ln>
        </p:spPr>
      </p:cxnSp>
      <p:cxnSp>
        <p:nvCxnSpPr>
          <p:cNvPr id="27" name="Conector em curva 26"/>
          <p:cNvCxnSpPr>
            <a:cxnSpLocks noChangeShapeType="1"/>
          </p:cNvCxnSpPr>
          <p:nvPr/>
        </p:nvCxnSpPr>
        <p:spPr bwMode="auto">
          <a:xfrm>
            <a:off x="3577740" y="3699345"/>
            <a:ext cx="1198887" cy="398276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 type="triangle" w="med" len="med"/>
            <a:tailEnd type="arrow" w="med" len="med"/>
          </a:ln>
        </p:spPr>
      </p:cxnSp>
      <p:cxnSp>
        <p:nvCxnSpPr>
          <p:cNvPr id="45" name="Conector em curva 44"/>
          <p:cNvCxnSpPr>
            <a:cxnSpLocks noChangeShapeType="1"/>
            <a:endCxn id="4110" idx="2"/>
          </p:cNvCxnSpPr>
          <p:nvPr/>
        </p:nvCxnSpPr>
        <p:spPr bwMode="auto">
          <a:xfrm flipV="1">
            <a:off x="3483138" y="4321768"/>
            <a:ext cx="2086441" cy="1148520"/>
          </a:xfrm>
          <a:prstGeom prst="curvedConnector2">
            <a:avLst/>
          </a:prstGeom>
          <a:noFill/>
          <a:ln w="15875" algn="ctr">
            <a:solidFill>
              <a:schemeClr val="tx1"/>
            </a:solidFill>
            <a:round/>
            <a:headEnd type="triangle" w="med" len="med"/>
            <a:tailEnd type="arrow" w="med" len="med"/>
          </a:ln>
        </p:spPr>
      </p:cxnSp>
      <p:cxnSp>
        <p:nvCxnSpPr>
          <p:cNvPr id="54" name="Conector em curva 44"/>
          <p:cNvCxnSpPr>
            <a:cxnSpLocks noChangeShapeType="1"/>
          </p:cNvCxnSpPr>
          <p:nvPr/>
        </p:nvCxnSpPr>
        <p:spPr bwMode="auto">
          <a:xfrm flipV="1">
            <a:off x="3292209" y="4379195"/>
            <a:ext cx="1603103" cy="552030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 type="triangle" w="med" len="med"/>
            <a:tailEnd type="arrow" w="med" len="med"/>
          </a:ln>
        </p:spPr>
      </p:cxnSp>
      <p:cxnSp>
        <p:nvCxnSpPr>
          <p:cNvPr id="57" name="Conector em curva 44"/>
          <p:cNvCxnSpPr>
            <a:cxnSpLocks noChangeShapeType="1"/>
          </p:cNvCxnSpPr>
          <p:nvPr/>
        </p:nvCxnSpPr>
        <p:spPr bwMode="auto">
          <a:xfrm flipV="1">
            <a:off x="3667184" y="4379194"/>
            <a:ext cx="2277369" cy="2245171"/>
          </a:xfrm>
          <a:prstGeom prst="curvedConnector3">
            <a:avLst>
              <a:gd name="adj1" fmla="val 100648"/>
            </a:avLst>
          </a:prstGeom>
          <a:noFill/>
          <a:ln w="15875" algn="ctr">
            <a:solidFill>
              <a:schemeClr val="tx1"/>
            </a:solidFill>
            <a:round/>
            <a:headEnd type="triangle" w="med" len="med"/>
            <a:tailEnd type="arrow" w="med" len="med"/>
          </a:ln>
        </p:spPr>
      </p:cxnSp>
      <p:cxnSp>
        <p:nvCxnSpPr>
          <p:cNvPr id="63" name="Conector em curva 62"/>
          <p:cNvCxnSpPr>
            <a:cxnSpLocks noChangeShapeType="1"/>
          </p:cNvCxnSpPr>
          <p:nvPr/>
        </p:nvCxnSpPr>
        <p:spPr bwMode="auto">
          <a:xfrm>
            <a:off x="6221484" y="2891676"/>
            <a:ext cx="817031" cy="724308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 type="triangle" w="med" len="med"/>
            <a:tailEnd type="arrow" w="med" len="med"/>
          </a:ln>
        </p:spPr>
      </p:cxnSp>
      <p:cxnSp>
        <p:nvCxnSpPr>
          <p:cNvPr id="65" name="Conector em curva 64"/>
          <p:cNvCxnSpPr>
            <a:cxnSpLocks noChangeShapeType="1"/>
          </p:cNvCxnSpPr>
          <p:nvPr/>
        </p:nvCxnSpPr>
        <p:spPr bwMode="auto">
          <a:xfrm flipV="1">
            <a:off x="6262767" y="3610427"/>
            <a:ext cx="765429" cy="414949"/>
          </a:xfrm>
          <a:prstGeom prst="curved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 type="triangle" w="med" len="med"/>
            <a:tailEnd type="arrow" w="med" len="med"/>
          </a:ln>
        </p:spPr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353394" y="9304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</a:rPr>
              <a:t>	A ESTRUTURA DO MODELO SISTÊMICO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25" name="Texto Explicativo 3 (Sem Bordas) 24"/>
          <p:cNvSpPr/>
          <p:nvPr/>
        </p:nvSpPr>
        <p:spPr>
          <a:xfrm>
            <a:off x="7243763" y="5945510"/>
            <a:ext cx="2663825" cy="1057275"/>
          </a:xfrm>
          <a:prstGeom prst="callout3">
            <a:avLst>
              <a:gd name="adj1" fmla="val 49474"/>
              <a:gd name="adj2" fmla="val 141317"/>
              <a:gd name="adj3" fmla="val 54577"/>
              <a:gd name="adj4" fmla="val 112279"/>
              <a:gd name="adj5" fmla="val -26939"/>
              <a:gd name="adj6" fmla="val 112731"/>
              <a:gd name="adj7" fmla="val -26064"/>
              <a:gd name="adj8" fmla="val 139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40" tIns="51170" rIns="102340" bIns="51170" anchor="ctr"/>
          <a:lstStyle/>
          <a:p>
            <a:pPr algn="ctr">
              <a:defRPr/>
            </a:pPr>
            <a:r>
              <a:rPr lang="pt-BR" sz="1800" b="1" dirty="0">
                <a:solidFill>
                  <a:schemeClr val="tx1"/>
                </a:solidFill>
              </a:rPr>
              <a:t>Incorpora e Trata dados vindos dos Sistemas Internos </a:t>
            </a:r>
          </a:p>
          <a:p>
            <a:pPr algn="ctr">
              <a:defRPr/>
            </a:pPr>
            <a:r>
              <a:rPr lang="pt-BR" sz="1300" dirty="0">
                <a:solidFill>
                  <a:srgbClr val="FF0000"/>
                </a:solidFill>
              </a:rPr>
              <a:t>(Folha, Patrimônio, Material, </a:t>
            </a:r>
            <a:r>
              <a:rPr lang="pt-BR" sz="1300" dirty="0" err="1">
                <a:solidFill>
                  <a:srgbClr val="FF0000"/>
                </a:solidFill>
              </a:rPr>
              <a:t>etc</a:t>
            </a:r>
            <a:r>
              <a:rPr lang="pt-BR" sz="1300" dirty="0">
                <a:solidFill>
                  <a:srgbClr val="FF0000"/>
                </a:solidFill>
              </a:rPr>
              <a:t>)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186042" y="508141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INFRASIC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 Seminário de Custos: título da apresentaç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635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635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33556</TotalTime>
  <Words>1814</Words>
  <Application>Microsoft Office PowerPoint</Application>
  <PresentationFormat>Personalizar</PresentationFormat>
  <Paragraphs>459</Paragraphs>
  <Slides>44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47" baseType="lpstr">
      <vt:lpstr>II Seminário de Custos: título da apresentação</vt:lpstr>
      <vt:lpstr>Foto do Photo Editor</vt:lpstr>
      <vt:lpstr>Photo Editor Photo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Arthur Roberto Pereira Pinto</dc:creator>
  <cp:lastModifiedBy>Adm</cp:lastModifiedBy>
  <cp:revision>2418</cp:revision>
  <cp:lastPrinted>2001-04-05T20:08:05Z</cp:lastPrinted>
  <dcterms:created xsi:type="dcterms:W3CDTF">1998-01-29T19:06:50Z</dcterms:created>
  <dcterms:modified xsi:type="dcterms:W3CDTF">2014-03-13T16:18:45Z</dcterms:modified>
</cp:coreProperties>
</file>