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56" r:id="rId2"/>
    <p:sldId id="278" r:id="rId3"/>
    <p:sldId id="285" r:id="rId4"/>
    <p:sldId id="291" r:id="rId5"/>
    <p:sldId id="300" r:id="rId6"/>
    <p:sldId id="289" r:id="rId7"/>
    <p:sldId id="290" r:id="rId8"/>
    <p:sldId id="286" r:id="rId9"/>
    <p:sldId id="292" r:id="rId10"/>
    <p:sldId id="287" r:id="rId11"/>
    <p:sldId id="293" r:id="rId12"/>
    <p:sldId id="294" r:id="rId13"/>
    <p:sldId id="295" r:id="rId14"/>
    <p:sldId id="296" r:id="rId15"/>
    <p:sldId id="297" r:id="rId16"/>
    <p:sldId id="298" r:id="rId17"/>
    <p:sldId id="288" r:id="rId18"/>
    <p:sldId id="299" r:id="rId19"/>
    <p:sldId id="257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81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00" autoAdjust="0"/>
    <p:restoredTop sz="94660"/>
  </p:normalViewPr>
  <p:slideViewPr>
    <p:cSldViewPr snapToGrid="0">
      <p:cViewPr>
        <p:scale>
          <a:sx n="81" d="100"/>
          <a:sy n="81" d="100"/>
        </p:scale>
        <p:origin x="-118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192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CA0D85-AF31-478D-9EEE-AB7615EDB34B}" type="datetimeFigureOut">
              <a:rPr lang="pt-BR" smtClean="0"/>
              <a:t>22/10/2015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80EA3-EF07-4BF3-BBBF-E83ABAF794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437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47623" y="1506433"/>
            <a:ext cx="8426083" cy="66999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pt-BR" dirty="0" smtClean="0"/>
              <a:t>Clique para editar o título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355600" y="2176463"/>
            <a:ext cx="8387878" cy="2871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/>
            </a:lvl1pPr>
            <a:lvl2pPr marL="457200" indent="0" algn="r">
              <a:buNone/>
              <a:defRPr sz="1600"/>
            </a:lvl2pPr>
            <a:lvl3pPr marL="914400" indent="0" algn="r">
              <a:buNone/>
              <a:defRPr sz="1600"/>
            </a:lvl3pPr>
            <a:lvl4pPr marL="1371600" indent="0" algn="r">
              <a:buNone/>
              <a:defRPr sz="1600"/>
            </a:lvl4pPr>
            <a:lvl5pPr marL="1828800" indent="0" algn="r">
              <a:buNone/>
              <a:defRPr sz="1600"/>
            </a:lvl5pPr>
          </a:lstStyle>
          <a:p>
            <a:pPr lvl="0"/>
            <a:r>
              <a:rPr lang="pt-BR" dirty="0" smtClean="0"/>
              <a:t>Nome do autor</a:t>
            </a:r>
          </a:p>
        </p:txBody>
      </p:sp>
      <p:sp>
        <p:nvSpPr>
          <p:cNvPr id="9" name="Espaço Reservado para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364417" y="2517789"/>
            <a:ext cx="8379061" cy="2871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/>
            </a:lvl1pPr>
            <a:lvl2pPr marL="457200" indent="0" algn="r">
              <a:buNone/>
              <a:defRPr sz="1600"/>
            </a:lvl2pPr>
            <a:lvl3pPr marL="914400" indent="0" algn="r">
              <a:buNone/>
              <a:defRPr sz="1600"/>
            </a:lvl3pPr>
            <a:lvl4pPr marL="1371600" indent="0" algn="r">
              <a:buNone/>
              <a:defRPr sz="1600"/>
            </a:lvl4pPr>
            <a:lvl5pPr marL="1828800" indent="0" algn="r">
              <a:buNone/>
              <a:defRPr sz="1600"/>
            </a:lvl5pPr>
          </a:lstStyle>
          <a:p>
            <a:pPr lvl="0"/>
            <a:r>
              <a:rPr lang="pt-BR" dirty="0" smtClean="0"/>
              <a:t>Especialização, formação etc.</a:t>
            </a:r>
          </a:p>
        </p:txBody>
      </p:sp>
    </p:spTree>
    <p:extLst>
      <p:ext uri="{BB962C8B-B14F-4D97-AF65-F5344CB8AC3E}">
        <p14:creationId xmlns:p14="http://schemas.microsoft.com/office/powerpoint/2010/main" val="1201999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0" hasCustomPrompt="1"/>
          </p:nvPr>
        </p:nvSpPr>
        <p:spPr>
          <a:xfrm>
            <a:off x="193637" y="1398588"/>
            <a:ext cx="8756726" cy="355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pt-BR" dirty="0" smtClean="0"/>
              <a:t>Contato</a:t>
            </a:r>
            <a:endParaRPr lang="pt-BR" dirty="0"/>
          </a:p>
        </p:txBody>
      </p:sp>
      <p:sp>
        <p:nvSpPr>
          <p:cNvPr id="5" name="Espaço Reservado para Texto 3"/>
          <p:cNvSpPr>
            <a:spLocks noGrp="1"/>
          </p:cNvSpPr>
          <p:nvPr>
            <p:ph type="body" sz="quarter" idx="11" hasCustomPrompt="1"/>
          </p:nvPr>
        </p:nvSpPr>
        <p:spPr>
          <a:xfrm>
            <a:off x="193637" y="1905992"/>
            <a:ext cx="8756727" cy="355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 b="0"/>
            </a:lvl1pPr>
          </a:lstStyle>
          <a:p>
            <a:pPr lvl="0"/>
            <a:r>
              <a:rPr lang="pt-BR" dirty="0" smtClean="0"/>
              <a:t>E-mail:</a:t>
            </a:r>
            <a:endParaRPr lang="pt-BR" dirty="0"/>
          </a:p>
        </p:txBody>
      </p:sp>
      <p:sp>
        <p:nvSpPr>
          <p:cNvPr id="6" name="Espaço Reservado para Texto 3"/>
          <p:cNvSpPr>
            <a:spLocks noGrp="1"/>
          </p:cNvSpPr>
          <p:nvPr>
            <p:ph type="body" sz="quarter" idx="12" hasCustomPrompt="1"/>
          </p:nvPr>
        </p:nvSpPr>
        <p:spPr>
          <a:xfrm>
            <a:off x="193636" y="2284300"/>
            <a:ext cx="8756727" cy="361878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 b="0"/>
            </a:lvl1pPr>
          </a:lstStyle>
          <a:p>
            <a:pPr lvl="0"/>
            <a:r>
              <a:rPr lang="pt-BR" dirty="0" smtClean="0"/>
              <a:t>Telefone:</a:t>
            </a:r>
            <a:endParaRPr lang="pt-BR" dirty="0"/>
          </a:p>
        </p:txBody>
      </p:sp>
      <p:sp>
        <p:nvSpPr>
          <p:cNvPr id="7" name="Espaço Reservado para Texto 3"/>
          <p:cNvSpPr>
            <a:spLocks noGrp="1"/>
          </p:cNvSpPr>
          <p:nvPr>
            <p:ph type="body" sz="quarter" idx="13" hasCustomPrompt="1"/>
          </p:nvPr>
        </p:nvSpPr>
        <p:spPr>
          <a:xfrm>
            <a:off x="193636" y="2667694"/>
            <a:ext cx="8756727" cy="258388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 b="0"/>
            </a:lvl1pPr>
          </a:lstStyle>
          <a:p>
            <a:pPr lvl="0"/>
            <a:r>
              <a:rPr lang="pt-BR" dirty="0" smtClean="0"/>
              <a:t>Site: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0056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28650" y="1631982"/>
            <a:ext cx="7886700" cy="43513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lang="pt-BR" dirty="0" smtClean="0">
                <a:solidFill>
                  <a:schemeClr val="tx1"/>
                </a:solidFill>
              </a:defRPr>
            </a:lvl1pPr>
            <a:lvl2pPr>
              <a:defRPr lang="pt-BR" dirty="0" smtClean="0">
                <a:solidFill>
                  <a:schemeClr val="tx1"/>
                </a:solidFill>
              </a:defRPr>
            </a:lvl2pPr>
            <a:lvl3pPr>
              <a:defRPr lang="pt-BR" dirty="0" smtClean="0">
                <a:solidFill>
                  <a:schemeClr val="tx1"/>
                </a:solidFill>
              </a:defRPr>
            </a:lvl3pPr>
            <a:lvl4pPr>
              <a:defRPr lang="pt-BR" dirty="0" smtClean="0">
                <a:solidFill>
                  <a:schemeClr val="tx1"/>
                </a:solidFill>
              </a:defRPr>
            </a:lvl4pPr>
            <a:lvl5pPr>
              <a:defRPr lang="en-US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472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212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643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96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9567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55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7363" y="449263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67363" y="2049463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3278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971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1944895"/>
            <a:ext cx="3740146" cy="393767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4593514" y="1944895"/>
            <a:ext cx="3921835" cy="39376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308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213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73" r:id="rId3"/>
    <p:sldLayoutId id="2147483674" r:id="rId4"/>
    <p:sldLayoutId id="2147483662" r:id="rId5"/>
    <p:sldLayoutId id="2147483666" r:id="rId6"/>
    <p:sldLayoutId id="2147483668" r:id="rId7"/>
    <p:sldLayoutId id="2147483672" r:id="rId8"/>
    <p:sldLayoutId id="2147483671" r:id="rId9"/>
    <p:sldLayoutId id="2147483670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75818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581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581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581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581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581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Importação e Exportação na UFSC</a:t>
            </a:r>
            <a:endParaRPr lang="pt-BR" sz="3600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0"/>
          </p:nvPr>
        </p:nvSpPr>
        <p:spPr>
          <a:xfrm>
            <a:off x="355600" y="2162273"/>
            <a:ext cx="8387878" cy="287127"/>
          </a:xfrm>
        </p:spPr>
        <p:txBody>
          <a:bodyPr/>
          <a:lstStyle/>
          <a:p>
            <a:r>
              <a:rPr lang="pt-BR" sz="1800" b="1" dirty="0" smtClean="0"/>
              <a:t>Caio </a:t>
            </a:r>
            <a:r>
              <a:rPr lang="pt-BR" sz="1800" b="1" dirty="0" err="1" smtClean="0"/>
              <a:t>Ragazzi</a:t>
            </a:r>
            <a:r>
              <a:rPr lang="pt-BR" sz="1800" b="1" dirty="0" smtClean="0"/>
              <a:t> </a:t>
            </a:r>
            <a:r>
              <a:rPr lang="pt-BR" sz="1800" b="1" dirty="0" err="1" smtClean="0"/>
              <a:t>Pauli</a:t>
            </a:r>
            <a:r>
              <a:rPr lang="pt-BR" sz="1800" b="1" dirty="0" smtClean="0"/>
              <a:t> Simão</a:t>
            </a:r>
            <a:endParaRPr lang="pt-BR" sz="1800" b="1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1"/>
          </p:nvPr>
        </p:nvSpPr>
        <p:spPr>
          <a:xfrm>
            <a:off x="364417" y="2557894"/>
            <a:ext cx="8379061" cy="287127"/>
          </a:xfrm>
        </p:spPr>
        <p:txBody>
          <a:bodyPr/>
          <a:lstStyle/>
          <a:p>
            <a:r>
              <a:rPr lang="pt-BR" dirty="0" smtClean="0"/>
              <a:t>Coordenadoria de Importação e Exportação – CIE/DCOM/PROAD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054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5204" y="2170479"/>
            <a:ext cx="7886700" cy="2296012"/>
          </a:xfrm>
        </p:spPr>
        <p:txBody>
          <a:bodyPr/>
          <a:lstStyle/>
          <a:p>
            <a:pPr algn="ctr"/>
            <a:r>
              <a:rPr lang="pt-BR" dirty="0" smtClean="0"/>
              <a:t>Mapa simplificado de um processo de importação “padrão”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287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Backup\CIE\Capacitação\Caio\Material\Mapeamento de processos\Apresentação Gestão de Processos\Mapeamento de Processo - Processo de Importaçã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2685"/>
            <a:ext cx="9144000" cy="6612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45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Etapas de um processo de importação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28650" y="1899137"/>
            <a:ext cx="7886700" cy="43844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Administrativa interna: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Instrução do processo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Envio à PF/AGU para </a:t>
            </a:r>
            <a:r>
              <a:rPr lang="pt-BR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exaração</a:t>
            </a: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parecer jurídico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Publicação no D.O.U.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Estimativa do valor em Reais (margem segurança)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Solicitação e digitação de empenho.</a:t>
            </a:r>
            <a:endParaRPr lang="pt-BR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73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Etapas de um processo de importação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28650" y="1899137"/>
            <a:ext cx="7886700" cy="43844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Administrativa externa: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Contato com fornecedor para acertar detalhes de documentação, frete e pagamento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Logística de frete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Emissão de Licença de Importação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Envio de ordem de compra</a:t>
            </a:r>
            <a:endParaRPr lang="pt-B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4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Etapas de um processo de importação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28650" y="2203938"/>
            <a:ext cx="7886700" cy="407963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Cambial: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Fechamento do câmbio junto ao banco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Recebimento de OBT e Contrato de Câmbio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Envio ao DCF para pagamento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Recebimento de comprovação de pagamento (</a:t>
            </a:r>
            <a:r>
              <a:rPr lang="pt-BR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swift</a:t>
            </a: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t-BR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68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Etapas de um processo de importação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28650" y="2203938"/>
            <a:ext cx="7886700" cy="407963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Fiscal: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Envio de documentação de pagamento ao despachante aduaneiro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Procedimentos de desembaraço junto à RFB e órgão de fiscalização (variável)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Exoneração do ICMS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Emissão de Declaração de Importação e liberação da carga</a:t>
            </a:r>
            <a:endParaRPr lang="pt-BR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82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Etapas de um processo de importação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28650" y="2145322"/>
            <a:ext cx="7886700" cy="43844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Administrativa (finalização):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Coleta da carga no aeroporto ou porto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Procedimentos de tombamento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Pagamento aos prestadores de serviços</a:t>
            </a:r>
          </a:p>
          <a:p>
            <a:pPr marL="785813" indent="-514350">
              <a:buFont typeface="+mj-lt"/>
              <a:buAutoNum type="arabicPeriod"/>
            </a:pPr>
            <a:r>
              <a:rPr lang="pt-BR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Organização da documentação para prestação de contas</a:t>
            </a:r>
            <a:endParaRPr lang="pt-BR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02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Principais desafios nos processos de importação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605204" y="1793631"/>
            <a:ext cx="7886700" cy="4532167"/>
          </a:xfrm>
          <a:prstGeom prst="rect">
            <a:avLst/>
          </a:prstGeo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Entendimentos variados das Procuradorias sobre a adequação à legislação;</a:t>
            </a:r>
          </a:p>
          <a:p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Erros custam caro (multas e armazenagem);</a:t>
            </a:r>
          </a:p>
          <a:p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Problemas precisam ser resolvidos rapidamente;</a:t>
            </a:r>
            <a:endParaRPr lang="pt-B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Processos complexos, longo tempo de treinamento de novos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servidores; Necessidade de qualificação específica, particularmente em língua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estrangeira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pt-B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Dificuldade de manutenção de uma equipe (rotatividade)</a:t>
            </a:r>
            <a:endParaRPr lang="pt-BR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87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77520"/>
          </a:xfrm>
        </p:spPr>
        <p:txBody>
          <a:bodyPr/>
          <a:lstStyle/>
          <a:p>
            <a:pPr algn="ctr"/>
            <a:r>
              <a:rPr lang="pt-BR" dirty="0" smtClean="0"/>
              <a:t>Perspectivas na UFSC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81758" y="1371600"/>
            <a:ext cx="7886700" cy="4743183"/>
          </a:xfrm>
          <a:prstGeom prst="rect">
            <a:avLst/>
          </a:prstGeom>
        </p:spPr>
        <p:txBody>
          <a:bodyPr/>
          <a:lstStyle/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Ampliação do número de importações;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Criação de orientações normativas que oriente as Procuradorias Federais (UFPR)</a:t>
            </a:r>
            <a:endParaRPr lang="pt-BR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Redução do tempo dos processos;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Foco no aumento de importações de substâncias químicas;</a:t>
            </a:r>
            <a:endParaRPr lang="pt-BR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Capacitação de outros setores em procedimentos básicos, para evitar problemas em importações realizadas sem o conhecimento da CIE</a:t>
            </a:r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pt-BR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14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 smtClean="0"/>
              <a:t>Contato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193637" y="1825782"/>
            <a:ext cx="8756727" cy="355600"/>
          </a:xfrm>
        </p:spPr>
        <p:txBody>
          <a:bodyPr/>
          <a:lstStyle/>
          <a:p>
            <a:r>
              <a:rPr lang="pt-BR" dirty="0" smtClean="0"/>
              <a:t>E-mail: </a:t>
            </a:r>
            <a:r>
              <a:rPr lang="pt-BR" dirty="0" smtClean="0"/>
              <a:t>caio.rps@ufsc.br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2"/>
          </p:nvPr>
        </p:nvSpPr>
        <p:spPr>
          <a:xfrm>
            <a:off x="193636" y="2196068"/>
            <a:ext cx="8756727" cy="361878"/>
          </a:xfrm>
        </p:spPr>
        <p:txBody>
          <a:bodyPr/>
          <a:lstStyle/>
          <a:p>
            <a:r>
              <a:rPr lang="pt-BR" dirty="0" smtClean="0"/>
              <a:t>Telefone: </a:t>
            </a:r>
            <a:r>
              <a:rPr lang="pt-BR" dirty="0" smtClean="0"/>
              <a:t>(</a:t>
            </a:r>
            <a:r>
              <a:rPr lang="pt-BR" dirty="0" smtClean="0"/>
              <a:t>48</a:t>
            </a:r>
            <a:r>
              <a:rPr lang="pt-BR" dirty="0" smtClean="0"/>
              <a:t>) 3721-2874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3"/>
          </p:nvPr>
        </p:nvSpPr>
        <p:spPr>
          <a:xfrm>
            <a:off x="193636" y="2587483"/>
            <a:ext cx="8756727" cy="258388"/>
          </a:xfrm>
        </p:spPr>
        <p:txBody>
          <a:bodyPr/>
          <a:lstStyle/>
          <a:p>
            <a:r>
              <a:rPr lang="pt-BR" dirty="0" smtClean="0"/>
              <a:t>Site: </a:t>
            </a:r>
            <a:r>
              <a:rPr lang="pt-BR" dirty="0" smtClean="0"/>
              <a:t>http</a:t>
            </a:r>
            <a:r>
              <a:rPr lang="pt-BR" dirty="0"/>
              <a:t>://dcom.proad.ufsc.br/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883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0259"/>
          </a:xfrm>
        </p:spPr>
        <p:txBody>
          <a:bodyPr/>
          <a:lstStyle/>
          <a:p>
            <a:r>
              <a:rPr lang="pt-BR" dirty="0" smtClean="0"/>
              <a:t>Conceitos introdutórios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628650" y="1634492"/>
            <a:ext cx="7886700" cy="4351338"/>
          </a:xfrm>
          <a:prstGeom prst="rect">
            <a:avLst/>
          </a:prstGeom>
        </p:spPr>
        <p:txBody>
          <a:bodyPr/>
          <a:lstStyle/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Importação direta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Importação indireta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Nacionalização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Agenciamento de cargas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Desembaraço aduaneiro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Armazenagem</a:t>
            </a:r>
          </a:p>
          <a:p>
            <a:endParaRPr lang="pt-BR" sz="11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15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</a:t>
            </a:r>
            <a:r>
              <a:rPr lang="pt-BR" dirty="0" smtClean="0"/>
              <a:t>or que realizar importações diretas?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616927" y="1798615"/>
            <a:ext cx="7886700" cy="4351338"/>
          </a:xfrm>
          <a:prstGeom prst="rect">
            <a:avLst/>
          </a:prstGeom>
        </p:spPr>
        <p:txBody>
          <a:bodyPr/>
          <a:lstStyle/>
          <a:p>
            <a:r>
              <a:rPr lang="pt-B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Logística complexa;</a:t>
            </a:r>
          </a:p>
          <a:p>
            <a:r>
              <a:rPr lang="pt-B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Maior tempo até a chegada do material;</a:t>
            </a:r>
          </a:p>
          <a:p>
            <a:r>
              <a:rPr lang="pt-B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Custos de se treinar e manter uma equipe de importação;</a:t>
            </a:r>
          </a:p>
          <a:p>
            <a:r>
              <a:rPr lang="pt-B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Risco de variação cambial;</a:t>
            </a:r>
          </a:p>
          <a:p>
            <a:r>
              <a:rPr lang="pt-B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Eventuais dificuldades com manutenção de equipamentos;</a:t>
            </a:r>
          </a:p>
          <a:p>
            <a:r>
              <a:rPr lang="pt-B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Entretanto, em 2014, as importaçõe</a:t>
            </a:r>
            <a:r>
              <a:rPr lang="pt-B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diretas realizadas pela CIE resultaram em economia de, em média, </a:t>
            </a:r>
            <a:r>
              <a:rPr lang="pt-BR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32%</a:t>
            </a:r>
            <a:r>
              <a:rPr lang="pt-B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compra de equipamentos importados.</a:t>
            </a:r>
            <a:endParaRPr lang="pt-BR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87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/>
          <a:lstStyle/>
          <a:p>
            <a:r>
              <a:rPr lang="pt-BR" dirty="0" smtClean="0"/>
              <a:t>A CIE em números: 2014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488352"/>
              </p:ext>
            </p:extLst>
          </p:nvPr>
        </p:nvGraphicFramePr>
        <p:xfrm>
          <a:off x="1126121" y="1455222"/>
          <a:ext cx="6622832" cy="3316070"/>
        </p:xfrm>
        <a:graphic>
          <a:graphicData uri="http://schemas.openxmlformats.org/drawingml/2006/table">
            <a:tbl>
              <a:tblPr/>
              <a:tblGrid>
                <a:gridCol w="1131153"/>
                <a:gridCol w="1916676"/>
                <a:gridCol w="1675782"/>
                <a:gridCol w="1899221"/>
              </a:tblGrid>
              <a:tr h="595814"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78" marR="8078" marT="80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200" b="1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Coordenadoria</a:t>
                      </a:r>
                      <a:r>
                        <a:rPr lang="pt-BR" sz="1200" b="1" i="1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Importação e Exportação</a:t>
                      </a:r>
                      <a:r>
                        <a:rPr lang="pt-BR" sz="1200" b="1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2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  <a:r>
                        <a:rPr lang="pt-BR" sz="1200" b="1" i="1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ANO 2014</a:t>
                      </a:r>
                    </a:p>
                  </a:txBody>
                  <a:tcPr marL="8078" marR="8078" marT="80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29058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78" marR="8078" marT="80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Processos de </a:t>
                      </a:r>
                      <a:r>
                        <a:rPr lang="pt-BR" sz="1000" b="1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Importação recebidos</a:t>
                      </a:r>
                      <a:r>
                        <a:rPr lang="pt-BR" sz="1000" b="1" i="1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e tramitados em 2014</a:t>
                      </a:r>
                      <a:endParaRPr lang="pt-BR" sz="10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78" marR="8078" marT="80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i="1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1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Processos de Exportação recebidos</a:t>
                      </a:r>
                      <a:r>
                        <a:rPr lang="pt-BR" sz="1000" b="1" i="1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e tramitados em 2014</a:t>
                      </a:r>
                      <a:endParaRPr lang="pt-BR" sz="1000" b="1" i="1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endParaRPr lang="pt-BR" sz="10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78" marR="8078" marT="80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1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Processos de fechamento de câmbio para pagamento de taxas internacionais</a:t>
                      </a:r>
                      <a:endParaRPr lang="pt-BR" sz="1000" b="1" i="1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078" marR="8078" marT="80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814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78" marR="8078" marT="80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78" marR="8078" marT="80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78" marR="8078" marT="80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78" marR="8078" marT="80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95384">
                <a:tc gridSpan="2">
                  <a:txBody>
                    <a:bodyPr/>
                    <a:lstStyle/>
                    <a:p>
                      <a:pPr algn="l" fontAlgn="b"/>
                      <a:endParaRPr lang="pt-BR" sz="10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078" marR="8078" marT="80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78" marR="8078" marT="80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78" marR="8078" marT="80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16927" y="4947138"/>
            <a:ext cx="7886700" cy="120281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 total das compras feitas pela CIE em 2014:</a:t>
            </a:r>
          </a:p>
          <a:p>
            <a:pPr marL="0" indent="0" algn="ctr">
              <a:buNone/>
            </a:pPr>
            <a:r>
              <a:rPr lang="pt-BR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R$3.876.033,66</a:t>
            </a:r>
          </a:p>
        </p:txBody>
      </p:sp>
    </p:spTree>
    <p:extLst>
      <p:ext uri="{BB962C8B-B14F-4D97-AF65-F5344CB8AC3E}">
        <p14:creationId xmlns:p14="http://schemas.microsoft.com/office/powerpoint/2010/main" val="117421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dirty="0" smtClean="0"/>
              <a:t>Média dos custos de importação em 2014 </a:t>
            </a:r>
            <a:r>
              <a:rPr lang="pt-BR" sz="3200" dirty="0" smtClean="0"/>
              <a:t>(% sobre o valor da mercadoria)</a:t>
            </a:r>
            <a:br>
              <a:rPr lang="pt-BR" sz="3200" dirty="0" smtClean="0"/>
            </a:br>
            <a:endParaRPr lang="pt-BR" sz="3200" dirty="0"/>
          </a:p>
        </p:txBody>
      </p:sp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628650" y="1969477"/>
            <a:ext cx="7886700" cy="42437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7581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Taxas bancárias: R$9.013,51 (0,23%)</a:t>
            </a:r>
          </a:p>
          <a:p>
            <a:endParaRPr lang="pt-BR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Frete: R$159.926,68 (4,05%)</a:t>
            </a:r>
          </a:p>
          <a:p>
            <a:endParaRPr lang="pt-BR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Despacho aduaneiro: R$14.517,09 (0,37%)</a:t>
            </a:r>
          </a:p>
          <a:p>
            <a:endParaRPr lang="pt-BR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Armazenagem: R$80.287,40 (2,07%)</a:t>
            </a:r>
          </a:p>
          <a:p>
            <a:endParaRPr lang="pt-BR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219075">
              <a:tabLst>
                <a:tab pos="719138" algn="l"/>
              </a:tabLst>
            </a:pP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5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processo de importação na UFSC: atores envolvidos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628650" y="1969477"/>
            <a:ext cx="7886700" cy="4243754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sz="2400" b="1" dirty="0" smtClean="0"/>
              <a:t>Setores internos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Setores requerentes;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PROPG;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CIE/DCOM/PROAD;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DCF/PROPLAN;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DTR/PROAD;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DGP/PROAD</a:t>
            </a:r>
          </a:p>
          <a:p>
            <a:pPr marL="271463" indent="219075">
              <a:tabLst>
                <a:tab pos="719138" algn="l"/>
              </a:tabLst>
            </a:pP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41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processo de importação na UFSC: atores envolvidos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628650" y="1875692"/>
            <a:ext cx="7886700" cy="4243754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sz="2400" b="1" dirty="0" smtClean="0"/>
              <a:t>Órgãos públicos externos</a:t>
            </a:r>
          </a:p>
          <a:p>
            <a:r>
              <a:rPr lang="pt-B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Procuradoria Federal;</a:t>
            </a:r>
          </a:p>
          <a:p>
            <a:r>
              <a:rPr lang="pt-B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Receita Federal do Brasil;</a:t>
            </a:r>
          </a:p>
          <a:p>
            <a:r>
              <a:rPr lang="pt-B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Órgãos de fiscalização (ANVISA, INMETRO, CNEN, Exército, IBAMA, etc.)</a:t>
            </a:r>
          </a:p>
          <a:p>
            <a:r>
              <a:rPr lang="pt-B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CNPQ;</a:t>
            </a:r>
          </a:p>
          <a:p>
            <a:r>
              <a:rPr lang="pt-B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DECEX;</a:t>
            </a:r>
          </a:p>
          <a:p>
            <a:r>
              <a:rPr lang="pt-B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INFRAERO;</a:t>
            </a:r>
          </a:p>
          <a:p>
            <a:r>
              <a:rPr lang="pt-B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Secretarias da Fazenda nos estados;</a:t>
            </a:r>
          </a:p>
          <a:p>
            <a:r>
              <a:rPr lang="pt-B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Banco do Brasil</a:t>
            </a:r>
          </a:p>
          <a:p>
            <a:pPr marL="271463" indent="219075">
              <a:tabLst>
                <a:tab pos="719138" algn="l"/>
              </a:tabLst>
            </a:pP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00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processo de importação na UFSC: atores envolvidos</a:t>
            </a:r>
            <a:endParaRPr lang="pt-BR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628650" y="1676399"/>
            <a:ext cx="7886700" cy="4360985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pt-BR" sz="2400" b="1" dirty="0" smtClean="0"/>
          </a:p>
          <a:p>
            <a:pPr marL="0" indent="0">
              <a:buNone/>
            </a:pPr>
            <a:r>
              <a:rPr lang="pt-BR" sz="2400" b="1" dirty="0" smtClean="0"/>
              <a:t>Setor privado no Brasil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Agente de cargas;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Despachante aduaneiro;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Empresas de armazenagem; 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Gestores de aeroportos;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Seguradoras;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Representantes comerciais dos fornecedores</a:t>
            </a:r>
          </a:p>
          <a:p>
            <a:pPr marL="271463" indent="219075">
              <a:tabLst>
                <a:tab pos="719138" algn="l"/>
              </a:tabLst>
            </a:pP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87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processo de importação na UFSC: atores envolvidos</a:t>
            </a:r>
            <a:endParaRPr lang="pt-BR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640373" y="1781908"/>
            <a:ext cx="7886700" cy="434926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sz="2400" b="1" dirty="0" smtClean="0"/>
              <a:t>Atores estrangeiros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Fornecedores;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Agentes de carga;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Despachantes aduaneiros;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Empresas de armazenagem; 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Gestores de aeroportos;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Agências aduaneiras;</a:t>
            </a:r>
          </a:p>
          <a:p>
            <a:r>
              <a:rPr lang="pt-B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Bancos</a:t>
            </a:r>
          </a:p>
          <a:p>
            <a:pPr marL="271463" indent="219075">
              <a:tabLst>
                <a:tab pos="719138" algn="l"/>
              </a:tabLst>
            </a:pP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29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426</TotalTime>
  <Words>653</Words>
  <Application>Microsoft Office PowerPoint</Application>
  <PresentationFormat>Apresentação na tela (4:3)</PresentationFormat>
  <Paragraphs>121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Importação e Exportação na UFSC</vt:lpstr>
      <vt:lpstr>Conceitos introdutórios</vt:lpstr>
      <vt:lpstr>Por que realizar importações diretas?</vt:lpstr>
      <vt:lpstr>A CIE em números: 2014</vt:lpstr>
      <vt:lpstr>Média dos custos de importação em 2014 (% sobre o valor da mercadoria) </vt:lpstr>
      <vt:lpstr>O processo de importação na UFSC: atores envolvidos</vt:lpstr>
      <vt:lpstr>O processo de importação na UFSC: atores envolvidos</vt:lpstr>
      <vt:lpstr>O processo de importação na UFSC: atores envolvidos</vt:lpstr>
      <vt:lpstr>O processo de importação na UFSC: atores envolvidos</vt:lpstr>
      <vt:lpstr>Mapa simplificado de um processo de importação “padrão”</vt:lpstr>
      <vt:lpstr>Apresentação do PowerPoint</vt:lpstr>
      <vt:lpstr>Etapas de um processo de importação</vt:lpstr>
      <vt:lpstr>Etapas de um processo de importação</vt:lpstr>
      <vt:lpstr>Etapas de um processo de importação</vt:lpstr>
      <vt:lpstr>Etapas de um processo de importação</vt:lpstr>
      <vt:lpstr>Etapas de um processo de importação</vt:lpstr>
      <vt:lpstr>Principais desafios nos processos de importação</vt:lpstr>
      <vt:lpstr>Perspectivas na UFSC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GR</dc:creator>
  <cp:lastModifiedBy>Ernani Enke</cp:lastModifiedBy>
  <cp:revision>55</cp:revision>
  <dcterms:created xsi:type="dcterms:W3CDTF">2014-05-15T19:13:18Z</dcterms:created>
  <dcterms:modified xsi:type="dcterms:W3CDTF">2015-10-22T08:50:12Z</dcterms:modified>
</cp:coreProperties>
</file>