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5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73" r:id="rId11"/>
    <p:sldId id="269" r:id="rId12"/>
    <p:sldId id="270" r:id="rId13"/>
    <p:sldId id="271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5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4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Planilha_do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hPercent val="5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711726218271859E-3"/>
          <c:y val="0.16578725939722297"/>
          <c:w val="0.71714774916939061"/>
          <c:h val="0.8288151189308947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349145773956346"/>
          <c:y val="0.33069235618712822"/>
          <c:w val="0.27832858316023568"/>
          <c:h val="0.42146170730847038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600" b="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87872"/>
        <c:axId val="31489408"/>
      </c:lineChart>
      <c:catAx>
        <c:axId val="3148787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pt-BR"/>
          </a:p>
        </c:txPr>
        <c:crossAx val="31489408"/>
        <c:crosses val="autoZero"/>
        <c:auto val="1"/>
        <c:lblAlgn val="ctr"/>
        <c:lblOffset val="100"/>
        <c:noMultiLvlLbl val="0"/>
      </c:catAx>
      <c:valAx>
        <c:axId val="31489408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pt-BR"/>
          </a:p>
        </c:txPr>
        <c:crossAx val="314878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0.02783</cdr:x>
      <cdr:y>0.04418</cdr:y>
    </cdr:from>
    <cdr:to>
      <cdr:x>0.25045</cdr:x>
      <cdr:y>0.25676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16024" y="216024"/>
          <a:ext cx="1728192" cy="103941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0.06493</cdr:x>
      <cdr:y>0.39763</cdr:y>
    </cdr:from>
    <cdr:to>
      <cdr:x>0.18552</cdr:x>
      <cdr:y>0.47607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504056" y="1944217"/>
          <a:ext cx="936104" cy="38354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0.06493</cdr:x>
      <cdr:y>0.57436</cdr:y>
    </cdr:from>
    <cdr:to>
      <cdr:x>0.18552</cdr:x>
      <cdr:y>0.69236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504056" y="2808312"/>
          <a:ext cx="936104" cy="5769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0.27828</cdr:x>
      <cdr:y>0.11782</cdr:y>
    </cdr:from>
    <cdr:to>
      <cdr:x>0.9647</cdr:x>
      <cdr:y>0.25036</cdr:y>
    </cdr:to>
    <cdr:sp macro="" textlink="">
      <cdr:nvSpPr>
        <cdr:cNvPr id="8" name="CaixaDeTexto 7"/>
        <cdr:cNvSpPr txBox="1"/>
      </cdr:nvSpPr>
      <cdr:spPr>
        <a:xfrm xmlns:a="http://schemas.openxmlformats.org/drawingml/2006/main">
          <a:off x="2160240" y="576064"/>
          <a:ext cx="5328592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0.25973</cdr:x>
      <cdr:y>0.10309</cdr:y>
    </cdr:from>
    <cdr:to>
      <cdr:x>0.94615</cdr:x>
      <cdr:y>0.25036</cdr:y>
    </cdr:to>
    <cdr:sp macro="" textlink="">
      <cdr:nvSpPr>
        <cdr:cNvPr id="10" name="CaixaDeTexto 9"/>
        <cdr:cNvSpPr txBox="1"/>
      </cdr:nvSpPr>
      <cdr:spPr>
        <a:xfrm xmlns:a="http://schemas.openxmlformats.org/drawingml/2006/main">
          <a:off x="2016252" y="504058"/>
          <a:ext cx="5328592" cy="7200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EFICIÊNCIA E QUALIDADE ACADÊMICO-CIENTÍFICA RELATIVA DA IFES j</a:t>
          </a:r>
          <a:endParaRPr lang="pt-BR" altLang="pt-BR" sz="1600" b="1" dirty="0" smtClean="0">
            <a:solidFill>
              <a:srgbClr val="000000"/>
            </a:solidFill>
            <a:latin typeface="Arial" charset="0"/>
          </a:endParaRPr>
        </a:p>
        <a:p xmlns:a="http://schemas.openxmlformats.org/drawingml/2006/main">
          <a:endParaRPr lang="pt-BR" sz="1100" b="1" dirty="0"/>
        </a:p>
      </cdr:txBody>
    </cdr:sp>
  </cdr:relSizeAnchor>
  <cdr:relSizeAnchor xmlns:cdr="http://schemas.openxmlformats.org/drawingml/2006/chartDrawing">
    <cdr:from>
      <cdr:x>0.21335</cdr:x>
      <cdr:y>0.39763</cdr:y>
    </cdr:from>
    <cdr:to>
      <cdr:x>0.98325</cdr:x>
      <cdr:y>0.55963</cdr:y>
    </cdr:to>
    <cdr:sp macro="" textlink="">
      <cdr:nvSpPr>
        <cdr:cNvPr id="11" name="CaixaDeTexto 10"/>
        <cdr:cNvSpPr txBox="1"/>
      </cdr:nvSpPr>
      <cdr:spPr>
        <a:xfrm xmlns:a="http://schemas.openxmlformats.org/drawingml/2006/main">
          <a:off x="1656184" y="1944216"/>
          <a:ext cx="5976664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0.21335</cdr:x>
      <cdr:y>0.41236</cdr:y>
    </cdr:from>
    <cdr:to>
      <cdr:x>0.99253</cdr:x>
      <cdr:y>0.51545</cdr:y>
    </cdr:to>
    <cdr:sp macro="" textlink="">
      <cdr:nvSpPr>
        <cdr:cNvPr id="12" name="CaixaDeTexto 11"/>
        <cdr:cNvSpPr txBox="1"/>
      </cdr:nvSpPr>
      <cdr:spPr>
        <a:xfrm xmlns:a="http://schemas.openxmlformats.org/drawingml/2006/main">
          <a:off x="1656184" y="2016224"/>
          <a:ext cx="604867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0.21335</cdr:x>
      <cdr:y>0.39763</cdr:y>
    </cdr:from>
    <cdr:to>
      <cdr:x>0.95542</cdr:x>
      <cdr:y>0.53017</cdr:y>
    </cdr:to>
    <cdr:sp macro="" textlink="">
      <cdr:nvSpPr>
        <cdr:cNvPr id="13" name="CaixaDeTexto 12"/>
        <cdr:cNvSpPr txBox="1"/>
      </cdr:nvSpPr>
      <cdr:spPr>
        <a:xfrm xmlns:a="http://schemas.openxmlformats.org/drawingml/2006/main">
          <a:off x="1656184" y="1944216"/>
          <a:ext cx="576064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DIMENSÃO EFICIÊNCIA E QUALIDADE ACADÊMICO-CIENTÍFICA DA IFES j</a:t>
          </a:r>
          <a:endParaRPr lang="pt-BR" altLang="pt-BR" sz="1600" b="1" baseline="30000" dirty="0" smtClean="0">
            <a:solidFill>
              <a:srgbClr val="000000"/>
            </a:solidFill>
            <a:latin typeface="Arial" charset="0"/>
          </a:endParaRPr>
        </a:p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0.21335</cdr:x>
      <cdr:y>0.63326</cdr:y>
    </cdr:from>
    <cdr:to>
      <cdr:x>0.79773</cdr:x>
      <cdr:y>0.69217</cdr:y>
    </cdr:to>
    <cdr:sp macro="" textlink="">
      <cdr:nvSpPr>
        <cdr:cNvPr id="14" name="CaixaDeTexto 13"/>
        <cdr:cNvSpPr txBox="1"/>
      </cdr:nvSpPr>
      <cdr:spPr>
        <a:xfrm xmlns:a="http://schemas.openxmlformats.org/drawingml/2006/main">
          <a:off x="1656184" y="3096344"/>
          <a:ext cx="45365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0.21335</cdr:x>
      <cdr:y>0.60381</cdr:y>
    </cdr:from>
    <cdr:to>
      <cdr:x>0.9647</cdr:x>
      <cdr:y>0.73635</cdr:y>
    </cdr:to>
    <cdr:sp macro="" textlink="">
      <cdr:nvSpPr>
        <cdr:cNvPr id="15" name="CaixaDeTexto 14"/>
        <cdr:cNvSpPr txBox="1"/>
      </cdr:nvSpPr>
      <cdr:spPr>
        <a:xfrm xmlns:a="http://schemas.openxmlformats.org/drawingml/2006/main">
          <a:off x="1656184" y="2952328"/>
          <a:ext cx="583264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DIMENSÃO EFICIÊNCIA E QUALIDADE ACADÊMICO-CIENTÍFICA DO CONJUNTO DAS IFES</a:t>
          </a:r>
          <a:endParaRPr lang="pt-BR" altLang="pt-BR" sz="1600" b="1" baseline="30000" dirty="0" smtClean="0">
            <a:solidFill>
              <a:srgbClr val="000000"/>
            </a:solidFill>
            <a:latin typeface="Arial" charset="0"/>
          </a:endParaRPr>
        </a:p>
        <a:p xmlns:a="http://schemas.openxmlformats.org/drawingml/2006/main">
          <a:endParaRPr lang="pt-B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0.01466</cdr:x>
      <cdr:y>0.0502</cdr:y>
    </cdr:from>
    <cdr:to>
      <cdr:x>0.94761</cdr:x>
      <cdr:y>0.13265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119965" y="263091"/>
          <a:ext cx="763284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0.01466</cdr:x>
      <cdr:y>0.03646</cdr:y>
    </cdr:from>
    <cdr:to>
      <cdr:x>0.95641</cdr:x>
      <cdr:y>0.14639</cdr:y>
    </cdr:to>
    <cdr:sp macro="" textlink="">
      <cdr:nvSpPr>
        <cdr:cNvPr id="5" name="CaixaDeTexto 4"/>
        <cdr:cNvSpPr txBox="1"/>
      </cdr:nvSpPr>
      <cdr:spPr>
        <a:xfrm xmlns:a="http://schemas.openxmlformats.org/drawingml/2006/main">
          <a:off x="119965" y="191083"/>
          <a:ext cx="770485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0.01466</cdr:x>
      <cdr:y>0.01351</cdr:y>
    </cdr:from>
    <cdr:to>
      <cdr:x>0.97401</cdr:x>
      <cdr:y>0.13741</cdr:y>
    </cdr:to>
    <cdr:sp macro="" textlink="">
      <cdr:nvSpPr>
        <cdr:cNvPr id="6" name="CaixaDeTexto 5"/>
        <cdr:cNvSpPr txBox="1"/>
      </cdr:nvSpPr>
      <cdr:spPr>
        <a:xfrm xmlns:a="http://schemas.openxmlformats.org/drawingml/2006/main">
          <a:off x="119940" y="72008"/>
          <a:ext cx="7848897" cy="660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altLang="pt-BR" sz="1600" b="1" dirty="0" smtClean="0">
              <a:latin typeface="Arial" charset="0"/>
            </a:rPr>
            <a:t>O TOTAL DE ALUNOS EQUIVALENTES DE UMA </a:t>
          </a:r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IFES j </a:t>
          </a:r>
          <a:r>
            <a:rPr lang="pt-BR" altLang="pt-BR" sz="1600" b="1" dirty="0" smtClean="0">
              <a:latin typeface="Arial" charset="0"/>
            </a:rPr>
            <a:t>(</a:t>
          </a:r>
          <a:r>
            <a:rPr lang="pt-BR" altLang="pt-BR" sz="1600" b="1" dirty="0" err="1" smtClean="0">
              <a:latin typeface="Arial" charset="0"/>
            </a:rPr>
            <a:t>TAE</a:t>
          </a:r>
          <a:r>
            <a:rPr lang="pt-BR" altLang="pt-BR" sz="1600" b="1" baseline="30000" dirty="0" err="1" smtClean="0">
              <a:latin typeface="Arial" charset="0"/>
            </a:rPr>
            <a:t>j</a:t>
          </a:r>
          <a:r>
            <a:rPr lang="pt-BR" altLang="pt-BR" sz="1600" b="1" dirty="0" smtClean="0">
              <a:latin typeface="Arial" charset="0"/>
            </a:rPr>
            <a:t>) SERÁ DEFINIDO A PARTIR DA SOMA DOS ALUNOS DESTA IFES POR NÍVEL DE ENSINO:</a:t>
          </a:r>
          <a:endParaRPr lang="pt-BR" sz="1600" dirty="0"/>
        </a:p>
      </cdr:txBody>
    </cdr:sp>
  </cdr:relSizeAnchor>
  <cdr:relSizeAnchor xmlns:cdr="http://schemas.openxmlformats.org/drawingml/2006/chartDrawing">
    <cdr:from>
      <cdr:x>0.16723</cdr:x>
      <cdr:y>0.15836</cdr:y>
    </cdr:from>
    <cdr:to>
      <cdr:x>0.70411</cdr:x>
      <cdr:y>0.22491</cdr:y>
    </cdr:to>
    <cdr:pic>
      <cdr:nvPicPr>
        <cdr:cNvPr id="7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368152" y="864096"/>
          <a:ext cx="4392469" cy="36312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0.03227</cdr:x>
      <cdr:y>0.33876</cdr:y>
    </cdr:from>
    <cdr:to>
      <cdr:x>0.15548</cdr:x>
      <cdr:y>0.39373</cdr:y>
    </cdr:to>
    <cdr:sp macro="" textlink="">
      <cdr:nvSpPr>
        <cdr:cNvPr id="9" name="CaixaDeTexto 8"/>
        <cdr:cNvSpPr txBox="1"/>
      </cdr:nvSpPr>
      <cdr:spPr>
        <a:xfrm xmlns:a="http://schemas.openxmlformats.org/drawingml/2006/main">
          <a:off x="263981" y="1775259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0.03521</cdr:x>
      <cdr:y>0.22059</cdr:y>
    </cdr:from>
    <cdr:to>
      <cdr:x>0.14962</cdr:x>
      <cdr:y>0.28394</cdr:y>
    </cdr:to>
    <cdr:pic>
      <cdr:nvPicPr>
        <cdr:cNvPr id="10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288032" y="1080119"/>
          <a:ext cx="936042" cy="31019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0.0176</cdr:x>
      <cdr:y>0.32432</cdr:y>
    </cdr:from>
    <cdr:to>
      <cdr:x>0.98575</cdr:x>
      <cdr:y>1</cdr:y>
    </cdr:to>
    <cdr:sp macro="" textlink="">
      <cdr:nvSpPr>
        <cdr:cNvPr id="11" name="CaixaDeTexto 10"/>
        <cdr:cNvSpPr txBox="1"/>
      </cdr:nvSpPr>
      <cdr:spPr>
        <a:xfrm xmlns:a="http://schemas.openxmlformats.org/drawingml/2006/main">
          <a:off x="144016" y="1728192"/>
          <a:ext cx="7920880" cy="3600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1349375" indent="-1349375" algn="just">
            <a:spcBef>
              <a:spcPts val="600"/>
            </a:spcBef>
            <a:spcAft>
              <a:spcPts val="600"/>
            </a:spcAft>
            <a:tabLst>
              <a:tab pos="1349375" algn="l"/>
            </a:tabLst>
          </a:pPr>
          <a:r>
            <a:rPr lang="pt-BR" altLang="pt-BR" sz="1600" b="1" dirty="0" err="1" smtClean="0">
              <a:latin typeface="Arial" charset="0"/>
            </a:rPr>
            <a:t>TAEG</a:t>
          </a:r>
          <a:r>
            <a:rPr lang="pt-BR" altLang="pt-BR" sz="1600" b="1" baseline="30000" dirty="0" err="1" smtClean="0">
              <a:latin typeface="Arial" charset="0"/>
            </a:rPr>
            <a:t>j</a:t>
          </a:r>
          <a:r>
            <a:rPr lang="pt-BR" altLang="pt-BR" sz="1600" b="1" dirty="0" smtClean="0">
              <a:latin typeface="Arial" charset="0"/>
            </a:rPr>
            <a:t>   =	TOTAL DE ALUNOS EQUIVALENTES DE GRADUAÇÃO DA </a:t>
          </a:r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IFES j</a:t>
          </a:r>
          <a:r>
            <a:rPr lang="pt-BR" altLang="pt-BR" sz="1600" b="1" dirty="0" smtClean="0">
              <a:latin typeface="Arial" charset="0"/>
            </a:rPr>
            <a:t>; </a:t>
          </a:r>
        </a:p>
        <a:p xmlns:a="http://schemas.openxmlformats.org/drawingml/2006/main">
          <a:pPr marL="1349375" indent="-1349375" algn="just">
            <a:spcBef>
              <a:spcPts val="600"/>
            </a:spcBef>
            <a:spcAft>
              <a:spcPts val="600"/>
            </a:spcAft>
            <a:tabLst>
              <a:tab pos="1349375" algn="l"/>
            </a:tabLst>
          </a:pPr>
          <a:endParaRPr lang="pt-BR" altLang="pt-BR" sz="800" b="1" dirty="0" smtClean="0">
            <a:latin typeface="Arial" charset="0"/>
          </a:endParaRPr>
        </a:p>
        <a:p xmlns:a="http://schemas.openxmlformats.org/drawingml/2006/main">
          <a:pPr marL="1349375" indent="-1349375" algn="just">
            <a:spcBef>
              <a:spcPts val="200"/>
            </a:spcBef>
            <a:spcAft>
              <a:spcPts val="600"/>
            </a:spcAft>
            <a:tabLst>
              <a:tab pos="1349375" algn="l"/>
            </a:tabLst>
          </a:pPr>
          <a:r>
            <a:rPr lang="pt-BR" altLang="pt-BR" sz="1600" b="1" dirty="0" err="1" smtClean="0">
              <a:latin typeface="Arial" charset="0"/>
            </a:rPr>
            <a:t>TAERM</a:t>
          </a:r>
          <a:r>
            <a:rPr lang="pt-BR" altLang="pt-BR" sz="1600" b="1" baseline="30000" dirty="0" err="1" smtClean="0">
              <a:latin typeface="Arial" charset="0"/>
            </a:rPr>
            <a:t>j</a:t>
          </a:r>
          <a:r>
            <a:rPr lang="pt-BR" altLang="pt-BR" sz="1600" b="1" baseline="30000" dirty="0" smtClean="0">
              <a:latin typeface="Arial" charset="0"/>
            </a:rPr>
            <a:t> </a:t>
          </a:r>
          <a:r>
            <a:rPr lang="pt-BR" altLang="pt-BR" sz="1600" b="1" dirty="0" smtClean="0">
              <a:latin typeface="Arial" charset="0"/>
            </a:rPr>
            <a:t>= 	TOTAL DE ALUNOS EQUIVALENTES DAS RESIDÊNCIAS MÉDICA E MULTIPROFISSIONAL DA </a:t>
          </a:r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IFES j</a:t>
          </a:r>
          <a:r>
            <a:rPr lang="pt-BR" altLang="pt-BR" sz="1600" b="1" dirty="0" smtClean="0">
              <a:latin typeface="Arial" charset="0"/>
            </a:rPr>
            <a:t>;</a:t>
          </a:r>
        </a:p>
        <a:p xmlns:a="http://schemas.openxmlformats.org/drawingml/2006/main">
          <a:pPr marL="1349375" indent="-1349375" algn="just">
            <a:spcBef>
              <a:spcPts val="200"/>
            </a:spcBef>
            <a:spcAft>
              <a:spcPts val="600"/>
            </a:spcAft>
            <a:tabLst>
              <a:tab pos="1349375" algn="l"/>
            </a:tabLst>
          </a:pPr>
          <a:endParaRPr lang="pt-BR" altLang="pt-BR" sz="800" b="1" dirty="0" smtClean="0">
            <a:latin typeface="Arial" charset="0"/>
          </a:endParaRPr>
        </a:p>
        <a:p xmlns:a="http://schemas.openxmlformats.org/drawingml/2006/main">
          <a:pPr marL="1349375" indent="-1349375" algn="just">
            <a:spcBef>
              <a:spcPts val="200"/>
            </a:spcBef>
            <a:spcAft>
              <a:spcPts val="600"/>
            </a:spcAft>
            <a:tabLst>
              <a:tab pos="1349375" algn="l"/>
            </a:tabLst>
          </a:pPr>
          <a:r>
            <a:rPr lang="pt-BR" altLang="pt-BR" sz="1600" b="1" dirty="0" err="1" smtClean="0">
              <a:latin typeface="Arial" charset="0"/>
            </a:rPr>
            <a:t>TAEM</a:t>
          </a:r>
          <a:r>
            <a:rPr lang="pt-BR" altLang="pt-BR" sz="1600" b="1" baseline="30000" dirty="0" err="1" smtClean="0">
              <a:latin typeface="Arial" charset="0"/>
            </a:rPr>
            <a:t>j</a:t>
          </a:r>
          <a:r>
            <a:rPr lang="pt-BR" altLang="pt-BR" sz="1600" b="1" baseline="30000" dirty="0" smtClean="0">
              <a:latin typeface="Arial" charset="0"/>
            </a:rPr>
            <a:t>    </a:t>
          </a:r>
          <a:r>
            <a:rPr lang="pt-BR" altLang="pt-BR" sz="1600" b="1" dirty="0" smtClean="0">
              <a:latin typeface="Arial" charset="0"/>
            </a:rPr>
            <a:t>= 	TOTAL DE ALUNOS EQUIVALENTES DOS CURSOS DE    MESTRADO DA </a:t>
          </a:r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IFES j</a:t>
          </a:r>
          <a:r>
            <a:rPr lang="pt-BR" altLang="pt-BR" sz="1600" b="1" dirty="0" smtClean="0">
              <a:latin typeface="Arial" charset="0"/>
            </a:rPr>
            <a:t>;</a:t>
          </a:r>
        </a:p>
        <a:p xmlns:a="http://schemas.openxmlformats.org/drawingml/2006/main">
          <a:pPr marL="1349375" indent="-1349375" algn="just">
            <a:spcBef>
              <a:spcPts val="200"/>
            </a:spcBef>
            <a:spcAft>
              <a:spcPts val="600"/>
            </a:spcAft>
            <a:tabLst>
              <a:tab pos="1349375" algn="l"/>
            </a:tabLst>
          </a:pPr>
          <a:endParaRPr lang="pt-BR" altLang="pt-BR" sz="800" b="1" dirty="0" smtClean="0">
            <a:latin typeface="Arial" charset="0"/>
          </a:endParaRPr>
        </a:p>
        <a:p xmlns:a="http://schemas.openxmlformats.org/drawingml/2006/main">
          <a:pPr marL="1349375" indent="-1349375" algn="just">
            <a:spcBef>
              <a:spcPts val="200"/>
            </a:spcBef>
            <a:spcAft>
              <a:spcPts val="600"/>
            </a:spcAft>
            <a:tabLst>
              <a:tab pos="1349375" algn="l"/>
            </a:tabLst>
          </a:pPr>
          <a:r>
            <a:rPr lang="pt-BR" altLang="pt-BR" sz="1600" b="1" dirty="0" err="1" smtClean="0">
              <a:latin typeface="Arial" charset="0"/>
            </a:rPr>
            <a:t>TAED</a:t>
          </a:r>
          <a:r>
            <a:rPr lang="pt-BR" altLang="pt-BR" sz="1600" b="1" baseline="30000" dirty="0" err="1" smtClean="0">
              <a:latin typeface="Arial" charset="0"/>
            </a:rPr>
            <a:t>j</a:t>
          </a:r>
          <a:r>
            <a:rPr lang="pt-BR" altLang="pt-BR" sz="1600" b="1" baseline="30000" dirty="0" smtClean="0">
              <a:latin typeface="Arial" charset="0"/>
            </a:rPr>
            <a:t>    </a:t>
          </a:r>
          <a:r>
            <a:rPr lang="pt-BR" altLang="pt-BR" sz="1600" b="1" dirty="0" smtClean="0">
              <a:latin typeface="Arial" charset="0"/>
            </a:rPr>
            <a:t>= 	TOTAL DE ALUNOS EQUIVALENTES DOS CURSOS DE DOUTORADO DA </a:t>
          </a:r>
          <a:r>
            <a:rPr lang="pt-BR" altLang="pt-BR" sz="1600" b="1" dirty="0" smtClean="0">
              <a:solidFill>
                <a:srgbClr val="000000"/>
              </a:solidFill>
              <a:latin typeface="Arial" charset="0"/>
              <a:cs typeface="Times New Roman" pitchFamily="18" charset="0"/>
            </a:rPr>
            <a:t>IFES j</a:t>
          </a:r>
          <a:r>
            <a:rPr lang="pt-BR" altLang="pt-BR" sz="1600" b="1" dirty="0" smtClean="0">
              <a:latin typeface="Arial" charset="0"/>
            </a:rPr>
            <a:t>. </a:t>
          </a:r>
        </a:p>
        <a:p xmlns:a="http://schemas.openxmlformats.org/drawingml/2006/main">
          <a:endParaRPr lang="pt-BR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F3E1A-F44A-4BDC-BFDE-3CE901F7CC0B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E1359-2DA2-4102-8E5F-3C314329F38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4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3/13/2014 9:59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10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16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17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18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20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3/13/2014 9:59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3/13/2014 9:59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3/13/2014 9:59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6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7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8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8B263312-38AA-4E1E-B2B5-0F8F122B24FE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9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4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pt-BR" noProof="0" smtClean="0"/>
              <a:t>Clique para editar os estilos do texto mestre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s &quot;especiais&quot; 2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ar para slides com Código de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533001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 &quot;especiais&quot; 1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855893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855893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Imprime em ESCALA DE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75" y="6007100"/>
            <a:ext cx="9159875" cy="849313"/>
          </a:xfrm>
          <a:prstGeom prst="rect">
            <a:avLst/>
          </a:prstGeom>
          <a:noFill/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white rectangle.png"/>
          <p:cNvPicPr>
            <a:picLocks noChangeAspect="1"/>
          </p:cNvPicPr>
          <p:nvPr/>
        </p:nvPicPr>
        <p:blipFill>
          <a:blip r:embed="rId3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533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3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0250" y="764705"/>
            <a:ext cx="7681913" cy="2520280"/>
          </a:xfrm>
        </p:spPr>
        <p:txBody>
          <a:bodyPr/>
          <a:lstStyle/>
          <a:p>
            <a:pPr algn="ctr" defTabSz="914400">
              <a:spcBef>
                <a:spcPts val="0"/>
              </a:spcBef>
            </a:pPr>
            <a:r>
              <a:rPr lang="pt-BR" alt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MODELO DE DISTRIBUIÇÃO DE RECURSOS DE OCC  DO MEC PARA AS IFES</a:t>
            </a:r>
            <a:br>
              <a:rPr lang="pt-BR" alt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(ENSINO PRESENCIAL)</a:t>
            </a:r>
            <a:br>
              <a:rPr lang="pt-BR" alt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  <a:t/>
            </a:r>
            <a:b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</a:br>
            <a:r>
              <a:rPr lang="pt-BR" alt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  <a:t/>
            </a:r>
            <a:br>
              <a:rPr lang="pt-BR" alt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</a:b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  <a:t/>
            </a:r>
            <a:b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</a:br>
            <a:r>
              <a:rPr lang="pt-BR" alt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/>
              </a:rPr>
              <a:t>março 2014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 bwMode="auto">
          <a:xfrm>
            <a:off x="730250" y="4344988"/>
            <a:ext cx="7681913" cy="1293812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just">
              <a:spcBef>
                <a:spcPct val="20000"/>
              </a:spcBef>
              <a:defRPr/>
            </a:pPr>
            <a:r>
              <a:rPr kumimoji="1" lang="pt-BR" sz="1600" b="1" dirty="0" smtClean="0">
                <a:latin typeface="Arial" charset="0"/>
              </a:rPr>
              <a:t>METODOLOGIA UTILIZADA PELA DIFES/SESU, COMISSAO DE ORÇAMENTO/ANDIFES E  COMISSÃO DE MODELOS/FORPLAD  PARA A REALIZAÇÃO DE SIMULAÇÕES DA NOVA MATRIZ OCC APROVADA PELA ANDIFES.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583488" cy="789447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3.3.  O  TOTAL  DE  </a:t>
            </a:r>
            <a:r>
              <a:rPr lang="pt-BR" altLang="pt-BR" sz="1900" b="1" dirty="0">
                <a:latin typeface="Arial" charset="0"/>
              </a:rPr>
              <a:t>ALUNOS </a:t>
            </a:r>
            <a:r>
              <a:rPr lang="pt-BR" altLang="pt-BR" sz="1900" b="1" dirty="0" smtClean="0">
                <a:latin typeface="Arial" charset="0"/>
              </a:rPr>
              <a:t> EQUIVALENTES  </a:t>
            </a:r>
            <a:r>
              <a:rPr lang="pt-BR" altLang="pt-BR" sz="1900" b="1" dirty="0">
                <a:latin typeface="Arial" charset="0"/>
              </a:rPr>
              <a:t>DOS </a:t>
            </a:r>
            <a:r>
              <a:rPr lang="pt-BR" altLang="pt-BR" sz="1900" b="1" dirty="0" smtClean="0">
                <a:latin typeface="Arial" charset="0"/>
              </a:rPr>
              <a:t> CURSOS  DE  MESTRADO  CONSOLIDADOS  DE UMA IFES  j  </a:t>
            </a:r>
            <a:r>
              <a:rPr lang="pt-BR" altLang="pt-BR" sz="1900" b="1" dirty="0">
                <a:latin typeface="Arial" charset="0"/>
              </a:rPr>
              <a:t>(</a:t>
            </a:r>
            <a:r>
              <a:rPr lang="pt-BR" altLang="pt-BR" sz="1900" b="1" dirty="0" err="1" smtClean="0">
                <a:latin typeface="Arial" charset="0"/>
              </a:rPr>
              <a:t>TAEM</a:t>
            </a:r>
            <a:r>
              <a:rPr lang="pt-BR" altLang="pt-BR" sz="1900" b="1" baseline="30000" dirty="0" err="1" smtClean="0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SERÁ </a:t>
            </a:r>
            <a:r>
              <a:rPr lang="pt-BR" altLang="pt-BR" sz="1900" b="1" dirty="0" smtClean="0">
                <a:latin typeface="Arial" charset="0"/>
              </a:rPr>
              <a:t>CALCUDADO CONFORME SEGUE:</a:t>
            </a:r>
            <a:r>
              <a:rPr lang="pt-BR" altLang="pt-BR" sz="1900" dirty="0" smtClean="0">
                <a:latin typeface="Arial" charset="0"/>
              </a:rPr>
              <a:t> 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539552" y="4509120"/>
            <a:ext cx="8064896" cy="882953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Recomendações  ANDIFES: utilizar prazo de consolidação de 4 anos para Mestrado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39552" y="3068960"/>
            <a:ext cx="8280920" cy="1087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2063" indent="-1262063" algn="just">
              <a:spcBef>
                <a:spcPts val="500"/>
              </a:spcBef>
              <a:spcAft>
                <a:spcPts val="500"/>
              </a:spcAft>
            </a:pPr>
            <a:r>
              <a:rPr lang="pt-BR" altLang="pt-BR" sz="1600" b="1" dirty="0" err="1" smtClean="0">
                <a:latin typeface="Arial" charset="0"/>
              </a:rPr>
              <a:t>NACM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=	NÚMERO DE ALUNOS CONCLUINTES NO CURSO DE MESTRADO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 </a:t>
            </a:r>
          </a:p>
          <a:p>
            <a:pPr marL="1262063" indent="-1262063" algn="just">
              <a:spcBef>
                <a:spcPts val="500"/>
              </a:spcBef>
              <a:spcAft>
                <a:spcPts val="500"/>
              </a:spcAft>
            </a:pPr>
            <a:r>
              <a:rPr lang="pt-BR" altLang="pt-BR" sz="1600" b="1" dirty="0" smtClean="0">
                <a:latin typeface="Arial" charset="0"/>
              </a:rPr>
              <a:t> </a:t>
            </a:r>
            <a:r>
              <a:rPr lang="pt-BR" altLang="pt-BR" sz="1600" b="1" dirty="0" err="1" smtClean="0">
                <a:latin typeface="Arial" charset="0"/>
              </a:rPr>
              <a:t>DM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=	DURAÇÃO-PADRÃO DO CURSO DE MESTRADO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 </a:t>
            </a:r>
          </a:p>
          <a:p>
            <a:pPr marL="1262063" indent="-1262063" algn="just">
              <a:spcBef>
                <a:spcPts val="500"/>
              </a:spcBef>
              <a:spcAft>
                <a:spcPts val="500"/>
              </a:spcAft>
            </a:pPr>
            <a:r>
              <a:rPr lang="pt-BR" altLang="pt-BR" sz="1600" b="1" dirty="0" smtClean="0">
                <a:latin typeface="Arial" charset="0"/>
              </a:rPr>
              <a:t> </a:t>
            </a:r>
            <a:r>
              <a:rPr lang="pt-BR" altLang="pt-BR" sz="1600" b="1" dirty="0" err="1" smtClean="0">
                <a:latin typeface="Arial" charset="0"/>
              </a:rPr>
              <a:t>PM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=	PESO DO GRUPO DO CURSO DE MESTRADO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i.</a:t>
            </a:r>
            <a:endParaRPr lang="pt-BR" altLang="pt-BR" sz="1600" b="1" dirty="0">
              <a:latin typeface="Arial" charset="0"/>
            </a:endParaRPr>
          </a:p>
        </p:txBody>
      </p:sp>
      <p:pic>
        <p:nvPicPr>
          <p:cNvPr id="9" name="chart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2492896"/>
            <a:ext cx="867008" cy="288032"/>
          </a:xfrm>
          <a:prstGeom prst="rect">
            <a:avLst/>
          </a:prstGeom>
        </p:spPr>
      </p:pic>
      <p:graphicFrame>
        <p:nvGraphicFramePr>
          <p:cNvPr id="4099" name="Object 13"/>
          <p:cNvGraphicFramePr>
            <a:graphicFrameLocks noChangeAspect="1"/>
          </p:cNvGraphicFramePr>
          <p:nvPr/>
        </p:nvGraphicFramePr>
        <p:xfrm>
          <a:off x="2051720" y="1196752"/>
          <a:ext cx="3744416" cy="747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ção" r:id="rId5" imgW="2260600" imgH="431800" progId="Equation.3">
                  <p:embed/>
                </p:oleObj>
              </mc:Choice>
              <mc:Fallback>
                <p:oleObj name="Equação" r:id="rId5" imgW="2260600" imgH="4318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196752"/>
                        <a:ext cx="3744416" cy="74768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3.3.  O  TOTAL  DE  ALUNOS  EQUIVALENTES  DOS </a:t>
            </a:r>
            <a:r>
              <a:rPr lang="pt-BR" altLang="pt-BR" sz="1900" b="1" dirty="0">
                <a:solidFill>
                  <a:srgbClr val="FF0000"/>
                </a:solidFill>
                <a:latin typeface="Arial" charset="0"/>
              </a:rPr>
              <a:t>CURSOS </a:t>
            </a:r>
            <a:r>
              <a:rPr lang="pt-BR" altLang="pt-BR" sz="1900" b="1" dirty="0" smtClean="0">
                <a:solidFill>
                  <a:srgbClr val="FF0000"/>
                </a:solidFill>
                <a:latin typeface="Arial" charset="0"/>
              </a:rPr>
              <a:t>NOVOS </a:t>
            </a:r>
            <a:r>
              <a:rPr lang="pt-BR" altLang="pt-BR" sz="1900" b="1" dirty="0" smtClean="0">
                <a:latin typeface="Arial" charset="0"/>
              </a:rPr>
              <a:t>DE  MESTRADO  </a:t>
            </a:r>
            <a:r>
              <a:rPr lang="pt-BR" altLang="pt-BR" sz="1900" b="1" dirty="0">
                <a:latin typeface="Arial" charset="0"/>
              </a:rPr>
              <a:t>DE </a:t>
            </a:r>
            <a:r>
              <a:rPr lang="pt-BR" altLang="pt-BR" sz="1900" b="1" dirty="0" smtClean="0">
                <a:latin typeface="Arial" charset="0"/>
              </a:rPr>
              <a:t> UMA  </a:t>
            </a:r>
            <a:r>
              <a:rPr lang="pt-BR" altLang="pt-BR" sz="1900" b="1" dirty="0">
                <a:latin typeface="Arial" charset="0"/>
              </a:rPr>
              <a:t>IFES j (</a:t>
            </a:r>
            <a:r>
              <a:rPr lang="pt-BR" altLang="pt-BR" sz="1900" b="1" dirty="0" err="1">
                <a:latin typeface="Arial" charset="0"/>
              </a:rPr>
              <a:t>TAEM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SERÁ CALCULADO CONFORME SEGUE</a:t>
            </a:r>
            <a:r>
              <a:rPr lang="pt-BR" altLang="pt-BR" sz="1900" dirty="0">
                <a:latin typeface="Arial" charset="0"/>
              </a:rPr>
              <a:t> </a:t>
            </a:r>
            <a:r>
              <a:rPr lang="pt-BR" altLang="pt-BR" sz="1900" b="1" dirty="0">
                <a:latin typeface="Arial" charset="0"/>
              </a:rPr>
              <a:t>: </a:t>
            </a:r>
            <a:r>
              <a:rPr lang="pt-BR" altLang="pt-BR" sz="1900" dirty="0" smtClean="0">
                <a:latin typeface="Arial" charset="0"/>
              </a:rPr>
              <a:t> 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755576" y="4509120"/>
            <a:ext cx="8064896" cy="882953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Recomendações  ANDIFES: utilizar prazo de consolidação de 4 anos para Mestrado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11560" y="3068960"/>
            <a:ext cx="8208912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2063" indent="-1262063" algn="just">
              <a:spcBef>
                <a:spcPts val="500"/>
              </a:spcBef>
              <a:spcAft>
                <a:spcPts val="500"/>
              </a:spcAft>
            </a:pPr>
            <a:r>
              <a:rPr lang="pt-BR" altLang="pt-BR" sz="1600" b="1" dirty="0" err="1" smtClean="0">
                <a:latin typeface="Arial" charset="0"/>
              </a:rPr>
              <a:t>NAMM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=	NÚMERO DE ALUNOS MATRICULADOS NO CURSO DE MESTRADO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 QUE NÃO COMPLETOU O PRAZO DE CONSOLIDAÇÃO DO CURSO</a:t>
            </a:r>
          </a:p>
          <a:p>
            <a:pPr marL="1262063" indent="-1262063" algn="just">
              <a:spcBef>
                <a:spcPts val="500"/>
              </a:spcBef>
              <a:spcAft>
                <a:spcPts val="500"/>
              </a:spcAft>
            </a:pPr>
            <a:r>
              <a:rPr lang="pt-BR" altLang="pt-BR" sz="1600" b="1" dirty="0" smtClean="0">
                <a:latin typeface="Arial" charset="0"/>
              </a:rPr>
              <a:t> </a:t>
            </a:r>
            <a:r>
              <a:rPr lang="pt-BR" altLang="pt-BR" sz="1600" b="1" dirty="0" err="1" smtClean="0">
                <a:latin typeface="Arial" charset="0"/>
              </a:rPr>
              <a:t>PM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=	PESO DO GRUPO DO CURSO DE MESTRADO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i.</a:t>
            </a:r>
            <a:endParaRPr lang="pt-BR" altLang="pt-BR" sz="1600" b="1" dirty="0">
              <a:latin typeface="Arial" charset="0"/>
            </a:endParaRPr>
          </a:p>
        </p:txBody>
      </p:sp>
      <p:pic>
        <p:nvPicPr>
          <p:cNvPr id="9" name="chart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492896"/>
            <a:ext cx="867008" cy="288032"/>
          </a:xfrm>
          <a:prstGeom prst="rect">
            <a:avLst/>
          </a:prstGeom>
        </p:spPr>
      </p:pic>
      <p:graphicFrame>
        <p:nvGraphicFramePr>
          <p:cNvPr id="5123" name="Object 13"/>
          <p:cNvGraphicFramePr>
            <a:graphicFrameLocks noChangeAspect="1"/>
          </p:cNvGraphicFramePr>
          <p:nvPr/>
        </p:nvGraphicFramePr>
        <p:xfrm>
          <a:off x="2411760" y="1052736"/>
          <a:ext cx="33004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ção" r:id="rId5" imgW="1879600" imgH="431800" progId="Equation.3">
                  <p:embed/>
                </p:oleObj>
              </mc:Choice>
              <mc:Fallback>
                <p:oleObj name="Equação" r:id="rId5" imgW="1879600" imgH="4318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052736"/>
                        <a:ext cx="3300413" cy="7921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3.4.  O  TOTAL  DE  ALUNOS  EQUIVALENTES </a:t>
            </a:r>
            <a:r>
              <a:rPr lang="pt-BR" altLang="pt-BR" sz="1900" b="1" dirty="0">
                <a:latin typeface="Arial" charset="0"/>
              </a:rPr>
              <a:t>DOS CURSOS DE DOUTORADO CONSOLIDADOS DE UMA IFES j (</a:t>
            </a:r>
            <a:r>
              <a:rPr lang="pt-BR" altLang="pt-BR" sz="1900" b="1" dirty="0" err="1">
                <a:latin typeface="Arial" charset="0"/>
              </a:rPr>
              <a:t>TAED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SERÁ CALCULADO PELA EXPRESSÃO:</a:t>
            </a:r>
            <a:r>
              <a:rPr lang="pt-BR" altLang="pt-BR" sz="1900" dirty="0" smtClean="0">
                <a:latin typeface="Arial" charset="0"/>
              </a:rPr>
              <a:t> 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683568" y="4509120"/>
            <a:ext cx="8064896" cy="882953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 ANDIFES: 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utilizar prazo de consolidação de 8 anos para Doutorado;</a:t>
            </a:r>
            <a:endParaRPr lang="pt-BR" sz="1600" b="1" cap="small" dirty="0" smtClean="0">
              <a:solidFill>
                <a:schemeClr val="tx1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827584" y="3068960"/>
            <a:ext cx="799288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1088" indent="-1081088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1081088" algn="l"/>
              </a:tabLst>
            </a:pPr>
            <a:r>
              <a:rPr lang="pt-BR" altLang="pt-BR" sz="1600" b="1" dirty="0" err="1" smtClean="0">
                <a:latin typeface="Arial" charset="0"/>
              </a:rPr>
              <a:t>NACD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=   	NÚMERO DE ALUNOS CONCLUINTES NO CURSO DE DOUTORADO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</a:t>
            </a:r>
          </a:p>
          <a:p>
            <a:pPr marL="1081088" indent="-1081088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1081088" algn="l"/>
              </a:tabLst>
            </a:pPr>
            <a:r>
              <a:rPr lang="pt-BR" altLang="pt-BR" sz="1600" b="1" dirty="0" err="1" smtClean="0">
                <a:latin typeface="Arial" charset="0"/>
              </a:rPr>
              <a:t>DD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  =	DURAÇÃO-PADRÃO DO CURSO DE DOUTORADO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</a:t>
            </a:r>
          </a:p>
          <a:p>
            <a:pPr marL="1081088" indent="-1081088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1081088" algn="l"/>
              </a:tabLst>
            </a:pPr>
            <a:r>
              <a:rPr lang="pt-BR" altLang="pt-BR" sz="1600" b="1" dirty="0" err="1" smtClean="0">
                <a:latin typeface="Arial" charset="0"/>
              </a:rPr>
              <a:t>PD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      =	PESO DO GRUPO DO CURSO DE DOUTORADO</a:t>
            </a:r>
            <a:endParaRPr lang="pt-BR" altLang="pt-BR" sz="1600" b="1" dirty="0">
              <a:latin typeface="Arial" charset="0"/>
            </a:endParaRPr>
          </a:p>
        </p:txBody>
      </p:sp>
      <p:pic>
        <p:nvPicPr>
          <p:cNvPr id="9" name="chart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2492896"/>
            <a:ext cx="867008" cy="288032"/>
          </a:xfrm>
          <a:prstGeom prst="rect">
            <a:avLst/>
          </a:prstGeom>
        </p:spPr>
      </p:pic>
      <p:graphicFrame>
        <p:nvGraphicFramePr>
          <p:cNvPr id="81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124039"/>
              </p:ext>
            </p:extLst>
          </p:nvPr>
        </p:nvGraphicFramePr>
        <p:xfrm>
          <a:off x="2051720" y="1268760"/>
          <a:ext cx="41386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ção" r:id="rId5" imgW="2108200" imgH="431800" progId="Equation.3">
                  <p:embed/>
                </p:oleObj>
              </mc:Choice>
              <mc:Fallback>
                <p:oleObj name="Equação" r:id="rId5" imgW="2108200" imgH="4318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268760"/>
                        <a:ext cx="4138612" cy="863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3.4.  O  TOTAL  DE </a:t>
            </a:r>
            <a:r>
              <a:rPr lang="pt-BR" altLang="pt-BR" sz="1900" b="1" dirty="0">
                <a:latin typeface="Arial" charset="0"/>
              </a:rPr>
              <a:t>EQUIVALENTES DOS </a:t>
            </a:r>
            <a:r>
              <a:rPr lang="pt-BR" altLang="pt-BR" sz="1900" b="1" dirty="0">
                <a:solidFill>
                  <a:srgbClr val="FF0000"/>
                </a:solidFill>
                <a:latin typeface="Arial" charset="0"/>
              </a:rPr>
              <a:t>CURSOS NOVOS</a:t>
            </a:r>
            <a:r>
              <a:rPr lang="pt-BR" altLang="pt-BR" sz="1900" b="1" dirty="0">
                <a:latin typeface="Arial" charset="0"/>
              </a:rPr>
              <a:t> DE DOUTORADO CONSOLIDADOS DE UMA IFES j (</a:t>
            </a:r>
            <a:r>
              <a:rPr lang="pt-BR" altLang="pt-BR" sz="1900" b="1" dirty="0" err="1">
                <a:latin typeface="Arial" charset="0"/>
              </a:rPr>
              <a:t>TAED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SERÁ CALCULADO PELA EXPRESSÃO: </a:t>
            </a:r>
            <a:r>
              <a:rPr lang="pt-BR" altLang="pt-BR" sz="1900" dirty="0" smtClean="0">
                <a:latin typeface="Arial" charset="0"/>
              </a:rPr>
              <a:t> 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467544" y="4509120"/>
            <a:ext cx="8352928" cy="882953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 ANDIFES: 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utilizar prazo de consolidação de 8 anos para Doutorado;</a:t>
            </a:r>
            <a:endParaRPr lang="pt-BR" sz="1600" b="1" cap="small" dirty="0" smtClean="0">
              <a:solidFill>
                <a:schemeClr val="tx1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67544" y="3068960"/>
            <a:ext cx="835292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1088" indent="-1081088" algn="just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1081088" algn="l"/>
              </a:tabLst>
            </a:pPr>
            <a:r>
              <a:rPr lang="pt-BR" altLang="pt-BR" sz="1600" b="1" dirty="0" err="1" smtClean="0">
                <a:latin typeface="Arial" charset="0"/>
              </a:rPr>
              <a:t>NAMD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= 	NÚMERO DE ALUNOS MATRICULADOS NO CURSO DE DOUTORADO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 QUE AINDA NÃO COMPLETOU O PRAZO DE CONSOLIDAÇÃO DO CURSO</a:t>
            </a:r>
          </a:p>
          <a:p>
            <a:pPr marL="1081088" indent="-1081088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1081088" algn="l"/>
              </a:tabLst>
            </a:pPr>
            <a:r>
              <a:rPr lang="pt-BR" altLang="pt-BR" sz="1600" b="1" dirty="0" err="1" smtClean="0">
                <a:latin typeface="Arial" charset="0"/>
              </a:rPr>
              <a:t>PD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      =	PESO DO GRUPO DO CURSO DE DOUTORADO i.</a:t>
            </a:r>
            <a:endParaRPr lang="pt-BR" altLang="pt-BR" sz="1600" b="1" dirty="0">
              <a:latin typeface="Arial" charset="0"/>
            </a:endParaRPr>
          </a:p>
        </p:txBody>
      </p:sp>
      <p:pic>
        <p:nvPicPr>
          <p:cNvPr id="9" name="chart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2492896"/>
            <a:ext cx="867008" cy="288032"/>
          </a:xfrm>
          <a:prstGeom prst="rect">
            <a:avLst/>
          </a:prstGeom>
        </p:spPr>
      </p:pic>
      <p:graphicFrame>
        <p:nvGraphicFramePr>
          <p:cNvPr id="9219" name="Object 11"/>
          <p:cNvGraphicFramePr>
            <a:graphicFrameLocks noChangeAspect="1"/>
          </p:cNvGraphicFramePr>
          <p:nvPr/>
        </p:nvGraphicFramePr>
        <p:xfrm>
          <a:off x="2339752" y="980728"/>
          <a:ext cx="34655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ção" r:id="rId5" imgW="1765300" imgH="431800" progId="Equation.3">
                  <p:embed/>
                </p:oleObj>
              </mc:Choice>
              <mc:Fallback>
                <p:oleObj name="Equação" r:id="rId5" imgW="1765300" imgH="4318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980728"/>
                        <a:ext cx="3465512" cy="863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30188"/>
            <a:ext cx="8079432" cy="526298"/>
          </a:xfrm>
        </p:spPr>
        <p:txBody>
          <a:bodyPr/>
          <a:lstStyle/>
          <a:p>
            <a:pPr defTabSz="914400">
              <a:spcBef>
                <a:spcPts val="0"/>
              </a:spcBef>
            </a:pPr>
            <a:r>
              <a:rPr lang="pt-BR" altLang="pt-BR" sz="1900" b="1" dirty="0" smtClean="0">
                <a:latin typeface="Arial" charset="0"/>
              </a:rPr>
              <a:t>4.    OS INDICADORES </a:t>
            </a:r>
            <a:r>
              <a:rPr lang="pt-BR" altLang="pt-BR" sz="1900" b="1" dirty="0">
                <a:latin typeface="Arial" charset="0"/>
              </a:rPr>
              <a:t>DE EFICIÊNCIA E QUALIDADE ACADÊMICO-CIENTÍFICA DAS IFES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755576" y="4077072"/>
            <a:ext cx="8064896" cy="1315001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Comissão de Modelos: Retirar a multiplicação pelo indexador de quantidade (TAE), prevista na versão original do Modelo. A </a:t>
            </a:r>
            <a:r>
              <a:rPr lang="pt-BR" sz="1600" b="1" dirty="0" err="1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FRAP</a:t>
            </a:r>
            <a:r>
              <a:rPr lang="pt-BR" sz="1600" b="1" baseline="30000" dirty="0" err="1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j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  da IFES j será normalizada pela sua divisão pela soma das </a:t>
            </a:r>
            <a:r>
              <a:rPr lang="pt-BR" sz="1600" b="1" dirty="0" err="1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FRAPs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 do conjunto das IFES.</a:t>
            </a:r>
            <a:endParaRPr lang="pt-BR" sz="1500" b="1" cap="small" dirty="0" smtClean="0">
              <a:solidFill>
                <a:schemeClr val="tx1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1560" y="1556792"/>
            <a:ext cx="820891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 algn="ctr">
              <a:buFontTx/>
              <a:buNone/>
              <a:tabLst>
                <a:tab pos="900113" algn="l"/>
              </a:tabLst>
              <a:defRPr/>
            </a:pPr>
            <a:r>
              <a:rPr lang="pt-BR" sz="1400" dirty="0" err="1" smtClean="0">
                <a:latin typeface="Arial" charset="0"/>
              </a:rPr>
              <a:t>DEQ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chemeClr val="tx2"/>
                </a:solidFill>
                <a:latin typeface="Arial" charset="0"/>
              </a:rPr>
              <a:t>  = </a:t>
            </a:r>
            <a:r>
              <a:rPr lang="pt-BR" sz="1400" dirty="0" smtClean="0">
                <a:latin typeface="Arial" charset="0"/>
              </a:rPr>
              <a:t>(</a:t>
            </a:r>
            <a:r>
              <a:rPr lang="pt-BR" sz="1400" dirty="0" err="1" smtClean="0">
                <a:latin typeface="Arial" charset="0"/>
              </a:rPr>
              <a:t>DEAE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chemeClr val="tx2"/>
                </a:solidFill>
                <a:latin typeface="Arial" charset="0"/>
              </a:rPr>
              <a:t>) + </a:t>
            </a:r>
            <a:r>
              <a:rPr lang="pt-BR" sz="1400" dirty="0" smtClean="0">
                <a:latin typeface="Arial" charset="0"/>
              </a:rPr>
              <a:t>(</a:t>
            </a:r>
            <a:r>
              <a:rPr lang="pt-BR" sz="1400" dirty="0" err="1" smtClean="0">
                <a:latin typeface="Arial" charset="0"/>
              </a:rPr>
              <a:t>DQG</a:t>
            </a:r>
            <a:r>
              <a:rPr lang="pt-BR" sz="1400" baseline="30000" dirty="0" err="1" smtClean="0">
                <a:latin typeface="Arial" charset="0"/>
              </a:rPr>
              <a:t>j</a:t>
            </a:r>
            <a:r>
              <a:rPr lang="pt-BR" sz="1400" dirty="0" smtClean="0">
                <a:latin typeface="Arial" charset="0"/>
              </a:rPr>
              <a:t>) + (</a:t>
            </a:r>
            <a:r>
              <a:rPr lang="pt-BR" sz="1400" dirty="0" err="1" smtClean="0">
                <a:latin typeface="Arial" charset="0"/>
              </a:rPr>
              <a:t>DQM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chemeClr val="tx2"/>
                </a:solidFill>
                <a:latin typeface="Arial" charset="0"/>
              </a:rPr>
              <a:t>)  + </a:t>
            </a:r>
            <a:r>
              <a:rPr lang="pt-BR" sz="1400" dirty="0" smtClean="0">
                <a:latin typeface="Arial" charset="0"/>
              </a:rPr>
              <a:t>(</a:t>
            </a:r>
            <a:r>
              <a:rPr lang="pt-BR" sz="1400" dirty="0" err="1" smtClean="0">
                <a:latin typeface="Arial" charset="0"/>
              </a:rPr>
              <a:t>DQD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chemeClr val="tx2"/>
                </a:solidFill>
                <a:latin typeface="Arial" charset="0"/>
              </a:rPr>
              <a:t>)</a:t>
            </a:r>
          </a:p>
          <a:p>
            <a:pPr marL="444500" indent="-444500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  <a:p>
            <a:pPr marL="444500" indent="-444500">
              <a:buFontTx/>
              <a:buNone/>
              <a:tabLst>
                <a:tab pos="900113" algn="l"/>
              </a:tabLst>
              <a:defRPr/>
            </a:pPr>
            <a:r>
              <a:rPr lang="pt-BR" sz="1600" b="1" dirty="0" smtClean="0">
                <a:latin typeface="Arial" charset="0"/>
              </a:rPr>
              <a:t>4.1 A DIMENSÃO EFICIÊNCIA DAS ATIVIDADES DE ENSINO DA IFES j  (</a:t>
            </a:r>
            <a:r>
              <a:rPr lang="pt-BR" sz="1600" b="1" dirty="0" err="1" smtClean="0">
                <a:latin typeface="Arial" charset="0"/>
              </a:rPr>
              <a:t>DEAEj</a:t>
            </a:r>
            <a:r>
              <a:rPr lang="pt-BR" sz="1600" b="1" dirty="0" smtClean="0">
                <a:latin typeface="Arial" charset="0"/>
              </a:rPr>
              <a:t>) SERÁ DADA   PELA EXPRESSÃO: </a:t>
            </a:r>
          </a:p>
          <a:p>
            <a:pPr marL="444500" indent="-444500">
              <a:buFontTx/>
              <a:buNone/>
              <a:tabLst>
                <a:tab pos="900113" algn="l"/>
              </a:tabLst>
              <a:defRPr/>
            </a:pPr>
            <a:r>
              <a:rPr lang="pt-BR" sz="1400" b="1" dirty="0" smtClean="0">
                <a:latin typeface="Arial" charset="0"/>
              </a:rPr>
              <a:t>  </a:t>
            </a: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r>
              <a:rPr lang="pt-BR" sz="1400" dirty="0" smtClean="0">
                <a:latin typeface="Arial" charset="0"/>
              </a:rPr>
              <a:t>      </a:t>
            </a:r>
            <a:r>
              <a:rPr lang="pt-BR" sz="1400" dirty="0" err="1" smtClean="0">
                <a:latin typeface="Arial" charset="0"/>
              </a:rPr>
              <a:t>DEAE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rgbClr val="000000"/>
                </a:solidFill>
                <a:latin typeface="Arial" charset="0"/>
              </a:rPr>
              <a:t>  = </a:t>
            </a:r>
            <a:r>
              <a:rPr lang="pt-BR" sz="1400" dirty="0" err="1" smtClean="0">
                <a:solidFill>
                  <a:srgbClr val="000000"/>
                </a:solidFill>
                <a:latin typeface="Arial" charset="0"/>
              </a:rPr>
              <a:t>FR</a:t>
            </a:r>
            <a:r>
              <a:rPr lang="pt-BR" sz="1400" dirty="0" err="1" smtClean="0">
                <a:latin typeface="Arial" charset="0"/>
              </a:rPr>
              <a:t>AP</a:t>
            </a:r>
            <a:r>
              <a:rPr lang="pt-BR" sz="1400" baseline="30000" dirty="0" err="1" smtClean="0">
                <a:solidFill>
                  <a:srgbClr val="000000"/>
                </a:solidFill>
                <a:latin typeface="Arial" charset="0"/>
              </a:rPr>
              <a:t>j</a:t>
            </a:r>
            <a:r>
              <a:rPr lang="pt-BR" sz="14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pt-BR" sz="1400" dirty="0" smtClean="0">
                <a:latin typeface="Arial" charset="0"/>
              </a:rPr>
              <a:t>(normalizada</a:t>
            </a:r>
            <a:r>
              <a:rPr lang="pt-BR" sz="1400" dirty="0" smtClean="0">
                <a:solidFill>
                  <a:schemeClr val="tx2"/>
                </a:solidFill>
                <a:latin typeface="Arial" charset="0"/>
              </a:rPr>
              <a:t>) </a:t>
            </a: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611560" y="1021378"/>
            <a:ext cx="8237984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93192" lvl="0" indent="-393192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Blip>
                <a:blip r:embed="rId4"/>
              </a:buBlip>
            </a:pPr>
            <a:r>
              <a:rPr kumimoji="1" lang="pt-BR" altLang="pt-BR" sz="1600" b="1" dirty="0" smtClean="0">
                <a:latin typeface="Arial" charset="0"/>
              </a:rPr>
              <a:t>A DIMENSÃO DA EFICIÊNCIA E QUALIDADE DA IFES j  (</a:t>
            </a:r>
            <a:r>
              <a:rPr kumimoji="1" lang="pt-BR" altLang="pt-BR" sz="1600" b="1" dirty="0" err="1" smtClean="0">
                <a:latin typeface="Arial" charset="0"/>
              </a:rPr>
              <a:t>DEQ</a:t>
            </a:r>
            <a:r>
              <a:rPr kumimoji="1" lang="pt-BR" altLang="pt-BR" sz="1600" b="1" baseline="30000" dirty="0" err="1" smtClean="0">
                <a:latin typeface="Arial" charset="0"/>
              </a:rPr>
              <a:t>j</a:t>
            </a:r>
            <a:r>
              <a:rPr kumimoji="1" lang="pt-BR" altLang="pt-BR" sz="1600" b="1" dirty="0" smtClean="0">
                <a:latin typeface="Arial" charset="0"/>
              </a:rPr>
              <a:t>) SERÁ DADA PELA EXPRESSÃO</a:t>
            </a:r>
            <a:r>
              <a:rPr kumimoji="1" lang="pt-BR" altLang="pt-BR" sz="1600" b="1" dirty="0" smtClean="0">
                <a:solidFill>
                  <a:schemeClr val="tx2"/>
                </a:solidFill>
                <a:latin typeface="Arial" charset="0"/>
              </a:rPr>
              <a:t>: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1208" marR="0" lvl="1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243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197338"/>
              </p:ext>
            </p:extLst>
          </p:nvPr>
        </p:nvGraphicFramePr>
        <p:xfrm>
          <a:off x="1043608" y="3209036"/>
          <a:ext cx="2808311" cy="675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" name="Equação" r:id="rId5" imgW="2628900" imgH="622300" progId="Equation.3">
                  <p:embed/>
                </p:oleObj>
              </mc:Choice>
              <mc:Fallback>
                <p:oleObj name="Equação" r:id="rId5" imgW="2628900" imgH="62230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09036"/>
                        <a:ext cx="2808311" cy="6752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6172" y="230188"/>
            <a:ext cx="8678316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4. 2.   A DIMENSÃO QUALIDADE </a:t>
            </a:r>
            <a:r>
              <a:rPr lang="pt-BR" altLang="pt-BR" sz="1900" b="1" dirty="0">
                <a:latin typeface="Arial" charset="0"/>
              </a:rPr>
              <a:t>DOS CURSOS DE GRADUAÇÃO DE </a:t>
            </a:r>
            <a:r>
              <a:rPr lang="pt-BR" altLang="pt-BR" sz="1900" b="1" dirty="0" smtClean="0">
                <a:latin typeface="Arial" charset="0"/>
              </a:rPr>
              <a:t>UMA  </a:t>
            </a:r>
            <a:r>
              <a:rPr lang="pt-BR" altLang="pt-BR" sz="1900" b="1" dirty="0" err="1">
                <a:latin typeface="Arial" charset="0"/>
              </a:rPr>
              <a:t>IFES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baseline="30000" dirty="0">
                <a:latin typeface="Arial" charset="0"/>
              </a:rPr>
              <a:t> </a:t>
            </a:r>
            <a:r>
              <a:rPr lang="pt-BR" altLang="pt-BR" sz="1900" b="1" dirty="0">
                <a:latin typeface="Arial" charset="0"/>
              </a:rPr>
              <a:t> (</a:t>
            </a:r>
            <a:r>
              <a:rPr lang="pt-BR" altLang="pt-BR" sz="1900" b="1" dirty="0" err="1">
                <a:latin typeface="Arial" charset="0"/>
              </a:rPr>
              <a:t>DQG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SERÁ DADA PELA EXPRESSÃO: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286172" y="5085185"/>
            <a:ext cx="8563372" cy="792087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NOTA TECNICA 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01/2013</a:t>
            </a:r>
            <a:r>
              <a:rPr lang="pt-BR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 charset="0"/>
              </a:rPr>
              <a:t> – Qualidade dos cursos  de Graduação : Comissão de 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Modelos/DIFES/SESU</a:t>
            </a:r>
            <a:endParaRPr lang="pt-BR" sz="1600" b="1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611560" y="836712"/>
            <a:ext cx="8237984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4"/>
              </a:buBlip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267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842221"/>
              </p:ext>
            </p:extLst>
          </p:nvPr>
        </p:nvGraphicFramePr>
        <p:xfrm>
          <a:off x="3944938" y="777875"/>
          <a:ext cx="198913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9" name="Equação" r:id="rId5" imgW="1257120" imgH="431640" progId="Equation.3">
                  <p:embed/>
                </p:oleObj>
              </mc:Choice>
              <mc:Fallback>
                <p:oleObj name="Equação" r:id="rId5" imgW="1257120" imgH="43164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777875"/>
                        <a:ext cx="1989137" cy="6953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286172" y="1635184"/>
            <a:ext cx="8390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2063" indent="-1262063">
              <a:buFontTx/>
              <a:buNone/>
              <a:tabLst>
                <a:tab pos="1262063" algn="l"/>
              </a:tabLst>
            </a:pPr>
            <a:r>
              <a:rPr lang="pt-BR" altLang="pt-BR" sz="1600" b="1" dirty="0" err="1" smtClean="0">
                <a:latin typeface="Arial" charset="0"/>
              </a:rPr>
              <a:t>CSG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médio    </a:t>
            </a:r>
            <a:r>
              <a:rPr lang="pt-BR" altLang="pt-BR" sz="1600" b="1" dirty="0" smtClean="0">
                <a:latin typeface="Arial" charset="0"/>
              </a:rPr>
              <a:t>= 	Conceito SINAES médio dos cursos de graduação da IFES</a:t>
            </a:r>
            <a:r>
              <a:rPr lang="pt-BR" altLang="pt-BR" sz="1600" b="1" baseline="30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j;</a:t>
            </a:r>
          </a:p>
          <a:p>
            <a:pPr marL="1262063" indent="-1262063">
              <a:buFontTx/>
              <a:buNone/>
              <a:tabLst>
                <a:tab pos="1262063" algn="l"/>
              </a:tabLst>
            </a:pPr>
            <a:endParaRPr lang="pt-BR" altLang="pt-BR" sz="1600" b="1" dirty="0" smtClean="0">
              <a:latin typeface="Arial" charset="0"/>
            </a:endParaRPr>
          </a:p>
          <a:p>
            <a:pPr marL="1262063" indent="-1262063">
              <a:buFontTx/>
              <a:buNone/>
              <a:tabLst>
                <a:tab pos="1262063" algn="l"/>
              </a:tabLst>
            </a:pPr>
            <a:r>
              <a:rPr lang="pt-BR" altLang="pt-BR" sz="1600" b="1" dirty="0" smtClean="0">
                <a:latin typeface="Arial" charset="0"/>
              </a:rPr>
              <a:t>CSG </a:t>
            </a:r>
            <a:r>
              <a:rPr lang="pt-BR" altLang="pt-BR" sz="1600" b="1" baseline="-25000" dirty="0" err="1" smtClean="0">
                <a:latin typeface="Arial" charset="0"/>
              </a:rPr>
              <a:t>medio</a:t>
            </a:r>
            <a:r>
              <a:rPr lang="pt-BR" altLang="pt-BR" sz="1600" b="1" dirty="0" smtClean="0">
                <a:latin typeface="Arial" charset="0"/>
              </a:rPr>
              <a:t>*</a:t>
            </a:r>
            <a:r>
              <a:rPr lang="pt-BR" altLang="pt-BR" sz="1600" b="1" baseline="30000" dirty="0" smtClean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pt-BR" altLang="pt-BR" sz="1600" b="1" dirty="0" smtClean="0">
                <a:solidFill>
                  <a:srgbClr val="000000"/>
                </a:solidFill>
                <a:latin typeface="Arial" charset="0"/>
              </a:rPr>
              <a:t>=  </a:t>
            </a:r>
            <a:r>
              <a:rPr lang="pt-BR" altLang="pt-BR" sz="1600" b="1" dirty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pt-BR" altLang="pt-BR" sz="1600" b="1" dirty="0" smtClean="0">
                <a:solidFill>
                  <a:srgbClr val="000000"/>
                </a:solidFill>
                <a:latin typeface="Arial" charset="0"/>
              </a:rPr>
              <a:t>onceito SINAES médio do conjunto das  </a:t>
            </a:r>
            <a:r>
              <a:rPr lang="pt-BR" altLang="pt-BR" sz="1600" b="1" dirty="0" smtClean="0">
                <a:latin typeface="Arial" charset="0"/>
              </a:rPr>
              <a:t>IFES; </a:t>
            </a:r>
            <a:endParaRPr lang="pt-BR" sz="1600" b="1" dirty="0"/>
          </a:p>
        </p:txBody>
      </p:sp>
      <p:graphicFrame>
        <p:nvGraphicFramePr>
          <p:cNvPr id="1129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294989"/>
              </p:ext>
            </p:extLst>
          </p:nvPr>
        </p:nvGraphicFramePr>
        <p:xfrm>
          <a:off x="339619" y="4005064"/>
          <a:ext cx="2923459" cy="86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0" name="Equação" r:id="rId7" imgW="1968500" imgH="762000" progId="Equation.3">
                  <p:embed/>
                </p:oleObj>
              </mc:Choice>
              <mc:Fallback>
                <p:oleObj name="Equação" r:id="rId7" imgW="1968500" imgH="762000" progId="Equation.3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19" y="4005064"/>
                        <a:ext cx="2923459" cy="86409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609529" y="2996952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dirty="0" smtClean="0"/>
          </a:p>
          <a:p>
            <a:r>
              <a:rPr lang="pt-B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n= (</a:t>
            </a:r>
            <a:r>
              <a:rPr lang="pt-BR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NCG</a:t>
            </a:r>
            <a:r>
              <a:rPr lang="pt-BR" sz="1600" b="1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pt-B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é o número de cursos  de  graduação avaliados da </a:t>
            </a:r>
            <a:r>
              <a:rPr lang="pt-BR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IFESj</a:t>
            </a: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796105"/>
              </p:ext>
            </p:extLst>
          </p:nvPr>
        </p:nvGraphicFramePr>
        <p:xfrm>
          <a:off x="368426" y="2932843"/>
          <a:ext cx="2241103" cy="758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1" name="Equação" r:id="rId9" imgW="1752600" imgH="736600" progId="Equation.3">
                  <p:embed/>
                </p:oleObj>
              </mc:Choice>
              <mc:Fallback>
                <p:oleObj name="Equação" r:id="rId9" imgW="1752600" imgH="73660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26" y="2932843"/>
                        <a:ext cx="2241103" cy="75834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3263078" y="4005064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800" dirty="0" smtClean="0"/>
          </a:p>
          <a:p>
            <a:r>
              <a:rPr lang="pt-B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m= (NIFES) é o número de IFES com mais de 50% dos cursos avaliados</a:t>
            </a:r>
            <a:endParaRPr lang="pt-B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30188"/>
            <a:ext cx="8079432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4. 3</a:t>
            </a:r>
            <a:r>
              <a:rPr lang="pt-BR" altLang="pt-BR" sz="1900" b="1" dirty="0">
                <a:latin typeface="Arial" charset="0"/>
              </a:rPr>
              <a:t>.   A DIMENSÃO QUALIDADE DOS CURSOS DE GRADUAÇÃO DE MESTRADO DE UMA IFES j  (</a:t>
            </a:r>
            <a:r>
              <a:rPr lang="pt-BR" altLang="pt-BR" sz="1900" b="1" dirty="0" err="1">
                <a:latin typeface="Arial" charset="0"/>
              </a:rPr>
              <a:t>DQMj</a:t>
            </a:r>
            <a:r>
              <a:rPr lang="pt-BR" altLang="pt-BR" sz="1900" b="1" dirty="0">
                <a:latin typeface="Arial" charset="0"/>
              </a:rPr>
              <a:t>) SERÁ DADA PELA EXPRESSÃO:</a:t>
            </a: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395536" y="4221089"/>
            <a:ext cx="8280920" cy="1440160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da Comissão de Modelos: O Conceito CAPES médio (</a:t>
            </a:r>
            <a:r>
              <a:rPr lang="pt-BR" sz="1600" b="1" dirty="0" err="1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CCMi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*) do curso de mestrado i no conjunto das IFES será calculado pela média dos conceitos de todos os cursos de mestrado da área de conhecimento na qual se enquadra o curso de mestrado i.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23528" y="1988840"/>
            <a:ext cx="849694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8888" indent="-1258888">
              <a:buFontTx/>
              <a:buNone/>
              <a:tabLst>
                <a:tab pos="5200650" algn="l"/>
              </a:tabLst>
            </a:pPr>
            <a:r>
              <a:rPr lang="pt-BR" altLang="pt-BR" sz="1400" b="1" dirty="0" err="1" smtClean="0">
                <a:latin typeface="Arial" charset="0"/>
              </a:rPr>
              <a:t>FQM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   =  (</a:t>
            </a:r>
            <a:r>
              <a:rPr lang="pt-BR" altLang="pt-BR" sz="1400" b="1" dirty="0" err="1" smtClean="0">
                <a:latin typeface="Arial" charset="0"/>
              </a:rPr>
              <a:t>CCM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baseline="-25000" dirty="0" smtClean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/</a:t>
            </a:r>
            <a:r>
              <a:rPr lang="pt-BR" altLang="pt-BR" sz="1400" b="1" dirty="0" err="1" smtClean="0">
                <a:latin typeface="Arial" charset="0"/>
              </a:rPr>
              <a:t>CCM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*) = FATOR QUALIDADE ACADÊMICO- CIENTÍFICA DO CURSO MESTRADO i</a:t>
            </a:r>
            <a:r>
              <a:rPr lang="pt-BR" altLang="pt-BR" sz="1400" b="1" baseline="-25000" dirty="0" smtClean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  DA IFES j</a:t>
            </a:r>
            <a:r>
              <a:rPr lang="pt-BR" altLang="pt-BR" sz="1400" b="1" dirty="0" smtClean="0">
                <a:solidFill>
                  <a:srgbClr val="000000"/>
                </a:solidFill>
                <a:latin typeface="Arial" charset="0"/>
              </a:rPr>
              <a:t>;</a:t>
            </a:r>
          </a:p>
          <a:p>
            <a:pPr marL="1258888" indent="-1258888">
              <a:buFontTx/>
              <a:buNone/>
              <a:tabLst>
                <a:tab pos="5200650" algn="l"/>
              </a:tabLst>
            </a:pPr>
            <a:endParaRPr lang="pt-BR" altLang="pt-BR" sz="1400" b="1" dirty="0" smtClean="0">
              <a:solidFill>
                <a:srgbClr val="000000"/>
              </a:solidFill>
              <a:latin typeface="Arial" charset="0"/>
            </a:endParaRPr>
          </a:p>
          <a:p>
            <a:pPr marL="1258888" indent="-1258888">
              <a:buFontTx/>
              <a:buNone/>
              <a:tabLst>
                <a:tab pos="5200650" algn="l"/>
              </a:tabLst>
            </a:pPr>
            <a:r>
              <a:rPr lang="pt-BR" altLang="pt-BR" sz="1400" b="1" dirty="0" smtClean="0">
                <a:latin typeface="Arial" charset="0"/>
              </a:rPr>
              <a:t>                </a:t>
            </a:r>
            <a:r>
              <a:rPr lang="pt-BR" altLang="pt-BR" sz="1400" b="1" dirty="0" err="1" smtClean="0">
                <a:latin typeface="Arial" charset="0"/>
              </a:rPr>
              <a:t>CCM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    =   CONCEITO CAPES DO CURSO DE MESTRADO</a:t>
            </a:r>
            <a:r>
              <a:rPr lang="pt-BR" altLang="pt-BR" sz="1400" b="1" baseline="-25000" dirty="0" smtClean="0">
                <a:latin typeface="Arial" charset="0"/>
              </a:rPr>
              <a:t>  </a:t>
            </a:r>
            <a:r>
              <a:rPr lang="pt-BR" altLang="pt-BR" sz="1400" b="1" dirty="0" smtClean="0">
                <a:latin typeface="Arial" charset="0"/>
              </a:rPr>
              <a:t>i DA IFES j</a:t>
            </a:r>
            <a:r>
              <a:rPr lang="pt-BR" altLang="pt-BR" sz="1400" b="1" dirty="0" smtClean="0">
                <a:solidFill>
                  <a:srgbClr val="000000"/>
                </a:solidFill>
                <a:latin typeface="Arial" charset="0"/>
              </a:rPr>
              <a:t>;</a:t>
            </a:r>
          </a:p>
          <a:p>
            <a:pPr marL="1258888" indent="-1258888">
              <a:buFontTx/>
              <a:buNone/>
              <a:tabLst>
                <a:tab pos="5200650" algn="l"/>
              </a:tabLst>
            </a:pPr>
            <a:endParaRPr lang="pt-BR" altLang="pt-BR" sz="1400" b="1" dirty="0" smtClean="0">
              <a:solidFill>
                <a:srgbClr val="000000"/>
              </a:solidFill>
              <a:latin typeface="Arial" charset="0"/>
            </a:endParaRPr>
          </a:p>
          <a:p>
            <a:pPr marL="1258888" indent="-1258888">
              <a:buFontTx/>
              <a:buNone/>
              <a:tabLst>
                <a:tab pos="5200650" algn="l"/>
              </a:tabLst>
            </a:pPr>
            <a:r>
              <a:rPr lang="pt-BR" altLang="pt-BR" sz="1400" b="1" dirty="0" smtClean="0">
                <a:latin typeface="Arial" charset="0"/>
              </a:rPr>
              <a:t>                </a:t>
            </a:r>
            <a:r>
              <a:rPr lang="pt-BR" altLang="pt-BR" sz="1400" b="1" dirty="0" err="1" smtClean="0">
                <a:latin typeface="Arial" charset="0"/>
              </a:rPr>
              <a:t>CCM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*  =   CONCEITO CAPES MÉDIO DOS CURSOS DA ÁREA DE CONHECIMENTO NA </a:t>
            </a:r>
            <a:r>
              <a:rPr lang="pt-BR" altLang="pt-BR" sz="1400" b="1" dirty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  QUAL SE ENQUADRA O CURSO DE MESTRADO i NO CONJUNTO DAS IFES;</a:t>
            </a:r>
          </a:p>
          <a:p>
            <a:pPr marL="1258888" indent="-1258888">
              <a:buFontTx/>
              <a:buNone/>
              <a:tabLst>
                <a:tab pos="5200650" algn="l"/>
              </a:tabLst>
            </a:pPr>
            <a:endParaRPr lang="pt-BR" altLang="pt-BR" sz="1200" dirty="0" smtClean="0">
              <a:latin typeface="Arial" charset="0"/>
            </a:endParaRPr>
          </a:p>
          <a:p>
            <a:pPr marL="1258888" indent="-1258888">
              <a:buFontTx/>
              <a:buNone/>
              <a:tabLst>
                <a:tab pos="5200650" algn="l"/>
              </a:tabLst>
            </a:pPr>
            <a:r>
              <a:rPr lang="pt-BR" altLang="pt-BR" sz="1400" b="1" dirty="0" smtClean="0">
                <a:latin typeface="Arial" charset="0"/>
              </a:rPr>
              <a:t>               </a:t>
            </a:r>
            <a:r>
              <a:rPr lang="pt-BR" altLang="pt-BR" sz="1400" b="1" dirty="0" err="1" smtClean="0">
                <a:latin typeface="Arial" charset="0"/>
              </a:rPr>
              <a:t>NCM</a:t>
            </a:r>
            <a:r>
              <a:rPr lang="pt-BR" altLang="pt-BR" sz="1400" b="1" baseline="30000" dirty="0" err="1" smtClean="0">
                <a:latin typeface="Arial" charset="0"/>
              </a:rPr>
              <a:t>j</a:t>
            </a:r>
            <a:r>
              <a:rPr lang="pt-BR" altLang="pt-BR" sz="1400" b="1" dirty="0" smtClean="0">
                <a:latin typeface="Arial" charset="0"/>
              </a:rPr>
              <a:t> = NÚMERO DE CURSOS DE MESTRADO DA IFES j.</a:t>
            </a: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611560" y="836712"/>
            <a:ext cx="8237984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4"/>
              </a:buBlip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3275856" y="908720"/>
          <a:ext cx="17478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ção" r:id="rId5" imgW="1333500" imgH="609600" progId="Equation.3">
                  <p:embed/>
                </p:oleObj>
              </mc:Choice>
              <mc:Fallback>
                <p:oleObj name="Equação" r:id="rId5" imgW="1333500" imgH="6096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908720"/>
                        <a:ext cx="1747838" cy="812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30188"/>
            <a:ext cx="8079432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4. </a:t>
            </a:r>
            <a:r>
              <a:rPr lang="pt-BR" altLang="pt-BR" sz="1900" b="1" dirty="0">
                <a:latin typeface="Arial" charset="0"/>
              </a:rPr>
              <a:t>4.   A DIMENSÃO QUALIDADE DOS CURSOS DE DOUTORADO DE UMA IFES j (</a:t>
            </a:r>
            <a:r>
              <a:rPr lang="pt-BR" altLang="pt-BR" sz="1900" b="1" dirty="0" err="1">
                <a:latin typeface="Arial" charset="0"/>
              </a:rPr>
              <a:t>DQDj</a:t>
            </a:r>
            <a:r>
              <a:rPr lang="pt-BR" altLang="pt-BR" sz="1900" b="1" dirty="0">
                <a:latin typeface="Arial" charset="0"/>
              </a:rPr>
              <a:t>) SERÁ DADA PELA EXPRESSÃO:</a:t>
            </a: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896549" y="4378416"/>
            <a:ext cx="7560840" cy="1315001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da Comissão de Modelos: O Conceito CAPES médio (</a:t>
            </a:r>
            <a:r>
              <a:rPr lang="pt-BR" sz="1600" b="1" dirty="0" err="1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CCDi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* ) do curso de doutorado i no conjunto das IFES será calculado pela média dos conceitos de todos os cursos de doutorado da área de conhecimento na qual se enquadra o curso de doutorado i. 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11560" y="1700808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1524000" algn="l"/>
              </a:tabLst>
            </a:pPr>
            <a:r>
              <a:rPr lang="pt-BR" altLang="pt-BR" sz="1400" b="1" dirty="0" err="1" smtClean="0">
                <a:latin typeface="Arial" charset="0"/>
              </a:rPr>
              <a:t>FQD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  = (</a:t>
            </a:r>
            <a:r>
              <a:rPr lang="pt-BR" altLang="pt-BR" sz="1400" b="1" dirty="0" err="1" smtClean="0">
                <a:latin typeface="Arial" charset="0"/>
              </a:rPr>
              <a:t>CCD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/</a:t>
            </a:r>
            <a:r>
              <a:rPr lang="pt-BR" altLang="pt-BR" sz="1400" b="1" dirty="0" err="1" smtClean="0">
                <a:latin typeface="Arial" charset="0"/>
              </a:rPr>
              <a:t>CCD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*) = FATOR QUALIDADE ACADÊMICO- CIENTÍFICA DO CURSO 		DOUTORADO</a:t>
            </a:r>
            <a:r>
              <a:rPr lang="pt-BR" altLang="pt-BR" sz="1400" b="1" baseline="-25000" dirty="0" smtClean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i DA IFES</a:t>
            </a:r>
            <a:r>
              <a:rPr lang="pt-BR" altLang="pt-BR" sz="1400" b="1" baseline="30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pt-BR" altLang="pt-BR" sz="1400" b="1" dirty="0" smtClean="0">
                <a:solidFill>
                  <a:srgbClr val="000000"/>
                </a:solidFill>
                <a:latin typeface="Arial" charset="0"/>
              </a:rPr>
              <a:t>j;</a:t>
            </a:r>
          </a:p>
          <a:p>
            <a:pPr marL="1160463" indent="-1160463">
              <a:buFontTx/>
              <a:buNone/>
              <a:tabLst>
                <a:tab pos="1524000" algn="l"/>
              </a:tabLst>
            </a:pPr>
            <a:endParaRPr lang="pt-BR" altLang="pt-BR" sz="1400" b="1" dirty="0" smtClean="0">
              <a:solidFill>
                <a:srgbClr val="000000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1524000" algn="l"/>
              </a:tabLst>
            </a:pPr>
            <a:r>
              <a:rPr lang="pt-BR" altLang="pt-BR" sz="1400" b="1" dirty="0" smtClean="0">
                <a:latin typeface="Arial" charset="0"/>
              </a:rPr>
              <a:t>              </a:t>
            </a:r>
            <a:r>
              <a:rPr lang="pt-BR" altLang="pt-BR" sz="1400" b="1" dirty="0" err="1" smtClean="0">
                <a:latin typeface="Arial" charset="0"/>
              </a:rPr>
              <a:t>CCD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    = 	CONCEITO CAPES DO CURSO DE DOUTORADO</a:t>
            </a:r>
            <a:r>
              <a:rPr lang="pt-BR" altLang="pt-BR" sz="1400" b="1" baseline="-25000" dirty="0" smtClean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i  DA IFES</a:t>
            </a:r>
            <a:r>
              <a:rPr lang="pt-BR" altLang="pt-BR" sz="1400" b="1" baseline="300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pt-BR" altLang="pt-BR" sz="1400" b="1" dirty="0" smtClean="0">
                <a:solidFill>
                  <a:srgbClr val="000000"/>
                </a:solidFill>
                <a:latin typeface="Arial" charset="0"/>
              </a:rPr>
              <a:t>j;</a:t>
            </a:r>
          </a:p>
          <a:p>
            <a:pPr marL="1160463" indent="-1160463">
              <a:buFontTx/>
              <a:buNone/>
              <a:tabLst>
                <a:tab pos="1524000" algn="l"/>
              </a:tabLst>
            </a:pPr>
            <a:endParaRPr lang="pt-BR" altLang="pt-BR" sz="1400" b="1" dirty="0" smtClean="0">
              <a:solidFill>
                <a:srgbClr val="000000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1524000" algn="l"/>
              </a:tabLst>
            </a:pPr>
            <a:r>
              <a:rPr lang="pt-BR" altLang="pt-BR" sz="1400" b="1" dirty="0" smtClean="0">
                <a:latin typeface="Arial" charset="0"/>
              </a:rPr>
              <a:t>              </a:t>
            </a:r>
            <a:r>
              <a:rPr lang="pt-BR" altLang="pt-BR" sz="1400" b="1" dirty="0" err="1" smtClean="0">
                <a:latin typeface="Arial" charset="0"/>
              </a:rPr>
              <a:t>CCD</a:t>
            </a:r>
            <a:r>
              <a:rPr lang="pt-BR" altLang="pt-BR" sz="1400" b="1" baseline="-25000" dirty="0" err="1" smtClean="0">
                <a:latin typeface="Arial" charset="0"/>
              </a:rPr>
              <a:t>i</a:t>
            </a:r>
            <a:r>
              <a:rPr lang="pt-BR" altLang="pt-BR" sz="1400" b="1" dirty="0" smtClean="0">
                <a:latin typeface="Arial" charset="0"/>
              </a:rPr>
              <a:t>*   = 	CONCEITO CAPES MÉDIO DOS CURSOS DA ÁREA DE CONHECIMENTO   	NA QUAL SE  ENQUADRA O CURSO DE DOUTORADO i NO CONJUNTO 	DAS IFES;</a:t>
            </a:r>
          </a:p>
          <a:p>
            <a:pPr marL="1160463" indent="-1160463">
              <a:buFontTx/>
              <a:buNone/>
              <a:tabLst>
                <a:tab pos="1524000" algn="l"/>
              </a:tabLst>
            </a:pPr>
            <a:endParaRPr lang="pt-BR" altLang="pt-BR" sz="1200" dirty="0" smtClean="0">
              <a:latin typeface="Arial" charset="0"/>
            </a:endParaRPr>
          </a:p>
          <a:p>
            <a:pPr marL="1160463" indent="-1160463">
              <a:buFontTx/>
              <a:buNone/>
              <a:tabLst>
                <a:tab pos="1524000" algn="l"/>
              </a:tabLst>
            </a:pPr>
            <a:r>
              <a:rPr lang="pt-BR" altLang="pt-BR" sz="1400" b="1" dirty="0">
                <a:latin typeface="Arial" charset="0"/>
              </a:rPr>
              <a:t> </a:t>
            </a:r>
            <a:r>
              <a:rPr lang="pt-BR" altLang="pt-BR" sz="1400" b="1" dirty="0" smtClean="0">
                <a:latin typeface="Arial" charset="0"/>
              </a:rPr>
              <a:t>            </a:t>
            </a:r>
            <a:r>
              <a:rPr lang="pt-BR" altLang="pt-BR" sz="1400" b="1" dirty="0" err="1" smtClean="0">
                <a:latin typeface="Arial" charset="0"/>
              </a:rPr>
              <a:t>NCD</a:t>
            </a:r>
            <a:r>
              <a:rPr lang="pt-BR" altLang="pt-BR" sz="1400" b="1" baseline="30000" dirty="0" err="1" smtClean="0">
                <a:latin typeface="Arial" charset="0"/>
              </a:rPr>
              <a:t>j</a:t>
            </a:r>
            <a:r>
              <a:rPr lang="pt-BR" altLang="pt-BR" sz="1400" b="1" dirty="0" smtClean="0">
                <a:latin typeface="Arial" charset="0"/>
              </a:rPr>
              <a:t> =   	NÚMERO DE CURSOS DE DOUTORADO DA IFES j.</a:t>
            </a:r>
            <a:endParaRPr lang="pt-BR" sz="1400" b="1" dirty="0" smtClean="0">
              <a:solidFill>
                <a:schemeClr val="tx2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611560" y="836712"/>
            <a:ext cx="8237984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4"/>
              </a:buBlip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315" name="Objeto 1"/>
          <p:cNvGraphicFramePr>
            <a:graphicFrameLocks noChangeAspect="1"/>
          </p:cNvGraphicFramePr>
          <p:nvPr/>
        </p:nvGraphicFramePr>
        <p:xfrm>
          <a:off x="3563888" y="836712"/>
          <a:ext cx="16652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ção" r:id="rId5" imgW="1270000" imgH="609600" progId="Equation.3">
                  <p:embed/>
                </p:oleObj>
              </mc:Choice>
              <mc:Fallback>
                <p:oleObj name="Equação" r:id="rId5" imgW="1270000" imgH="6096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836712"/>
                        <a:ext cx="1665288" cy="812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30188"/>
            <a:ext cx="8079432" cy="276999"/>
          </a:xfrm>
        </p:spPr>
        <p:txBody>
          <a:bodyPr/>
          <a:lstStyle/>
          <a:p>
            <a:pPr algn="ctr" defTabSz="914400">
              <a:spcBef>
                <a:spcPts val="0"/>
              </a:spcBef>
            </a:pPr>
            <a:r>
              <a:rPr lang="pt-BR" altLang="pt-BR" sz="2000" dirty="0" smtClean="0">
                <a:latin typeface="Arial Black" pitchFamily="34" charset="0"/>
              </a:rPr>
              <a:t>APERFEIÇOAMENTOS</a:t>
            </a:r>
            <a:endParaRPr lang="pt-BR" sz="20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539552" y="5085184"/>
            <a:ext cx="8352928" cy="810945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Avaliação da Comissão: não existem dados consolidados e auditáveis para a incorporação de indicadores de extensão neste momento.</a:t>
            </a:r>
          </a:p>
          <a:p>
            <a:pPr algn="ctr">
              <a:tabLst>
                <a:tab pos="628650" algn="l"/>
              </a:tabLst>
              <a:defRPr/>
            </a:pPr>
            <a:endParaRPr lang="pt-BR" sz="1600" b="1" dirty="0" smtClean="0">
              <a:solidFill>
                <a:schemeClr val="tx1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23528" y="1268760"/>
            <a:ext cx="85689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200" dirty="0" smtClean="0">
              <a:solidFill>
                <a:schemeClr val="tx2"/>
              </a:solidFill>
              <a:latin typeface="Arial" charset="0"/>
            </a:endParaRPr>
          </a:p>
          <a:p>
            <a:pPr marL="1160463" indent="-1160463">
              <a:buFontTx/>
              <a:buNone/>
              <a:tabLst>
                <a:tab pos="900113" algn="l"/>
              </a:tabLst>
              <a:defRPr/>
            </a:pPr>
            <a:endParaRPr lang="pt-BR" sz="1400" b="1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611560" y="836712"/>
            <a:ext cx="8237984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3"/>
              </a:buBlip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259632" y="836712"/>
            <a:ext cx="559836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Blip>
                <a:blip r:embed="rId4"/>
              </a:buBlip>
              <a:defRPr/>
            </a:pPr>
            <a:r>
              <a:rPr lang="pt-BR" sz="1700" b="1" dirty="0" smtClean="0">
                <a:latin typeface="Arial Black" pitchFamily="34" charset="0"/>
              </a:rPr>
              <a:t>INCLUSÃO DA EXTENSÃO NO MODELO</a:t>
            </a:r>
            <a:endParaRPr lang="pt-BR" sz="1700" dirty="0" smtClean="0">
              <a:latin typeface="Arial Black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9552" y="1340768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/>
              <a:t>PROBLEMA</a:t>
            </a:r>
            <a:r>
              <a:rPr lang="pt-BR" sz="1600" dirty="0" smtClean="0"/>
              <a:t>:         DEFINIÇÃO DE UM (OU MAIS) INDICADOR (ES) QUE SEJA (M) AUDITÁVEL (EIS) E 	             FORNEÇA (M) UMA MEDIDA DA ATIVIDADE DE EXTENSÃO DESENVOLVIDA  NA 	             IFES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b="1" dirty="0" smtClean="0"/>
              <a:t>SOLUÇÃO</a:t>
            </a:r>
            <a:r>
              <a:rPr lang="pt-BR" sz="1600" dirty="0" smtClean="0"/>
              <a:t>:	             INCORPORAÇÃO NO MODELO DE UM TERMO OU FATOR FOMENTADOR DA 	             EXTENSÃO NAS IFES</a:t>
            </a:r>
          </a:p>
          <a:p>
            <a:pPr algn="just"/>
            <a:endParaRPr lang="pt-BR" sz="1600" dirty="0" smtClean="0"/>
          </a:p>
          <a:p>
            <a:pPr algn="just"/>
            <a:r>
              <a:rPr lang="pt-BR" sz="1600" b="1" dirty="0" smtClean="0"/>
              <a:t>POSSIBILIDADES</a:t>
            </a:r>
            <a:r>
              <a:rPr lang="pt-BR" sz="1600" dirty="0" smtClean="0"/>
              <a:t>:  DESTINAR UMA FRAÇÃO DO VALOR DE RECURSOS DE OCC-IFES PARA  APOIAR 	             AS ATIVIDADES DE EXTENSÃO DAS IFES, A SER DISTRIBUÍDO ENTRE AS IFES COM 	             BASE EM UM OU MAIS INDICADORES DO TIPO: (A) PROPORÇÃO DO VALOR DO 	             ORÇAMENTO APLICADO EM BOLSAS DE EXTENSÃO; (B) PROPORÇÃO DA 	             EXECUÇÃO FINANCEIRA DAS IFES NA AÇÃO DA EXTENSÃO; (C) NÚMERO DE 	             ALUNOS ENVOLVIDOS EM AÇÕES DE EXTENSÃO; (D) COMPONENTE 	  	             CURRICULAR DAEXTENSÃO NA IFES, ENTRE OUTROS.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9552" y="395372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spc="-150" dirty="0">
                <a:ln w="3175">
                  <a:noFill/>
                </a:ln>
                <a:gradFill>
                  <a:gsLst>
                    <a:gs pos="0">
                      <a:srgbClr val="2E59B0"/>
                    </a:gs>
                    <a:gs pos="49000">
                      <a:srgbClr val="161D32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  <a:cs typeface="Arial" charset="0"/>
              </a:rPr>
              <a:t>APERFEIÇOAMENTOS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827584" y="1628800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INCLUSÃO DA EAD</a:t>
            </a:r>
          </a:p>
          <a:p>
            <a:pPr marL="285750" indent="-285750">
              <a:buBlip>
                <a:blip r:embed="rId2"/>
              </a:buBlip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INCLUSÃO DO PNAES</a:t>
            </a:r>
          </a:p>
          <a:p>
            <a:pPr marL="285750" indent="-285750">
              <a:buBlip>
                <a:blip r:embed="rId2"/>
              </a:buBlip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DISCUSSÃO PESO DOS GRUPOS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534515"/>
          </a:xfrm>
        </p:spPr>
        <p:txBody>
          <a:bodyPr/>
          <a:lstStyle/>
          <a:p>
            <a:pPr defTabSz="914400">
              <a:spcBef>
                <a:spcPts val="0"/>
              </a:spcBef>
            </a:pPr>
            <a:r>
              <a:rPr kumimoji="1" lang="pt-BR" altLang="pt-BR" sz="2600" b="1" dirty="0" smtClean="0">
                <a:latin typeface="Arial" charset="0"/>
              </a:rPr>
              <a:t>DECRETO </a:t>
            </a:r>
            <a:r>
              <a:rPr kumimoji="1" lang="pt-BR" altLang="pt-BR" sz="2600" b="1" dirty="0">
                <a:latin typeface="Arial" charset="0"/>
              </a:rPr>
              <a:t>7.233 DE 19 DE JULHO DE 2010, ARTIGO 4</a:t>
            </a:r>
            <a:r>
              <a:rPr kumimoji="1" lang="pt-BR" altLang="pt-BR" sz="2600" b="1" baseline="30000" dirty="0">
                <a:latin typeface="Arial" charset="0"/>
              </a:rPr>
              <a:t>O</a:t>
            </a:r>
            <a:r>
              <a:rPr kumimoji="1" lang="pt-BR" altLang="pt-BR" sz="2600" b="1" dirty="0">
                <a:latin typeface="Arial" charset="0"/>
              </a:rPr>
              <a:t>:</a:t>
            </a:r>
            <a:br>
              <a:rPr kumimoji="1" lang="pt-BR" altLang="pt-BR" sz="2600" b="1" dirty="0">
                <a:latin typeface="Arial" charset="0"/>
              </a:rPr>
            </a:b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908720"/>
            <a:ext cx="8382000" cy="5681555"/>
          </a:xfrm>
        </p:spPr>
        <p:txBody>
          <a:bodyPr/>
          <a:lstStyle/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r>
              <a:rPr kumimoji="1" lang="pt-BR" altLang="pt-BR" sz="1950" b="1" dirty="0" smtClean="0">
                <a:latin typeface="Arial" charset="0"/>
              </a:rPr>
              <a:t>PROPÕE UM NOVO MODELO DE ALOCAÇÃO DE RECURSOS DE OCC DO MEC ÀS IFES A SER ELABORADO POR COMISSÃO PARITÁRIA MEC E ANDIFES</a:t>
            </a:r>
            <a:r>
              <a:rPr lang="pt-BR" sz="1950" b="0" i="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.</a:t>
            </a:r>
          </a:p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r>
              <a:rPr kumimoji="1" lang="pt-BR" altLang="pt-BR" sz="1950" b="1" dirty="0" smtClean="0">
                <a:latin typeface="Arial" charset="0"/>
              </a:rPr>
              <a:t>PARÂMETROS A SEREM INCORPORADOS AO NOVO MODELO:</a:t>
            </a:r>
          </a:p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endParaRPr kumimoji="1" lang="pt-BR" altLang="pt-BR" sz="800" b="1" dirty="0" smtClean="0">
              <a:latin typeface="Arial" charset="0"/>
            </a:endParaRPr>
          </a:p>
          <a:p>
            <a:pPr marL="987425" lvl="1" indent="-450850" algn="just" eaLnBrk="0" hangingPunct="0">
              <a:lnSpc>
                <a:spcPct val="80000"/>
              </a:lnSpc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MATRÍCULAS, INGRESSANTES E CONCLUINTES NA GRADUAÇÃO E NA PÓS-GRADUAÇÃO EM CADA PERÍODO;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OFERTA DE CURSOS DE GRADUAÇÃO E PÓS-GRADUAÇÃO EM DIFERENTES ÁREAS DO CONHECIMENTO;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PRODUÇÃO INSTITUCIONALIZADA DE CONHECIMENTO;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RELAÇÃO ENTRE O NÚMERO DE ALUNOS E O NÚMERO DE DOCENTES NA GRADUAÇÃO E NA PÓS-GRADUAÇÃO;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RESULTADOS DA  AVALIAÇÃO PELO SINAES;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PROGRAMAS DE MESTRADO E DOUTORADO, BEM COMO RESPECTIVOS RESULTADOS DA  AVALIAÇÃO PELA CAPES; 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NÚMERO  DE REGISTROS E COMERCIALIZAÇÃO DE  PATENTES;</a:t>
            </a:r>
          </a:p>
          <a:p>
            <a:pPr marL="987425" lvl="1" indent="-450850" algn="just" eaLnBrk="0" hangingPunct="0">
              <a:lnSpc>
                <a:spcPct val="80000"/>
              </a:lnSpc>
              <a:spcBef>
                <a:spcPct val="40000"/>
              </a:spcBef>
              <a:buFont typeface="Calibri" pitchFamily="34" charset="0"/>
              <a:buAutoNum type="romanUcPeriod"/>
            </a:pPr>
            <a:r>
              <a:rPr kumimoji="1" lang="pt-BR" altLang="pt-BR" sz="1800" dirty="0" smtClean="0">
                <a:latin typeface="Arial" charset="0"/>
              </a:rPr>
              <a:t>EXISTÊNCIA DE PROGRAMAS INSTITUCIONALIZADOS DE EXTENSÃO, COM INDICADORES DE MONITORAMENTO.</a:t>
            </a:r>
          </a:p>
          <a:p>
            <a:pPr marL="393192" indent="-393192" defTabSz="914400">
              <a:spcBef>
                <a:spcPts val="768"/>
              </a:spcBef>
              <a:buClr>
                <a:srgbClr val="000000"/>
              </a:buClr>
            </a:pPr>
            <a:endParaRPr lang="pt-BR" sz="3200" b="0" i="0" dirty="0">
              <a:solidFill>
                <a:srgbClr val="000000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30188"/>
            <a:ext cx="8079432" cy="332399"/>
          </a:xfrm>
        </p:spPr>
        <p:txBody>
          <a:bodyPr/>
          <a:lstStyle/>
          <a:p>
            <a:pPr algn="ctr" defTabSz="914400">
              <a:spcBef>
                <a:spcPts val="0"/>
              </a:spcBef>
            </a:pPr>
            <a:r>
              <a:rPr lang="pt-BR" sz="2400" dirty="0">
                <a:latin typeface="Arial Black" pitchFamily="34" charset="0"/>
              </a:rPr>
              <a:t>ATIVIDADES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755576" y="836712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0" y="0"/>
            <a:ext cx="8820472" cy="580526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914400" lvl="1" indent="-393192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FFFF"/>
              </a:buClr>
              <a:defRPr/>
            </a:pPr>
            <a:endParaRPr lang="pt-BR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393192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FFFF"/>
              </a:buClr>
              <a:defRPr/>
            </a:pP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buBlip>
                <a:blip r:embed="rId3"/>
              </a:buBlip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28/1/14 Reunião SESU : Finalização de procedimentos para a Coleta Unificada </a:t>
            </a:r>
            <a:r>
              <a:rPr lang="pt-BR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PingIFES</a:t>
            </a: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e CENSO.</a:t>
            </a: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buBlip>
                <a:blip r:embed="rId3"/>
              </a:buBlip>
              <a:defRPr/>
            </a:pP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	▪ Apresentação de calendário Censo  de acordo com as 		          portarias 699/INEP de 6/12/13 e portaria/ 651/MEC</a:t>
            </a: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	▪ Informação  sobre Reunião  no dia 12/2 – treinamento </a:t>
            </a:r>
            <a:r>
              <a:rPr lang="pt-BR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PI´S</a:t>
            </a:r>
            <a:endParaRPr lang="pt-BR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defRPr/>
            </a:pPr>
            <a:endParaRPr lang="pt-BR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buBlip>
                <a:blip r:embed="rId3"/>
              </a:buBlip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18/2 /14– Reunião SPO/MEC – Grupo de Trabalho  para discutir as diretrizes   de implementação do sistema de custos no âmbito do MEC</a:t>
            </a:r>
          </a:p>
          <a:p>
            <a:pPr marL="914400" lvl="1" indent="-393192">
              <a:lnSpc>
                <a:spcPct val="120000"/>
              </a:lnSpc>
              <a:buClr>
                <a:srgbClr val="FFFFFF"/>
              </a:buClr>
              <a:buBlip>
                <a:blip r:embed="rId3"/>
              </a:buBlip>
              <a:defRPr/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1208" lvl="1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	▪ Melhoria da qualidades das informações nas IFES –    	 	  	  	  necessidade de criar padrões  dos níveis de informação e produtos.</a:t>
            </a:r>
          </a:p>
          <a:p>
            <a:pPr marL="521208" lvl="1">
              <a:lnSpc>
                <a:spcPct val="120000"/>
              </a:lnSpc>
              <a:spcAft>
                <a:spcPts val="1200"/>
              </a:spcAft>
              <a:buClr>
                <a:srgbClr val="FFFFFF"/>
              </a:buClr>
              <a:defRPr/>
            </a:pPr>
            <a:endParaRPr kumimoji="0" lang="pt-BR" sz="6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93192" algn="l" defTabSz="914400" rtl="0" eaLnBrk="1" fontAlgn="auto" latinLnBrk="0" hangingPunct="1">
              <a:lnSpc>
                <a:spcPct val="120000"/>
              </a:lnSpc>
              <a:spcAft>
                <a:spcPts val="1200"/>
              </a:spcAft>
              <a:buClr>
                <a:srgbClr val="FFFFFF"/>
              </a:buClr>
              <a:buSzTx/>
              <a:buFontTx/>
              <a:buBlip>
                <a:blip r:embed="rId3"/>
              </a:buBlip>
              <a:tabLst/>
              <a:defRPr/>
            </a:pPr>
            <a:r>
              <a:rPr kumimoji="0" lang="pt-BR" sz="6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20/2 /14– Reunião SESU, INEP, Representante COGRAD, representante </a:t>
            </a:r>
            <a:r>
              <a:rPr kumimoji="0" lang="pt-BR" sz="6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Pis</a:t>
            </a:r>
            <a:r>
              <a:rPr kumimoji="0" lang="pt-BR" sz="6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21208" lvl="1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	▪ Elaboração do cronograma de </a:t>
            </a:r>
            <a:r>
              <a:rPr lang="pt-BR" sz="6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verificaçao</a:t>
            </a: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in loco  </a:t>
            </a:r>
          </a:p>
          <a:p>
            <a:pPr marL="521208" lvl="1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	▪ </a:t>
            </a:r>
            <a:r>
              <a:rPr kumimoji="0" lang="pt-BR" sz="6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Status de preenchimentos do modulo Curso por IES.</a:t>
            </a:r>
          </a:p>
          <a:p>
            <a:pPr marL="521208" lvl="1">
              <a:lnSpc>
                <a:spcPct val="120000"/>
              </a:lnSpc>
              <a:buClr>
                <a:srgbClr val="FFFFFF"/>
              </a:buClr>
              <a:defRPr/>
            </a:pP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▪ </a:t>
            </a:r>
            <a:r>
              <a:rPr lang="pt-BR" sz="6400" dirty="0">
                <a:latin typeface="Arial" panose="020B0604020202020204" pitchFamily="34" charset="0"/>
                <a:cs typeface="Arial" panose="020B0604020202020204" pitchFamily="34" charset="0"/>
              </a:rPr>
              <a:t>Demais  </a:t>
            </a:r>
            <a:r>
              <a:rPr lang="pt-BR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ajustes</a:t>
            </a:r>
            <a:endParaRPr kumimoji="0" lang="pt-BR" sz="6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3"/>
              </a:buBlip>
              <a:tabLst/>
              <a:defRPr/>
            </a:pPr>
            <a:endParaRPr kumimoji="0" lang="pt-BR" sz="7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93192" algn="l" defTabSz="914400" rtl="0" eaLnBrk="1" fontAlgn="auto" latinLnBrk="0" hangingPunct="1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Clr>
                <a:srgbClr val="FFFFFF"/>
              </a:buClr>
              <a:buSzTx/>
              <a:buFontTx/>
              <a:buBlip>
                <a:blip r:embed="rId3"/>
              </a:buBlip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204864"/>
            <a:ext cx="8382000" cy="1080120"/>
          </a:xfrm>
        </p:spPr>
        <p:txBody>
          <a:bodyPr/>
          <a:lstStyle/>
          <a:p>
            <a:pPr algn="ctr"/>
            <a:r>
              <a:rPr lang="pt-BR" dirty="0" smtClean="0"/>
              <a:t>MUITO OBRIGADA</a:t>
            </a:r>
            <a:endParaRPr lang="pt-BR" dirty="0"/>
          </a:p>
        </p:txBody>
      </p:sp>
      <p:sp>
        <p:nvSpPr>
          <p:cNvPr id="3" name="Retângulo de cantos arredondados 2"/>
          <p:cNvSpPr/>
          <p:nvPr/>
        </p:nvSpPr>
        <p:spPr bwMode="auto">
          <a:xfrm>
            <a:off x="899592" y="4005064"/>
            <a:ext cx="7560840" cy="1584176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2400" b="1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COMISSÃO DE MODELOS - FORPLAD</a:t>
            </a:r>
          </a:p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MARÇO/2014</a:t>
            </a:r>
          </a:p>
          <a:p>
            <a:pPr algn="ctr">
              <a:tabLst>
                <a:tab pos="628650" algn="l"/>
              </a:tabLst>
              <a:defRPr/>
            </a:pPr>
            <a:endParaRPr lang="pt-BR" sz="2400" b="1" dirty="0" smtClean="0"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750540"/>
          </a:xfrm>
        </p:spPr>
        <p:txBody>
          <a:bodyPr>
            <a:normAutofit/>
          </a:bodyPr>
          <a:lstStyle/>
          <a:p>
            <a:pPr defTabSz="914400">
              <a:spcBef>
                <a:spcPts val="0"/>
              </a:spcBef>
            </a:pPr>
            <a:r>
              <a:rPr lang="pt-BR" altLang="pt-BR" sz="3000" b="1" dirty="0"/>
              <a:t>1. </a:t>
            </a:r>
            <a:r>
              <a:rPr lang="pt-BR" altLang="pt-BR" sz="3000" b="1" dirty="0" smtClean="0"/>
              <a:t>O NOVO MODELO PROPOSTO</a:t>
            </a:r>
            <a:endParaRPr lang="pt-BR" sz="3000" b="0" i="0" spc="-150" dirty="0">
              <a:solidFill>
                <a:srgbClr val="1D4775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1000" y="980728"/>
            <a:ext cx="8382000" cy="4886672"/>
          </a:xfrm>
        </p:spPr>
        <p:txBody>
          <a:bodyPr>
            <a:normAutofit/>
          </a:bodyPr>
          <a:lstStyle/>
          <a:p>
            <a:pPr marL="173038" indent="271463" algn="just">
              <a:lnSpc>
                <a:spcPts val="2800"/>
              </a:lnSpc>
              <a:spcAft>
                <a:spcPts val="1200"/>
              </a:spcAft>
              <a:buNone/>
            </a:pPr>
            <a:r>
              <a:rPr kumimoji="1" lang="pt-BR" altLang="pt-BR" sz="2200" b="1" cap="small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 MODELO PROCURA ATENDER AS DETERMINAÇÕES DO DECRETO Nº  7.233, DE 19 DE JULHO DE 2010.</a:t>
            </a:r>
          </a:p>
          <a:p>
            <a:pPr marL="173038" indent="271463" algn="just">
              <a:lnSpc>
                <a:spcPts val="2800"/>
              </a:lnSpc>
              <a:buNone/>
            </a:pPr>
            <a:r>
              <a:rPr kumimoji="1" lang="pt-BR" altLang="pt-BR" sz="2200" b="1" cap="small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 MODELO OCC-IFES/ANDIFES APRESENTADO TEM A  SEGUINTE COMPOSIÇÃO:</a:t>
            </a:r>
          </a:p>
          <a:p>
            <a:pPr marL="173038" indent="271463" algn="just">
              <a:lnSpc>
                <a:spcPts val="2800"/>
              </a:lnSpc>
              <a:buNone/>
            </a:pPr>
            <a:endParaRPr kumimoji="1" lang="pt-BR" altLang="pt-BR" sz="800" b="1" dirty="0" smtClean="0">
              <a:solidFill>
                <a:schemeClr val="tx2"/>
              </a:solidFill>
              <a:latin typeface="Arial" charset="0"/>
            </a:endParaRPr>
          </a:p>
          <a:p>
            <a:pPr lvl="1" indent="-393192" defTabSz="914400">
              <a:spcBef>
                <a:spcPts val="672"/>
              </a:spcBef>
              <a:buClr>
                <a:srgbClr val="FFFFFF"/>
              </a:buClr>
            </a:pPr>
            <a:r>
              <a:rPr lang="pt-BR" altLang="pt-BR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UMA EQUAÇÃO GERAL DAS ATIVIDADES ACADÊMICO-CIENTÍFICAS DAS IFES COM OS SEGUINTES VETORES</a:t>
            </a:r>
            <a:r>
              <a:rPr lang="pt-BR" alt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 indent="-393192" defTabSz="914400">
              <a:spcBef>
                <a:spcPts val="672"/>
              </a:spcBef>
              <a:buClr>
                <a:srgbClr val="FFFFFF"/>
              </a:buClr>
              <a:buNone/>
            </a:pPr>
            <a:endParaRPr lang="pt-BR" altLang="pt-BR" sz="800" b="1" dirty="0" smtClean="0"/>
          </a:p>
          <a:p>
            <a:pPr marL="711200" indent="-266700" algn="just" eaLnBrk="0" hangingPunct="0">
              <a:buNone/>
            </a:pPr>
            <a:r>
              <a:rPr kumimoji="1" lang="pt-BR" altLang="pt-BR" sz="2000" dirty="0" smtClean="0">
                <a:latin typeface="Arial" charset="0"/>
                <a:sym typeface="Marlett" pitchFamily="2" charset="2"/>
              </a:rPr>
              <a:t>		</a:t>
            </a:r>
            <a:r>
              <a:rPr kumimoji="1" lang="pt-BR" altLang="pt-BR" sz="1800" dirty="0" smtClean="0">
                <a:latin typeface="Arial" charset="0"/>
              </a:rPr>
              <a:t>UM VETOR (</a:t>
            </a:r>
            <a:r>
              <a:rPr kumimoji="1" lang="pt-BR" altLang="pt-BR" sz="1800" dirty="0" err="1" smtClean="0">
                <a:latin typeface="Arial" charset="0"/>
              </a:rPr>
              <a:t>PTAE</a:t>
            </a:r>
            <a:r>
              <a:rPr lang="pt-BR" altLang="pt-BR" sz="1800" baseline="30000" dirty="0" err="1" smtClean="0">
                <a:latin typeface="Arial" charset="0"/>
              </a:rPr>
              <a:t>j</a:t>
            </a:r>
            <a:r>
              <a:rPr kumimoji="1" lang="pt-BR" altLang="pt-BR" sz="1800" dirty="0" smtClean="0">
                <a:latin typeface="Arial" charset="0"/>
              </a:rPr>
              <a:t>) DA PARTICIPAÇÃO DE CADA UMA DAS IFES      NO TOTAL DE ALUNOS EQUIVALENTES DO CONJUNTO DAS IFES;</a:t>
            </a:r>
          </a:p>
          <a:p>
            <a:pPr marL="711200" indent="-266700" algn="just" eaLnBrk="0" hangingPunct="0"/>
            <a:endParaRPr kumimoji="1" lang="pt-BR" altLang="pt-BR" sz="1800" dirty="0" smtClean="0">
              <a:latin typeface="Arial" charset="0"/>
            </a:endParaRPr>
          </a:p>
          <a:p>
            <a:pPr marL="711200" indent="-266700" algn="just" eaLnBrk="0" hangingPunct="0">
              <a:buNone/>
            </a:pPr>
            <a:r>
              <a:rPr kumimoji="1" lang="pt-BR" altLang="pt-BR" sz="1800" dirty="0" smtClean="0">
                <a:latin typeface="Arial" charset="0"/>
                <a:sym typeface="Marlett" pitchFamily="2" charset="2"/>
              </a:rPr>
              <a:t>		</a:t>
            </a:r>
            <a:r>
              <a:rPr kumimoji="1" lang="pt-BR" altLang="pt-BR" sz="1800" dirty="0" smtClean="0">
                <a:latin typeface="Arial" charset="0"/>
              </a:rPr>
              <a:t>UM VETOR (</a:t>
            </a:r>
            <a:r>
              <a:rPr kumimoji="1" lang="pt-BR" altLang="pt-BR" sz="1800" dirty="0" err="1" smtClean="0">
                <a:latin typeface="Arial" charset="0"/>
              </a:rPr>
              <a:t>EQR</a:t>
            </a:r>
            <a:r>
              <a:rPr lang="pt-BR" altLang="pt-BR" sz="1800" baseline="30000" dirty="0" err="1" smtClean="0">
                <a:latin typeface="Arial" charset="0"/>
              </a:rPr>
              <a:t>j</a:t>
            </a:r>
            <a:r>
              <a:rPr kumimoji="1" lang="pt-BR" altLang="pt-BR" sz="1800" dirty="0" smtClean="0">
                <a:latin typeface="Arial" charset="0"/>
              </a:rPr>
              <a:t>) EFICIÊNCIA E QUALIDADE ACADÊMICO-CIENTÍFICA RELATIVA DE CADA  UMA DAS IFES EM RELAÇÃO AO CONJUNTO TOTAL DAS IFES.</a:t>
            </a:r>
          </a:p>
          <a:p>
            <a:pPr lvl="1" indent="-393192" defTabSz="914400">
              <a:spcBef>
                <a:spcPts val="672"/>
              </a:spcBef>
              <a:buClr>
                <a:srgbClr val="FFFFFF"/>
              </a:buClr>
            </a:pPr>
            <a:endParaRPr lang="pt-BR" sz="2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360099"/>
          </a:xfrm>
        </p:spPr>
        <p:txBody>
          <a:bodyPr/>
          <a:lstStyle/>
          <a:p>
            <a:pPr defTabSz="914400">
              <a:spcBef>
                <a:spcPts val="0"/>
              </a:spcBef>
            </a:pPr>
            <a:r>
              <a:rPr lang="pt-BR" altLang="pt-BR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CÁLCULO DA PARCELA MATRICIAL DE UMA IFES</a:t>
            </a:r>
            <a:endParaRPr lang="pt-BR" sz="26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692696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30238" algn="just"/>
            <a:r>
              <a:rPr kumimoji="1" lang="pt-BR" altLang="pt-BR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A PARCELA DECIMAL DE PARTICIPAÇÃO DA IFES</a:t>
            </a:r>
            <a:r>
              <a:rPr kumimoji="1" lang="pt-BR" altLang="pt-BR" b="1" baseline="300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</a:t>
            </a:r>
            <a:r>
              <a:rPr kumimoji="1" lang="pt-BR" altLang="pt-BR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j NO TOTAL DE RECURSOS DE OCC-IFES (</a:t>
            </a:r>
            <a:r>
              <a:rPr kumimoji="1" lang="pt-BR" altLang="pt-BR" b="1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PART</a:t>
            </a:r>
            <a:r>
              <a:rPr lang="pt-BR" altLang="pt-BR" b="1" baseline="30000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Times New Roman" pitchFamily="18" charset="0"/>
              </a:rPr>
              <a:t>j</a:t>
            </a:r>
            <a:r>
              <a:rPr kumimoji="1" lang="pt-BR" altLang="pt-BR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) A SER DISTRIBUÍDO PELO MEC AO CONJUNTO DAS IFES É CALCULADA DE ACORDO COM A SEGUINTE EXPRESSÃO:</a:t>
            </a:r>
            <a:endParaRPr kumimoji="1" lang="pt-BR" altLang="pt-BR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5" name="Retângulo 15"/>
          <p:cNvSpPr>
            <a:spLocks noChangeArrowheads="1"/>
          </p:cNvSpPr>
          <p:nvPr/>
        </p:nvSpPr>
        <p:spPr bwMode="auto">
          <a:xfrm>
            <a:off x="179512" y="2060848"/>
            <a:ext cx="4176464" cy="33855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30238" algn="just"/>
            <a:r>
              <a:rPr kumimoji="1" lang="pt-BR" altLang="pt-BR" sz="1600" b="1" dirty="0" err="1">
                <a:latin typeface="Arial" charset="0"/>
              </a:rPr>
              <a:t>PART</a:t>
            </a:r>
            <a:r>
              <a:rPr lang="pt-BR" altLang="pt-BR" sz="1600" b="1" baseline="30000" dirty="0" err="1">
                <a:latin typeface="Arial" charset="0"/>
                <a:cs typeface="Times New Roman" pitchFamily="18" charset="0"/>
              </a:rPr>
              <a:t>j</a:t>
            </a:r>
            <a:r>
              <a:rPr lang="pt-BR" altLang="pt-BR" sz="1600" b="1" dirty="0">
                <a:latin typeface="Arial" charset="0"/>
                <a:cs typeface="Times New Roman" pitchFamily="18" charset="0"/>
              </a:rPr>
              <a:t> </a:t>
            </a:r>
            <a:r>
              <a:rPr kumimoji="1" lang="pt-BR" altLang="pt-BR" sz="1600" b="1" dirty="0">
                <a:latin typeface="Arial" charset="0"/>
              </a:rPr>
              <a:t>=  h</a:t>
            </a:r>
            <a:r>
              <a:rPr kumimoji="1" lang="pt-BR" altLang="pt-BR" sz="1600" b="1" baseline="-25000" dirty="0">
                <a:latin typeface="Arial" charset="0"/>
              </a:rPr>
              <a:t>1</a:t>
            </a:r>
            <a:r>
              <a:rPr kumimoji="1" lang="pt-BR" altLang="pt-BR" sz="1600" b="1" dirty="0">
                <a:latin typeface="Arial" charset="0"/>
              </a:rPr>
              <a:t> (</a:t>
            </a:r>
            <a:r>
              <a:rPr kumimoji="1" lang="pt-BR" altLang="pt-BR" sz="1600" b="1" dirty="0" err="1">
                <a:latin typeface="Arial" charset="0"/>
              </a:rPr>
              <a:t>PTAE</a:t>
            </a:r>
            <a:r>
              <a:rPr lang="pt-BR" altLang="pt-BR" sz="1600" b="1" baseline="30000" dirty="0" err="1">
                <a:latin typeface="Arial" charset="0"/>
                <a:cs typeface="Times New Roman" pitchFamily="18" charset="0"/>
              </a:rPr>
              <a:t>j</a:t>
            </a:r>
            <a:r>
              <a:rPr kumimoji="1" lang="pt-BR" altLang="pt-BR" sz="1600" b="1" dirty="0">
                <a:latin typeface="Arial" charset="0"/>
              </a:rPr>
              <a:t>) + h</a:t>
            </a:r>
            <a:r>
              <a:rPr kumimoji="1" lang="pt-BR" altLang="pt-BR" sz="1600" b="1" baseline="-25000" dirty="0">
                <a:latin typeface="Arial" charset="0"/>
              </a:rPr>
              <a:t>2</a:t>
            </a:r>
            <a:r>
              <a:rPr kumimoji="1" lang="pt-BR" altLang="pt-BR" sz="1600" b="1" dirty="0">
                <a:latin typeface="Arial" charset="0"/>
              </a:rPr>
              <a:t> (</a:t>
            </a:r>
            <a:r>
              <a:rPr kumimoji="1" lang="pt-BR" altLang="pt-BR" sz="1600" b="1" dirty="0" err="1">
                <a:latin typeface="Arial" charset="0"/>
              </a:rPr>
              <a:t>EQR</a:t>
            </a:r>
            <a:r>
              <a:rPr lang="pt-BR" altLang="pt-BR" sz="1600" b="1" baseline="30000" dirty="0" err="1">
                <a:latin typeface="Arial" charset="0"/>
                <a:cs typeface="Times New Roman" pitchFamily="18" charset="0"/>
              </a:rPr>
              <a:t>j</a:t>
            </a:r>
            <a:r>
              <a:rPr kumimoji="1" lang="pt-BR" altLang="pt-BR" sz="1600" b="1" dirty="0">
                <a:latin typeface="Arial" charset="0"/>
              </a:rPr>
              <a:t>) 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716016" y="1772816"/>
          <a:ext cx="2736850" cy="1005912"/>
        </p:xfrm>
        <a:graphic>
          <a:graphicData uri="http://schemas.openxmlformats.org/drawingml/2006/table">
            <a:tbl>
              <a:tblPr/>
              <a:tblGrid>
                <a:gridCol w="2736850"/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h</a:t>
                      </a:r>
                      <a:r>
                        <a:rPr kumimoji="0" lang="pt-B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&gt;  0 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h</a:t>
                      </a:r>
                      <a:r>
                        <a:rPr kumimoji="0" lang="pt-B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&gt;  0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h</a:t>
                      </a:r>
                      <a:r>
                        <a:rPr kumimoji="0" lang="pt-B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 +  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pt-B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 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 1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871538" y="2564905"/>
          <a:ext cx="240506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Equation" r:id="rId4" imgW="1460500" imgH="914400" progId="Equation.3">
                  <p:embed/>
                </p:oleObj>
              </mc:Choice>
              <mc:Fallback>
                <p:oleObj name="Equation" r:id="rId4" imgW="1460500" imgH="914400" progId="Equation.3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2564905"/>
                        <a:ext cx="240506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348038" y="2929998"/>
            <a:ext cx="55451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628650" algn="l"/>
              </a:tabLst>
            </a:pPr>
            <a:r>
              <a:rPr lang="pt-BR" altLang="pt-BR" sz="16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PARTICIPAÇÃO DA IFES j NO TOTAL DE ALUNOS EQUIVALENTES DO CONJUNTO DAS IFES</a:t>
            </a:r>
            <a:endParaRPr lang="pt-BR" altLang="pt-BR" sz="16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611560" y="3789040"/>
            <a:ext cx="67687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628650" algn="l"/>
              </a:tabLst>
            </a:pPr>
            <a:r>
              <a:rPr lang="pt-BR" altLang="pt-BR" sz="1600" b="1" dirty="0" err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TAE</a:t>
            </a:r>
            <a:r>
              <a:rPr lang="pt-BR" altLang="pt-BR" sz="1600" b="1" baseline="30000" dirty="0" err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j</a:t>
            </a:r>
            <a:r>
              <a:rPr lang="pt-BR" altLang="pt-BR" sz="1600" b="1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= TOTAL DE ALUNOS EQUIVALENTES DA IFES j, </a:t>
            </a:r>
            <a:endParaRPr lang="pt-BR" altLang="pt-BR" sz="16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899592" y="4149080"/>
          <a:ext cx="134337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Equation" r:id="rId6" imgW="787058" imgH="444307" progId="Equation.3">
                  <p:embed/>
                </p:oleObj>
              </mc:Choice>
              <mc:Fallback>
                <p:oleObj name="Equation" r:id="rId6" imgW="787058" imgH="444307" progId="Equation.3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149080"/>
                        <a:ext cx="1343378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ângulo 10"/>
          <p:cNvSpPr/>
          <p:nvPr/>
        </p:nvSpPr>
        <p:spPr>
          <a:xfrm>
            <a:off x="2286000" y="4293096"/>
            <a:ext cx="6246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628650" algn="l"/>
              </a:tabLst>
            </a:pPr>
            <a:r>
              <a:rPr lang="pt-BR" altLang="pt-BR" sz="1600" b="1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TOTAL DE ALUNOS EQUIVALENTES DO CONJUNTO DAS IFES</a:t>
            </a:r>
            <a:endParaRPr lang="pt-BR" altLang="pt-BR" sz="16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028" name="Object 31"/>
          <p:cNvGraphicFramePr>
            <a:graphicFrameLocks noChangeAspect="1"/>
          </p:cNvGraphicFramePr>
          <p:nvPr/>
        </p:nvGraphicFramePr>
        <p:xfrm>
          <a:off x="4427984" y="2060848"/>
          <a:ext cx="647824" cy="343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Equation" r:id="rId8" imgW="139518" imgH="126835" progId="Equation.3">
                  <p:embed/>
                </p:oleObj>
              </mc:Choice>
              <mc:Fallback>
                <p:oleObj name="Equation" r:id="rId8" imgW="139518" imgH="126835" progId="Equation.3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060848"/>
                        <a:ext cx="647824" cy="343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tângulo de cantos arredondados 13"/>
          <p:cNvSpPr/>
          <p:nvPr/>
        </p:nvSpPr>
        <p:spPr bwMode="auto">
          <a:xfrm>
            <a:off x="298325" y="5157193"/>
            <a:ext cx="8475342" cy="576063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24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Recomendação ANDIFES: h</a:t>
            </a:r>
            <a:r>
              <a:rPr lang="pt-BR" sz="2400" b="1" cap="small" baseline="-30000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1</a:t>
            </a:r>
            <a:r>
              <a:rPr lang="pt-BR" sz="24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 = 0,9 e h</a:t>
            </a:r>
            <a:r>
              <a:rPr lang="pt-BR" sz="2400" b="1" cap="small" baseline="-30000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2</a:t>
            </a:r>
            <a:r>
              <a:rPr lang="pt-BR" sz="24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 = 0,1</a:t>
            </a:r>
            <a:endParaRPr lang="pt-BR" sz="2400" b="1" cap="small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15498"/>
          </a:xfrm>
        </p:spPr>
        <p:txBody>
          <a:bodyPr/>
          <a:lstStyle/>
          <a:p>
            <a:pPr defTabSz="914400">
              <a:spcBef>
                <a:spcPts val="0"/>
              </a:spcBef>
            </a:pPr>
            <a:r>
              <a:rPr lang="pt-BR" altLang="pt-BR" sz="3000" b="1" dirty="0"/>
              <a:t>2. CÁLCULO DA PARCELA MATRICIAL DE UMA IFES</a:t>
            </a:r>
            <a:endParaRPr lang="pt-BR" sz="30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439298054"/>
              </p:ext>
            </p:extLst>
          </p:nvPr>
        </p:nvGraphicFramePr>
        <p:xfrm>
          <a:off x="539552" y="620688"/>
          <a:ext cx="7762875" cy="4889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30188"/>
            <a:ext cx="8856984" cy="387798"/>
          </a:xfrm>
        </p:spPr>
        <p:txBody>
          <a:bodyPr/>
          <a:lstStyle/>
          <a:p>
            <a:pPr marL="536575" indent="-536575">
              <a:tabLst>
                <a:tab pos="536575" algn="l"/>
              </a:tabLst>
            </a:pPr>
            <a:r>
              <a:rPr lang="pt-BR" altLang="pt-BR" sz="2800" b="1" dirty="0" smtClean="0">
                <a:latin typeface="Arial" charset="0"/>
              </a:rPr>
              <a:t>3.</a:t>
            </a:r>
            <a:r>
              <a:rPr lang="pt-BR" altLang="pt-BR" sz="2400" b="1" dirty="0" smtClean="0">
                <a:latin typeface="Arial" charset="0"/>
              </a:rPr>
              <a:t>CÁLCULO  DO </a:t>
            </a:r>
            <a:r>
              <a:rPr lang="pt-BR" altLang="pt-BR" sz="2400" b="1" dirty="0">
                <a:latin typeface="Arial" charset="0"/>
              </a:rPr>
              <a:t>TOTAL DE ALUNOS </a:t>
            </a:r>
            <a:r>
              <a:rPr lang="pt-BR" altLang="pt-BR" sz="2400" b="1" dirty="0" smtClean="0">
                <a:latin typeface="Arial" charset="0"/>
              </a:rPr>
              <a:t>EQUIVALENTES </a:t>
            </a:r>
            <a:r>
              <a:rPr lang="pt-BR" altLang="pt-BR" sz="2400" b="1" dirty="0">
                <a:latin typeface="Arial" charset="0"/>
              </a:rPr>
              <a:t>DE UMA IFES</a:t>
            </a:r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521681141"/>
              </p:ext>
            </p:extLst>
          </p:nvPr>
        </p:nvGraphicFramePr>
        <p:xfrm>
          <a:off x="323528" y="692696"/>
          <a:ext cx="8181473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30188"/>
            <a:ext cx="8650290" cy="526298"/>
          </a:xfrm>
        </p:spPr>
        <p:txBody>
          <a:bodyPr/>
          <a:lstStyle/>
          <a:p>
            <a:pPr defTabSz="914400">
              <a:spcBef>
                <a:spcPts val="60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3.1.  O  TOTAL  DE  </a:t>
            </a:r>
            <a:r>
              <a:rPr lang="pt-BR" altLang="pt-BR" sz="1900" b="1" dirty="0">
                <a:latin typeface="Arial" charset="0"/>
              </a:rPr>
              <a:t>ALUNOS </a:t>
            </a:r>
            <a:r>
              <a:rPr lang="pt-BR" altLang="pt-BR" sz="1900" b="1" dirty="0" smtClean="0">
                <a:latin typeface="Arial" charset="0"/>
              </a:rPr>
              <a:t> EQUIVALENTES  </a:t>
            </a:r>
            <a:r>
              <a:rPr lang="pt-BR" altLang="pt-BR" sz="1900" b="1" dirty="0">
                <a:latin typeface="Arial" charset="0"/>
              </a:rPr>
              <a:t>DOS </a:t>
            </a:r>
            <a:r>
              <a:rPr lang="pt-BR" altLang="pt-BR" sz="1900" b="1" dirty="0" smtClean="0">
                <a:latin typeface="Arial" charset="0"/>
              </a:rPr>
              <a:t> CURSOS  DE  GRADUAÇÃO  DA  IFES </a:t>
            </a:r>
            <a:r>
              <a:rPr lang="pt-BR" altLang="pt-BR" sz="1900" b="1" dirty="0">
                <a:latin typeface="Arial" charset="0"/>
              </a:rPr>
              <a:t>j </a:t>
            </a:r>
            <a:r>
              <a:rPr lang="pt-BR" altLang="pt-BR" sz="1900" b="1" dirty="0" smtClean="0">
                <a:latin typeface="Arial" charset="0"/>
              </a:rPr>
              <a:t> (</a:t>
            </a:r>
            <a:r>
              <a:rPr lang="pt-BR" altLang="pt-BR" sz="1900" b="1" dirty="0" err="1">
                <a:latin typeface="Arial" charset="0"/>
              </a:rPr>
              <a:t>TAEG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</a:t>
            </a:r>
            <a:r>
              <a:rPr lang="pt-BR" altLang="pt-BR" sz="1900" b="1" dirty="0" smtClean="0">
                <a:latin typeface="Arial" charset="0"/>
              </a:rPr>
              <a:t>SE RÁ    OBTIDO </a:t>
            </a:r>
            <a:r>
              <a:rPr lang="pt-BR" altLang="pt-BR" sz="1900" b="1" dirty="0">
                <a:latin typeface="Arial" charset="0"/>
              </a:rPr>
              <a:t>ATRAVÉS DA SEGUINTE </a:t>
            </a:r>
            <a:r>
              <a:rPr lang="pt-BR" altLang="pt-BR" sz="1900" b="1" dirty="0" smtClean="0">
                <a:latin typeface="Arial" charset="0"/>
              </a:rPr>
              <a:t>EQUAÇÃO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193191"/>
              </p:ext>
            </p:extLst>
          </p:nvPr>
        </p:nvGraphicFramePr>
        <p:xfrm>
          <a:off x="1304965" y="1196752"/>
          <a:ext cx="6624737" cy="600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ção" r:id="rId4" imgW="4749800" imgH="431800" progId="Equation.3">
                  <p:embed/>
                </p:oleObj>
              </mc:Choice>
              <mc:Fallback>
                <p:oleObj name="Equação" r:id="rId4" imgW="4749800" imgH="4318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65" y="1196752"/>
                        <a:ext cx="6624737" cy="60098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tângulo de cantos arredondados 6"/>
          <p:cNvSpPr/>
          <p:nvPr/>
        </p:nvSpPr>
        <p:spPr bwMode="auto">
          <a:xfrm>
            <a:off x="404866" y="2062471"/>
            <a:ext cx="8424936" cy="936104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Recomendações da ANDIFES: Prazo de consolidação = 10 anos, BT=1 se o curso for no período diurno e 1,15 se o curso for no período noturno e BFS=1 se o curso for na sede da IFES e 1,10 se o curso for fora da sede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14196" y="3212976"/>
            <a:ext cx="8415606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3638" indent="-1049338" algn="just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err="1" smtClean="0">
                <a:latin typeface="Arial" charset="0"/>
              </a:rPr>
              <a:t>NACG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dirty="0" smtClean="0">
                <a:latin typeface="Arial" charset="0"/>
              </a:rPr>
              <a:t>=	NÚMERO DE ALUNOS CONCLUINTES NO CURSO DE GRADUAÇÃO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i;</a:t>
            </a:r>
          </a:p>
          <a:p>
            <a:pPr marL="1163638" indent="-1049338" algn="just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 algn="just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400" b="1" dirty="0" smtClean="0">
                <a:latin typeface="Arial" charset="0"/>
              </a:rPr>
              <a:t> </a:t>
            </a:r>
            <a:r>
              <a:rPr lang="pt-BR" altLang="pt-BR" sz="1500" b="1" dirty="0" err="1" smtClean="0">
                <a:latin typeface="Arial" charset="0"/>
              </a:rPr>
              <a:t>N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     =      	NÚMERO DE ALUNOS INGRESSANTES NO CURSO DE GRADUAÇÃO i;</a:t>
            </a:r>
          </a:p>
          <a:p>
            <a:pPr marL="1163638" indent="-1049338" algn="just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err="1" smtClean="0">
                <a:latin typeface="Arial" charset="0"/>
              </a:rPr>
              <a:t>DG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dirty="0" smtClean="0">
                <a:latin typeface="Arial" charset="0"/>
              </a:rPr>
              <a:t>    =	DURAÇÃO-PADRÃO DO CURSO DE GRADUAÇÃO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i 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err="1" smtClean="0">
                <a:latin typeface="Arial" charset="0"/>
              </a:rPr>
              <a:t>PG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baseline="-25000" dirty="0" smtClean="0">
                <a:latin typeface="Arial" charset="0"/>
              </a:rPr>
              <a:t>      </a:t>
            </a:r>
            <a:r>
              <a:rPr lang="pt-BR" altLang="pt-BR" sz="1500" b="1" dirty="0" smtClean="0">
                <a:latin typeface="Arial" charset="0"/>
              </a:rPr>
              <a:t>=	PESO DO GRUPO  DO CURSO DE GRADUAÇÃO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smtClean="0">
                <a:latin typeface="Arial" charset="0"/>
              </a:rPr>
              <a:t>R</a:t>
            </a:r>
            <a:r>
              <a:rPr lang="pt-BR" altLang="pt-BR" sz="1500" b="1" baseline="-25000" dirty="0" smtClean="0">
                <a:latin typeface="Arial" charset="0"/>
              </a:rPr>
              <a:t>i       </a:t>
            </a:r>
            <a:r>
              <a:rPr lang="pt-BR" altLang="pt-BR" sz="1500" b="1" dirty="0" smtClean="0">
                <a:latin typeface="Arial" charset="0"/>
              </a:rPr>
              <a:t>  =	RETENÇÃO-PADRÃO DO CURSO DE GRADUAÇÃO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err="1" smtClean="0">
                <a:latin typeface="Arial" charset="0"/>
              </a:rPr>
              <a:t>BT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dirty="0" smtClean="0">
                <a:latin typeface="Arial" charset="0"/>
              </a:rPr>
              <a:t>     =	BÔNUS POR TURNO NOTURNO DO CURSO DE GRADUAÇÃO</a:t>
            </a:r>
            <a:r>
              <a:rPr lang="pt-BR" altLang="pt-BR" sz="1500" b="1" baseline="-25000" dirty="0" smtClean="0">
                <a:latin typeface="Arial" charset="0"/>
              </a:rPr>
              <a:t> </a:t>
            </a:r>
            <a:r>
              <a:rPr lang="pt-BR" altLang="pt-BR" sz="15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endParaRPr lang="pt-BR" altLang="pt-BR" sz="100" b="1" dirty="0" smtClean="0">
              <a:latin typeface="Arial" charset="0"/>
            </a:endParaRP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500" b="1" dirty="0" err="1" smtClean="0">
                <a:latin typeface="Arial" charset="0"/>
              </a:rPr>
              <a:t>BFS</a:t>
            </a:r>
            <a:r>
              <a:rPr lang="pt-BR" altLang="pt-BR" sz="1500" b="1" baseline="-25000" dirty="0" err="1" smtClean="0">
                <a:latin typeface="Arial" charset="0"/>
              </a:rPr>
              <a:t>i</a:t>
            </a:r>
            <a:r>
              <a:rPr lang="pt-BR" altLang="pt-BR" sz="1500" b="1" dirty="0" smtClean="0">
                <a:latin typeface="Arial" charset="0"/>
              </a:rPr>
              <a:t>   =	BÔNUS POR CURSO i DE GRADUAÇÃO FORA DE SEDE.</a:t>
            </a:r>
            <a:endParaRPr lang="pt-BR" sz="1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30188"/>
            <a:ext cx="8964488" cy="526298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3.1.  O  TOTAL  DE  </a:t>
            </a:r>
            <a:r>
              <a:rPr lang="pt-BR" altLang="pt-BR" sz="1900" b="1" dirty="0">
                <a:latin typeface="Arial" charset="0"/>
              </a:rPr>
              <a:t>ALUNOS </a:t>
            </a:r>
            <a:r>
              <a:rPr lang="pt-BR" altLang="pt-BR" sz="1900" b="1" dirty="0" smtClean="0">
                <a:latin typeface="Arial" charset="0"/>
              </a:rPr>
              <a:t> EQUIVALENTES  </a:t>
            </a:r>
            <a:r>
              <a:rPr lang="pt-BR" altLang="pt-BR" sz="1900" b="1" dirty="0">
                <a:latin typeface="Arial" charset="0"/>
              </a:rPr>
              <a:t>DOS </a:t>
            </a:r>
            <a:r>
              <a:rPr lang="pt-BR" altLang="pt-BR" sz="1900" b="1" dirty="0" smtClean="0">
                <a:latin typeface="Arial" charset="0"/>
              </a:rPr>
              <a:t> </a:t>
            </a:r>
            <a:r>
              <a:rPr lang="pt-BR" altLang="pt-BR" sz="1900" b="1" dirty="0" smtClean="0">
                <a:solidFill>
                  <a:srgbClr val="FF0000"/>
                </a:solidFill>
                <a:latin typeface="Arial" charset="0"/>
              </a:rPr>
              <a:t>CURSOS  NOVOS </a:t>
            </a:r>
            <a:r>
              <a:rPr lang="pt-BR" altLang="pt-BR" sz="1900" b="1" dirty="0" smtClean="0">
                <a:latin typeface="Arial" charset="0"/>
              </a:rPr>
              <a:t>DE  GRADUAÇÃO  DA  IFES </a:t>
            </a:r>
            <a:r>
              <a:rPr lang="pt-BR" altLang="pt-BR" sz="1900" b="1" dirty="0">
                <a:latin typeface="Arial" charset="0"/>
              </a:rPr>
              <a:t>j </a:t>
            </a:r>
            <a:r>
              <a:rPr lang="pt-BR" altLang="pt-BR" sz="1900" b="1" dirty="0" smtClean="0">
                <a:latin typeface="Arial" charset="0"/>
              </a:rPr>
              <a:t> (</a:t>
            </a:r>
            <a:r>
              <a:rPr lang="pt-BR" altLang="pt-BR" sz="1900" b="1" dirty="0" err="1">
                <a:latin typeface="Arial" charset="0"/>
              </a:rPr>
              <a:t>TAEG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</a:t>
            </a:r>
            <a:r>
              <a:rPr lang="pt-BR" altLang="pt-BR" sz="1900" b="1" dirty="0" smtClean="0">
                <a:latin typeface="Arial" charset="0"/>
              </a:rPr>
              <a:t> SE RÁ  OBTIDO </a:t>
            </a:r>
            <a:r>
              <a:rPr lang="pt-BR" altLang="pt-BR" sz="1900" b="1" dirty="0">
                <a:latin typeface="Arial" charset="0"/>
              </a:rPr>
              <a:t>ATRAVÉS DA SEGUINTE </a:t>
            </a:r>
            <a:r>
              <a:rPr lang="pt-BR" altLang="pt-BR" sz="1900" b="1" dirty="0" smtClean="0">
                <a:latin typeface="Arial" charset="0"/>
              </a:rPr>
              <a:t>EXPRESSÃO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683568" y="2132856"/>
            <a:ext cx="7992888" cy="1224136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Recomendações da ANDIFES: Prazo de consolidação = 10 anos, BT=1 se o curso for no período diurno e 1,15 se o curso for no período noturno e BFS=1 se o curso for na sede da IFES e 1,10 se o curso for fora da sede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39552" y="3645024"/>
            <a:ext cx="828092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3638" indent="-1049338" algn="just">
              <a:spcBef>
                <a:spcPts val="6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600" b="1" dirty="0" err="1" smtClean="0">
                <a:latin typeface="Arial" charset="0"/>
              </a:rPr>
              <a:t>NMG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=	NÚMERO DE ALUNOS MATRICULADOS NO CURSO DE GRADUAÇÃO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600" b="1" dirty="0" err="1" smtClean="0">
                <a:latin typeface="Arial" charset="0"/>
              </a:rPr>
              <a:t>PG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     </a:t>
            </a:r>
            <a:r>
              <a:rPr lang="pt-BR" altLang="pt-BR" sz="1600" b="1" dirty="0" smtClean="0">
                <a:latin typeface="Arial" charset="0"/>
              </a:rPr>
              <a:t>=	PESO DO GRUPO  DO CURSO DE GRADUAÇÃO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600" b="1" dirty="0" err="1" smtClean="0">
                <a:latin typeface="Arial" charset="0"/>
              </a:rPr>
              <a:t>BT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 =	BÔNUS POR TURNO NOTURNO DO CURSO DE GRADUAÇÃO</a:t>
            </a:r>
            <a:r>
              <a:rPr lang="pt-BR" altLang="pt-BR" sz="1600" b="1" baseline="-25000" dirty="0" smtClean="0">
                <a:latin typeface="Arial" charset="0"/>
              </a:rPr>
              <a:t> </a:t>
            </a:r>
            <a:r>
              <a:rPr lang="pt-BR" altLang="pt-BR" sz="1600" b="1" dirty="0" smtClean="0">
                <a:latin typeface="Arial" charset="0"/>
              </a:rPr>
              <a:t>i;</a:t>
            </a:r>
          </a:p>
          <a:p>
            <a:pPr marL="1163638" indent="-1049338">
              <a:spcBef>
                <a:spcPts val="300"/>
              </a:spcBef>
              <a:spcAft>
                <a:spcPts val="300"/>
              </a:spcAft>
              <a:tabLst>
                <a:tab pos="114300" algn="l"/>
              </a:tabLst>
            </a:pPr>
            <a:r>
              <a:rPr lang="pt-BR" altLang="pt-BR" sz="1600" b="1" dirty="0" err="1" smtClean="0">
                <a:latin typeface="Arial" charset="0"/>
              </a:rPr>
              <a:t>BFS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=	BÔNUS POR CURSO i DE GRADUAÇÃO FORA DE SEDE</a:t>
            </a:r>
            <a:endParaRPr lang="pt-BR" sz="1600" b="1" dirty="0"/>
          </a:p>
        </p:txBody>
      </p:sp>
      <p:graphicFrame>
        <p:nvGraphicFramePr>
          <p:cNvPr id="7171" name="Object 10"/>
          <p:cNvGraphicFramePr>
            <a:graphicFrameLocks noChangeAspect="1"/>
          </p:cNvGraphicFramePr>
          <p:nvPr/>
        </p:nvGraphicFramePr>
        <p:xfrm>
          <a:off x="2411760" y="1124744"/>
          <a:ext cx="3744416" cy="646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ção" r:id="rId4" imgW="2489200" imgH="431800" progId="Equation.3">
                  <p:embed/>
                </p:oleObj>
              </mc:Choice>
              <mc:Fallback>
                <p:oleObj name="Equação" r:id="rId4" imgW="2489200" imgH="4318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124744"/>
                        <a:ext cx="3744416" cy="64683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30188"/>
            <a:ext cx="8892480" cy="750540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pt-BR" altLang="pt-BR" sz="1900" b="1" dirty="0" smtClean="0">
                <a:latin typeface="Arial" charset="0"/>
              </a:rPr>
              <a:t>3.2.  O </a:t>
            </a:r>
            <a:r>
              <a:rPr lang="pt-BR" altLang="pt-BR" sz="1900" b="1" dirty="0">
                <a:latin typeface="Arial" charset="0"/>
              </a:rPr>
              <a:t>TOTAL DE ALUNOS EQUIVALENTES DOS CURSOS DE RESIDÊNCIA MÉDICA E </a:t>
            </a:r>
            <a:r>
              <a:rPr lang="pt-BR" altLang="pt-BR" sz="1900" b="1" dirty="0" smtClean="0">
                <a:latin typeface="Arial" charset="0"/>
              </a:rPr>
              <a:t> MULTIPROFISSIONAL </a:t>
            </a:r>
            <a:r>
              <a:rPr lang="pt-BR" altLang="pt-BR" sz="1900" b="1" dirty="0">
                <a:latin typeface="Arial" charset="0"/>
              </a:rPr>
              <a:t>(</a:t>
            </a:r>
            <a:r>
              <a:rPr lang="pt-BR" altLang="pt-BR" sz="1900" b="1" dirty="0" err="1">
                <a:latin typeface="Arial" charset="0"/>
              </a:rPr>
              <a:t>TAERM</a:t>
            </a:r>
            <a:r>
              <a:rPr lang="pt-BR" altLang="pt-BR" sz="1900" b="1" baseline="30000" dirty="0" err="1">
                <a:latin typeface="Arial" charset="0"/>
              </a:rPr>
              <a:t>j</a:t>
            </a:r>
            <a:r>
              <a:rPr lang="pt-BR" altLang="pt-BR" sz="1900" b="1" dirty="0">
                <a:latin typeface="Arial" charset="0"/>
              </a:rPr>
              <a:t>) DE UMA IFES j SERÁ CALCULADO PELA EXPRESSÃO</a:t>
            </a:r>
            <a:r>
              <a:rPr lang="pt-BR" altLang="pt-BR" sz="1900" dirty="0">
                <a:latin typeface="Arial" charset="0"/>
              </a:rPr>
              <a:t> </a:t>
            </a:r>
            <a:r>
              <a:rPr lang="pt-BR" altLang="pt-BR" sz="1900" b="1" dirty="0">
                <a:latin typeface="Arial" charset="0"/>
              </a:rPr>
              <a:t>:</a:t>
            </a:r>
            <a:endParaRPr lang="pt-BR" sz="19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395536" y="3645024"/>
            <a:ext cx="8424936" cy="2160240"/>
          </a:xfrm>
          <a:prstGeom prst="roundRect">
            <a:avLst>
              <a:gd name="adj" fmla="val 9033"/>
            </a:avLst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>
              <a:tabLst>
                <a:tab pos="628650" algn="l"/>
              </a:tabLst>
              <a:defRPr/>
            </a:pPr>
            <a:r>
              <a:rPr lang="pt-BR" sz="1600" b="1" cap="small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Recomendações DIFES: </a:t>
            </a:r>
            <a:r>
              <a:rPr lang="pt-BR" sz="1600" b="1" dirty="0" smtClean="0">
                <a:solidFill>
                  <a:schemeClr val="tx1"/>
                </a:solidFill>
                <a:latin typeface="Arial Black" panose="020B0A04020102020204" pitchFamily="34" charset="0"/>
                <a:cs typeface="Times New Roman" pitchFamily="18" charset="0"/>
              </a:rPr>
              <a:t>utilização do número de alunos matriculados e não concluintes, em função da inexistência da informação da data de início do curso. Esta data seria necessária para definir se o curso é novo ou se já está consolidado (o prazo de carência do curso é dado pela duração padrão de cada especialidade). Como na RM a evasão é muito baixa o número de alunos matriculados é basicamente o mesmo daquele que resultaria da multiplicação do número de concluintes pela duração padrão do curso.</a:t>
            </a:r>
            <a:endParaRPr lang="pt-BR" sz="1600" b="1" cap="small" dirty="0" smtClean="0">
              <a:solidFill>
                <a:schemeClr val="tx1"/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827584" y="2348880"/>
            <a:ext cx="763284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11313" indent="-1611313" algn="just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534988" algn="l"/>
                <a:tab pos="1611313" algn="l"/>
              </a:tabLst>
            </a:pPr>
            <a:r>
              <a:rPr lang="pt-BR" altLang="pt-BR" sz="1600" b="1" dirty="0" err="1" smtClean="0">
                <a:latin typeface="Arial" charset="0"/>
              </a:rPr>
              <a:t>NAMRM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baseline="-25000" dirty="0" smtClean="0">
                <a:latin typeface="Arial" charset="0"/>
              </a:rPr>
              <a:t>  </a:t>
            </a:r>
            <a:r>
              <a:rPr lang="pt-BR" altLang="pt-BR" sz="1600" b="1" dirty="0" smtClean="0">
                <a:latin typeface="Arial" charset="0"/>
              </a:rPr>
              <a:t>= 	NÚMERO DE ALUNOS MATRICULADOS NO CURSO DE RESIDÊNCIA MÉDICA E </a:t>
            </a:r>
            <a:r>
              <a:rPr lang="pt-BR" altLang="pt-BR" sz="1600" b="1" dirty="0" err="1" smtClean="0">
                <a:latin typeface="Arial" charset="0"/>
              </a:rPr>
              <a:t>MULTIPROFISSIONAL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endParaRPr lang="pt-BR" altLang="pt-BR" sz="1600" b="1" dirty="0" smtClean="0">
              <a:latin typeface="Arial" charset="0"/>
            </a:endParaRPr>
          </a:p>
          <a:p>
            <a:pPr marL="1611313" indent="-1611313" algn="just">
              <a:spcBef>
                <a:spcPts val="300"/>
              </a:spcBef>
              <a:spcAft>
                <a:spcPts val="300"/>
              </a:spcAft>
              <a:tabLst>
                <a:tab pos="228600" algn="l"/>
                <a:tab pos="534988" algn="l"/>
                <a:tab pos="1611313" algn="l"/>
              </a:tabLst>
            </a:pPr>
            <a:r>
              <a:rPr lang="pt-BR" altLang="pt-BR" sz="1600" b="1" dirty="0" err="1" smtClean="0">
                <a:latin typeface="Arial" charset="0"/>
              </a:rPr>
              <a:t>PRM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       =	PESO DO GRUPO DO CURSO DE RESIDÊNCIA MÉDICA OU </a:t>
            </a:r>
            <a:r>
              <a:rPr lang="pt-BR" altLang="pt-BR" sz="1600" b="1" dirty="0" err="1" smtClean="0">
                <a:latin typeface="Arial" charset="0"/>
              </a:rPr>
              <a:t>MULTIPROFISSIONAL</a:t>
            </a:r>
            <a:r>
              <a:rPr lang="pt-BR" altLang="pt-BR" sz="1600" b="1" baseline="-25000" dirty="0" err="1" smtClean="0">
                <a:latin typeface="Arial" charset="0"/>
              </a:rPr>
              <a:t>i</a:t>
            </a:r>
            <a:r>
              <a:rPr lang="pt-BR" altLang="pt-BR" sz="1600" b="1" dirty="0" smtClean="0">
                <a:latin typeface="Arial" charset="0"/>
              </a:rPr>
              <a:t>.</a:t>
            </a:r>
            <a:endParaRPr lang="pt-BR" altLang="pt-BR" sz="1600" b="1" dirty="0">
              <a:latin typeface="Arial" charset="0"/>
            </a:endParaRPr>
          </a:p>
        </p:txBody>
      </p:sp>
      <p:graphicFrame>
        <p:nvGraphicFramePr>
          <p:cNvPr id="307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58480"/>
              </p:ext>
            </p:extLst>
          </p:nvPr>
        </p:nvGraphicFramePr>
        <p:xfrm>
          <a:off x="2339752" y="1154894"/>
          <a:ext cx="3475038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ção" r:id="rId4" imgW="2057400" imgH="431800" progId="Equation.3">
                  <p:embed/>
                </p:oleObj>
              </mc:Choice>
              <mc:Fallback>
                <p:oleObj name="Equação" r:id="rId4" imgW="2057400" imgH="43180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154894"/>
                        <a:ext cx="3475038" cy="7191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chart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27584" y="1844823"/>
            <a:ext cx="936104" cy="31098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89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Branco com fonte Courier para slides de código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EEFD162-EDAF-40F1-8DE6-8C07E9AEC8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TS010286789</Template>
  <TotalTime>1168</TotalTime>
  <Words>1756</Words>
  <Application>Microsoft Office PowerPoint</Application>
  <PresentationFormat>Apresentação na tela (4:3)</PresentationFormat>
  <Paragraphs>189</Paragraphs>
  <Slides>21</Slides>
  <Notes>19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TS010286789</vt:lpstr>
      <vt:lpstr>Branco com fonte Courier para slides de código</vt:lpstr>
      <vt:lpstr>Equation</vt:lpstr>
      <vt:lpstr>Equação</vt:lpstr>
      <vt:lpstr>MODELO DE DISTRIBUIÇÃO DE RECURSOS DE OCC  DO MEC PARA AS IFES (ENSINO PRESENCIAL)    março 2014</vt:lpstr>
      <vt:lpstr>DECRETO 7.233 DE 19 DE JULHO DE 2010, ARTIGO 4O:  </vt:lpstr>
      <vt:lpstr>1. O NOVO MODELO PROPOSTO</vt:lpstr>
      <vt:lpstr>2. CÁLCULO DA PARCELA MATRICIAL DE UMA IFES</vt:lpstr>
      <vt:lpstr>2. CÁLCULO DA PARCELA MATRICIAL DE UMA IFES</vt:lpstr>
      <vt:lpstr>3.CÁLCULO  DO TOTAL DE ALUNOS EQUIVALENTES DE UMA IFES</vt:lpstr>
      <vt:lpstr>3.1.  O  TOTAL  DE  ALUNOS  EQUIVALENTES  DOS  CURSOS  DE  GRADUAÇÃO  DA  IFES j  (TAEGj) SE RÁ    OBTIDO ATRAVÉS DA SEGUINTE EQUAÇÃO</vt:lpstr>
      <vt:lpstr>3.1.  O  TOTAL  DE  ALUNOS  EQUIVALENTES  DOS  CURSOS  NOVOS DE  GRADUAÇÃO  DA  IFES j  (TAEGj)  SE RÁ  OBTIDO ATRAVÉS DA SEGUINTE EXPRESSÃO</vt:lpstr>
      <vt:lpstr>3.2.  O TOTAL DE ALUNOS EQUIVALENTES DOS CURSOS DE RESIDÊNCIA MÉDICA E  MULTIPROFISSIONAL (TAERMj) DE UMA IFES j SERÁ CALCULADO PELA EXPRESSÃO :</vt:lpstr>
      <vt:lpstr>3.3.  O  TOTAL  DE  ALUNOS  EQUIVALENTES  DOS  CURSOS  DE  MESTRADO  CONSOLIDADOS  DE UMA IFES  j  (TAEMj) SERÁ CALCUDADO CONFORME SEGUE: </vt:lpstr>
      <vt:lpstr>3.3.  O  TOTAL  DE  ALUNOS  EQUIVALENTES  DOS CURSOS NOVOS DE  MESTRADO  DE  UMA  IFES j (TAEMj) SERÁ CALCULADO CONFORME SEGUE :  </vt:lpstr>
      <vt:lpstr>3.4.  O  TOTAL  DE  ALUNOS  EQUIVALENTES DOS CURSOS DE DOUTORADO CONSOLIDADOS DE UMA IFES j (TAEDj) SERÁ CALCULADO PELA EXPRESSÃO: </vt:lpstr>
      <vt:lpstr>3.4.  O  TOTAL  DE EQUIVALENTES DOS CURSOS NOVOS DE DOUTORADO CONSOLIDADOS DE UMA IFES j (TAEDj) SERÁ CALCULADO PELA EXPRESSÃO:  </vt:lpstr>
      <vt:lpstr>4.    OS INDICADORES DE EFICIÊNCIA E QUALIDADE ACADÊMICO-CIENTÍFICA DAS IFES</vt:lpstr>
      <vt:lpstr>4. 2.   A DIMENSÃO QUALIDADE DOS CURSOS DE GRADUAÇÃO DE UMA  IFESj  (DQGj) SERÁ DADA PELA EXPRESSÃO:</vt:lpstr>
      <vt:lpstr>4. 3.   A DIMENSÃO QUALIDADE DOS CURSOS DE GRADUAÇÃO DE MESTRADO DE UMA IFES j  (DQMj) SERÁ DADA PELA EXPRESSÃO:</vt:lpstr>
      <vt:lpstr>4. 4.   A DIMENSÃO QUALIDADE DOS CURSOS DE DOUTORADO DE UMA IFES j (DQDj) SERÁ DADA PELA EXPRESSÃO:</vt:lpstr>
      <vt:lpstr>APERFEIÇOAMENTOS</vt:lpstr>
      <vt:lpstr>Apresentação do PowerPoint</vt:lpstr>
      <vt:lpstr>ATIVIDADES</vt:lpstr>
      <vt:lpstr>MUITO OBRIGADA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Usuario</dc:creator>
  <cp:lastModifiedBy>Adm</cp:lastModifiedBy>
  <cp:revision>128</cp:revision>
  <dcterms:created xsi:type="dcterms:W3CDTF">2014-02-25T00:00:25Z</dcterms:created>
  <dcterms:modified xsi:type="dcterms:W3CDTF">2014-03-13T13:00:07Z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TC102867899990</vt:lpwstr>
  </property>
</Properties>
</file>