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95" r:id="rId5"/>
    <p:sldId id="291" r:id="rId6"/>
    <p:sldId id="265" r:id="rId7"/>
    <p:sldId id="266" r:id="rId8"/>
    <p:sldId id="292" r:id="rId9"/>
    <p:sldId id="293" r:id="rId10"/>
    <p:sldId id="270" r:id="rId11"/>
    <p:sldId id="284" r:id="rId12"/>
    <p:sldId id="286" r:id="rId13"/>
    <p:sldId id="297" r:id="rId14"/>
    <p:sldId id="287" r:id="rId15"/>
    <p:sldId id="289" r:id="rId16"/>
    <p:sldId id="294" r:id="rId17"/>
    <p:sldId id="290" r:id="rId18"/>
    <p:sldId id="285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96" r:id="rId29"/>
    <p:sldId id="282" r:id="rId30"/>
    <p:sldId id="273" r:id="rId31"/>
  </p:sldIdLst>
  <p:sldSz cx="9144000" cy="6858000" type="screen4x3"/>
  <p:notesSz cx="6638925" cy="98933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3300"/>
    <a:srgbClr val="CC000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9FE1-71B7-4DAD-9ABF-B647267DE644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C1D0B-95ED-43CA-B566-7C3135EF7A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65F3-B734-4543-8CD7-0E9F5C950E7F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AC040-3861-473F-BB4C-DBC159EF36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E562-5F9D-4BB0-BE3D-797D9D748885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16E5-0EE4-4F37-9836-62A5C97EE6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8C99-C75D-4D44-9A81-C2AAAB9436CC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CE33-CD93-401C-AF18-2F1F6E5DAC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ED80-1719-4140-B074-3F5F41B1940B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106-98AD-439B-B74D-DCECDE3033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2F77-8B27-482B-8675-657AD7A84D97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1E7E-64E4-4793-8573-654646373F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3958-8A23-4436-90B7-6D02C59F06A0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1A9-C540-47D5-91C3-C1A1663962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0D49-37BA-43DA-9700-D20AB4FE4F26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0747-F2DA-4FDC-8D52-DC04B44964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1A74-24D6-444A-B11E-45BA7CF7ED1D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7A11-2DE1-4646-8ACC-9E2B2F9AF7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0791-8B17-426D-9C94-E2F0A273F713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4BFD-FAD4-4D34-8492-E78246094D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0C3E4-20DB-4230-8C3F-5725AF155D0B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FF870-AF83-44A9-9283-050B498C1C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526FE-D293-4D00-8E6A-02B43C543CB4}" type="datetimeFigureOut">
              <a:rPr lang="pt-BR"/>
              <a:pPr>
                <a:defRPr/>
              </a:pPr>
              <a:t>28/03/2012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4318EB-8A81-40BD-9341-0198EA9948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863" y="142875"/>
            <a:ext cx="143827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792000" y="1459230"/>
            <a:ext cx="7560000" cy="3939540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0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Programa de Expansão, Excelência e Internacionalização das Universidades Federais</a:t>
            </a:r>
          </a:p>
          <a:p>
            <a:pPr algn="ctr">
              <a:defRPr/>
            </a:pPr>
            <a:endParaRPr lang="pt-BR" sz="50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2000" y="6143644"/>
            <a:ext cx="8280000" cy="5539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pt-BR" sz="15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Andifes - Associação Nacional dos Dirigentes das Instituições Federais de Ensino Superior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395536" y="899429"/>
            <a:ext cx="8280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 algn="ctr">
              <a:buFont typeface="+mj-lt"/>
              <a:buAutoNum type="arabicPeriod" startAt="4"/>
              <a:defRPr/>
            </a:pPr>
            <a:r>
              <a:rPr lang="pt-BR" sz="3000" b="1" dirty="0">
                <a:solidFill>
                  <a:srgbClr val="990000"/>
                </a:solidFill>
                <a:cs typeface="+mn-cs"/>
              </a:rPr>
              <a:t>Princípios Norteadores</a:t>
            </a: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marL="342900" indent="-342900" algn="just">
              <a:lnSpc>
                <a:spcPct val="120000"/>
              </a:lnSpc>
              <a:buSzPct val="100000"/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FF0000"/>
                </a:solidFill>
                <a:cs typeface="+mn-cs"/>
              </a:rPr>
              <a:t>Democratização do acesso à educação </a:t>
            </a:r>
            <a:r>
              <a:rPr lang="pt-BR" sz="2000" b="1" dirty="0" smtClean="0">
                <a:solidFill>
                  <a:srgbClr val="FF0000"/>
                </a:solidFill>
                <a:cs typeface="+mn-cs"/>
              </a:rPr>
              <a:t>superior; </a:t>
            </a:r>
          </a:p>
          <a:p>
            <a:pPr marL="342900" indent="-342900" algn="just">
              <a:lnSpc>
                <a:spcPct val="120000"/>
              </a:lnSpc>
              <a:buSzPct val="100000"/>
              <a:defRPr/>
            </a:pPr>
            <a:endParaRPr lang="pt-BR" sz="2000" b="1" dirty="0">
              <a:solidFill>
                <a:srgbClr val="FF0000"/>
              </a:solidFill>
              <a:cs typeface="+mn-cs"/>
            </a:endParaRPr>
          </a:p>
          <a:p>
            <a:pPr marL="342900" indent="-342900" algn="just">
              <a:lnSpc>
                <a:spcPct val="120000"/>
              </a:lnSpc>
              <a:buSzPct val="100000"/>
              <a:defRPr/>
            </a:pPr>
            <a:r>
              <a:rPr lang="pt-BR" sz="2000" b="1" dirty="0" smtClean="0">
                <a:cs typeface="+mn-cs"/>
              </a:rPr>
              <a:t>2. Compromisso social; </a:t>
            </a:r>
          </a:p>
          <a:p>
            <a:pPr marL="342900" indent="-342900" algn="just">
              <a:lnSpc>
                <a:spcPct val="120000"/>
              </a:lnSpc>
              <a:buSzPct val="100000"/>
              <a:buFont typeface="+mj-lt"/>
              <a:buAutoNum type="arabicPeriod"/>
              <a:defRPr/>
            </a:pPr>
            <a:endParaRPr lang="pt-BR" sz="2000" b="1" dirty="0">
              <a:cs typeface="+mn-cs"/>
            </a:endParaRPr>
          </a:p>
          <a:p>
            <a:pPr marL="342900" indent="-342900" algn="just">
              <a:lnSpc>
                <a:spcPct val="120000"/>
              </a:lnSpc>
              <a:buSzPct val="100000"/>
              <a:defRPr/>
            </a:pPr>
            <a:r>
              <a:rPr lang="pt-BR" sz="2000" b="1" dirty="0" smtClean="0">
                <a:solidFill>
                  <a:srgbClr val="FF0000"/>
                </a:solidFill>
                <a:cs typeface="+mn-cs"/>
              </a:rPr>
              <a:t>3. Formação </a:t>
            </a:r>
            <a:r>
              <a:rPr lang="pt-BR" sz="2000" b="1" dirty="0">
                <a:solidFill>
                  <a:srgbClr val="FF0000"/>
                </a:solidFill>
                <a:cs typeface="+mn-cs"/>
              </a:rPr>
              <a:t>fundamentada na investigação por meio de propostas curriculares inovadoras que insiram o estudante num percurso formativo </a:t>
            </a:r>
            <a:r>
              <a:rPr lang="pt-BR" sz="2000" b="1" dirty="0" smtClean="0">
                <a:solidFill>
                  <a:srgbClr val="FF0000"/>
                </a:solidFill>
                <a:cs typeface="+mn-cs"/>
              </a:rPr>
              <a:t>flexível;</a:t>
            </a:r>
          </a:p>
          <a:p>
            <a:pPr marL="342900" indent="-342900" algn="just">
              <a:lnSpc>
                <a:spcPct val="120000"/>
              </a:lnSpc>
              <a:buSzPct val="100000"/>
              <a:defRPr/>
            </a:pPr>
            <a:endParaRPr lang="pt-BR" sz="2000" b="1" dirty="0">
              <a:solidFill>
                <a:srgbClr val="FF0000"/>
              </a:solidFill>
              <a:cs typeface="+mn-cs"/>
            </a:endParaRPr>
          </a:p>
          <a:p>
            <a:pPr marL="342900" indent="-342900" algn="just">
              <a:lnSpc>
                <a:spcPct val="120000"/>
              </a:lnSpc>
              <a:defRPr/>
            </a:pPr>
            <a:r>
              <a:rPr lang="pt-BR" sz="2000" b="1" dirty="0" smtClean="0">
                <a:cs typeface="+mn-cs"/>
              </a:rPr>
              <a:t>4. Internacionalização </a:t>
            </a:r>
            <a:r>
              <a:rPr lang="pt-BR" sz="2000" b="1" dirty="0">
                <a:cs typeface="+mn-cs"/>
              </a:rPr>
              <a:t>da universidade </a:t>
            </a:r>
            <a:r>
              <a:rPr lang="pt-BR" sz="2000" b="1" dirty="0" smtClean="0">
                <a:cs typeface="+mn-cs"/>
              </a:rPr>
              <a:t>federal;</a:t>
            </a:r>
          </a:p>
          <a:p>
            <a:pPr marL="342900" indent="-342900" algn="just">
              <a:lnSpc>
                <a:spcPct val="120000"/>
              </a:lnSpc>
              <a:defRPr/>
            </a:pPr>
            <a:endParaRPr lang="pt-BR" sz="2000" b="1" dirty="0">
              <a:cs typeface="+mn-cs"/>
            </a:endParaRPr>
          </a:p>
          <a:p>
            <a:pPr marL="342900" indent="-342900" algn="just">
              <a:lnSpc>
                <a:spcPct val="120000"/>
              </a:lnSpc>
              <a:defRPr/>
            </a:pPr>
            <a:r>
              <a:rPr lang="pt-BR" sz="2000" b="1" dirty="0" smtClean="0">
                <a:solidFill>
                  <a:srgbClr val="FF0000"/>
                </a:solidFill>
                <a:cs typeface="+mn-cs"/>
              </a:rPr>
              <a:t>5. Efetiva </a:t>
            </a:r>
            <a:r>
              <a:rPr lang="pt-BR" sz="2000" b="1" dirty="0">
                <a:solidFill>
                  <a:srgbClr val="FF0000"/>
                </a:solidFill>
                <a:cs typeface="+mn-cs"/>
              </a:rPr>
              <a:t>implantação da autonomia universitária.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431800" y="1156188"/>
            <a:ext cx="8280400" cy="525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 startAt="5"/>
              <a:defRPr/>
            </a:pPr>
            <a:r>
              <a:rPr lang="pt-BR" sz="2500" b="1" dirty="0">
                <a:solidFill>
                  <a:srgbClr val="990000"/>
                </a:solidFill>
                <a:cs typeface="+mn-cs"/>
              </a:rPr>
              <a:t>Diretrizes para Expansão, Excelência e Internacionalização das Universidades Federais</a:t>
            </a: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sz="1900" b="1" dirty="0" smtClean="0">
                <a:cs typeface="+mn-cs"/>
              </a:rPr>
              <a:t>Promover mecanismos nos ensinos </a:t>
            </a:r>
            <a:r>
              <a:rPr lang="pt-BR" sz="1900" b="1" dirty="0">
                <a:cs typeface="+mn-cs"/>
              </a:rPr>
              <a:t>de graduação e de pós-graduação de modo a garantir aos estudantes condições de formação cidadã, com ênfase nos valores éticos e cívicos que devem nortear a vida numa sociedade justa e democrática;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sz="1900" b="1" dirty="0">
                <a:solidFill>
                  <a:srgbClr val="FF3300"/>
                </a:solidFill>
                <a:cs typeface="+mn-cs"/>
              </a:rPr>
              <a:t>aumentar as vagas de ingresso na graduação, especialmente no período noturno;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sz="1900" b="1" dirty="0">
                <a:cs typeface="+mn-cs"/>
              </a:rPr>
              <a:t>aumentar a oferta de vagas nos cursos de mestrado e doutorado (considerando a diminuição das desigualdades regionais);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sz="1900" b="1" dirty="0">
                <a:solidFill>
                  <a:srgbClr val="FF3300"/>
                </a:solidFill>
                <a:cs typeface="+mn-cs"/>
              </a:rPr>
              <a:t>ampliar a oferta de mestrados profissionais temáticos nacionais em rede;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pt-BR" sz="1900" b="1" dirty="0">
                <a:cs typeface="+mn-cs"/>
              </a:rPr>
              <a:t>reduzir as taxas de evasão e elevar as taxas dos concluintes da graduação e da pós-graduação;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431800" y="1143000"/>
            <a:ext cx="82804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 startAt="6"/>
            </a:pPr>
            <a:r>
              <a:rPr lang="pt-BR" sz="2200" b="1">
                <a:solidFill>
                  <a:srgbClr val="FF3300"/>
                </a:solidFill>
              </a:rPr>
              <a:t>ampliar os programas de mobilidade estudantil;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 startAt="6"/>
            </a:pPr>
            <a:r>
              <a:rPr lang="pt-BR" sz="2200" b="1"/>
              <a:t>ampliar as políticas de inclusão e assistência estudantil; 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 startAt="6"/>
            </a:pPr>
            <a:r>
              <a:rPr lang="pt-BR" sz="2200" b="1">
                <a:solidFill>
                  <a:srgbClr val="FF3300"/>
                </a:solidFill>
              </a:rPr>
              <a:t>ampliar programas para recepção de alunos e docentes estrangeiros;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 startAt="6"/>
            </a:pPr>
            <a:r>
              <a:rPr lang="pt-BR" sz="2200" b="1"/>
              <a:t>diminuir as desigualdades de ofertas de educação superior entre as diversas regiões do país;</a:t>
            </a:r>
          </a:p>
          <a:p>
            <a:pPr marL="342900" indent="-342900" algn="just">
              <a:lnSpc>
                <a:spcPct val="150000"/>
              </a:lnSpc>
              <a:buFont typeface="Calibri" pitchFamily="34" charset="0"/>
              <a:buAutoNum type="arabicPeriod" startAt="6"/>
            </a:pPr>
            <a:r>
              <a:rPr lang="pt-BR" sz="2200" b="1">
                <a:solidFill>
                  <a:srgbClr val="FF3300"/>
                </a:solidFill>
              </a:rPr>
              <a:t>promover uma maior internacionalização da pesquisa e de pós-graduação brasileira;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3316" name="CaixaDeTexto 5"/>
          <p:cNvSpPr txBox="1">
            <a:spLocks noChangeArrowheads="1"/>
          </p:cNvSpPr>
          <p:nvPr/>
        </p:nvSpPr>
        <p:spPr bwMode="auto">
          <a:xfrm>
            <a:off x="431800" y="1000125"/>
            <a:ext cx="82804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300"/>
              </a:spcAft>
              <a:buFont typeface="+mj-lt"/>
              <a:buAutoNum type="arabicPeriod" startAt="11"/>
              <a:defRPr/>
            </a:pPr>
            <a:r>
              <a:rPr lang="pt-BR" sz="2200" b="1" dirty="0">
                <a:cs typeface="+mn-cs"/>
              </a:rPr>
              <a:t>ampliar o financiamento do sistema de educação à distância;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 typeface="Calibri" pitchFamily="34" charset="0"/>
              <a:buAutoNum type="arabicPeriod" startAt="11"/>
              <a:defRPr/>
            </a:pPr>
            <a:r>
              <a:rPr lang="pt-BR" sz="2200" b="1" dirty="0">
                <a:cs typeface="+mn-cs"/>
              </a:rPr>
              <a:t> </a:t>
            </a:r>
            <a:r>
              <a:rPr lang="pt-BR" sz="2200" b="1" dirty="0">
                <a:solidFill>
                  <a:srgbClr val="FF3300"/>
                </a:solidFill>
                <a:cs typeface="+mn-cs"/>
              </a:rPr>
              <a:t>formar professores, intensificar e aprofundar o relacionamento da educação superior com a educação básica, visando atender às demandas por professores da educação básica em áreas carentes e estratégicas;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 typeface="Calibri" pitchFamily="34" charset="0"/>
              <a:buAutoNum type="arabicPeriod" startAt="11"/>
              <a:defRPr/>
            </a:pPr>
            <a:r>
              <a:rPr lang="pt-BR" sz="2200" b="1" dirty="0">
                <a:cs typeface="+mn-cs"/>
              </a:rPr>
              <a:t> intensificar as atividades de extensão em áreas de grande pertinência social.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 typeface="Calibri" pitchFamily="34" charset="0"/>
              <a:buAutoNum type="arabicPeriod" startAt="11"/>
              <a:defRPr/>
            </a:pPr>
            <a:r>
              <a:rPr lang="pt-BR" sz="2200" b="1" dirty="0">
                <a:cs typeface="+mn-cs"/>
              </a:rPr>
              <a:t> </a:t>
            </a:r>
            <a:r>
              <a:rPr lang="pt-BR" sz="2200" b="1" dirty="0">
                <a:solidFill>
                  <a:srgbClr val="FF3300"/>
                </a:solidFill>
                <a:cs typeface="+mn-cs"/>
              </a:rPr>
              <a:t>criar programa de “incubação” de programas de pós-graduação;</a:t>
            </a:r>
          </a:p>
          <a:p>
            <a:pPr marL="342900" indent="-342900" algn="just">
              <a:lnSpc>
                <a:spcPct val="130000"/>
              </a:lnSpc>
              <a:spcAft>
                <a:spcPts val="300"/>
              </a:spcAft>
              <a:buFont typeface="Calibri" pitchFamily="34" charset="0"/>
              <a:buAutoNum type="arabicPeriod" startAt="11"/>
              <a:defRPr/>
            </a:pPr>
            <a:r>
              <a:rPr lang="pt-BR" sz="2200" b="1" dirty="0">
                <a:cs typeface="+mn-cs"/>
              </a:rPr>
              <a:t> apoiar iniciativas de valorização de empreendedorismo na pós-graduação;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431800" y="857250"/>
            <a:ext cx="8280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300"/>
              </a:spcAft>
              <a:buFont typeface="+mj-lt"/>
              <a:buAutoNum type="arabicPeriod" startAt="16"/>
              <a:defRPr/>
            </a:pPr>
            <a:r>
              <a:rPr lang="pt-BR" sz="2050" b="1" dirty="0">
                <a:solidFill>
                  <a:srgbClr val="FF3300"/>
                </a:solidFill>
                <a:cs typeface="+mn-cs"/>
              </a:rPr>
              <a:t>ampliar programas institucionais de iniciação científica e tecnológica;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Calibri" pitchFamily="34" charset="0"/>
              <a:buAutoNum type="arabicPeriod" startAt="16"/>
              <a:defRPr/>
            </a:pPr>
            <a:r>
              <a:rPr lang="pt-BR" sz="2050" b="1" dirty="0">
                <a:cs typeface="+mn-cs"/>
              </a:rPr>
              <a:t> estabelecer, entre as universidades federais, estados, DF e municípios uma colaboração efetiva, dentro dos objetivos finais da universidade, ensino, pesquisa e extensão;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Calibri" pitchFamily="34" charset="0"/>
              <a:buAutoNum type="arabicPeriod" startAt="16"/>
              <a:defRPr/>
            </a:pPr>
            <a:r>
              <a:rPr lang="pt-BR" sz="2050" b="1" dirty="0">
                <a:cs typeface="+mn-cs"/>
              </a:rPr>
              <a:t> </a:t>
            </a:r>
            <a:r>
              <a:rPr lang="pt-BR" sz="2050" b="1" dirty="0">
                <a:solidFill>
                  <a:srgbClr val="FF3300"/>
                </a:solidFill>
                <a:cs typeface="+mn-cs"/>
              </a:rPr>
              <a:t>estabelecer uma política específica de relacionamento acadêmico com as empresas no âmbito da educação continuada de recursos humanos e a busca do estreitamento da pesquisa aplicada no sentido de facilitar a inovação na cadeia produtiva;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Calibri" pitchFamily="34" charset="0"/>
              <a:buAutoNum type="arabicPeriod" startAt="16"/>
              <a:defRPr/>
            </a:pPr>
            <a:r>
              <a:rPr lang="pt-BR" sz="2050" b="1" dirty="0">
                <a:cs typeface="+mn-cs"/>
              </a:rPr>
              <a:t> estabelecer políticas de treinamento e educação continuada para o pessoal técnico-administrativo;</a:t>
            </a:r>
          </a:p>
          <a:p>
            <a:pPr marL="342900" indent="-342900" algn="just">
              <a:lnSpc>
                <a:spcPct val="120000"/>
              </a:lnSpc>
              <a:spcAft>
                <a:spcPts val="300"/>
              </a:spcAft>
              <a:buFont typeface="Calibri" pitchFamily="34" charset="0"/>
              <a:buAutoNum type="arabicPeriod" startAt="16"/>
              <a:defRPr/>
            </a:pPr>
            <a:r>
              <a:rPr lang="pt-BR" sz="2050" b="1" dirty="0">
                <a:cs typeface="+mn-cs"/>
              </a:rPr>
              <a:t> </a:t>
            </a:r>
            <a:r>
              <a:rPr lang="pt-BR" sz="2050" b="1" dirty="0">
                <a:solidFill>
                  <a:srgbClr val="FF3300"/>
                </a:solidFill>
                <a:cs typeface="+mn-cs"/>
              </a:rPr>
              <a:t>estabelecer indicadores para acompanhamento e avaliação de resultados acadêmicos e de gestão administrativa.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606425" y="1019175"/>
            <a:ext cx="793115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 startAt="6"/>
              <a:defRPr/>
            </a:pPr>
            <a:r>
              <a:rPr lang="pt-BR" sz="3000" b="1" dirty="0">
                <a:solidFill>
                  <a:srgbClr val="990000"/>
                </a:solidFill>
                <a:cs typeface="+mn-cs"/>
              </a:rPr>
              <a:t>Financiamento da Proposta</a:t>
            </a:r>
          </a:p>
          <a:p>
            <a:pPr algn="just">
              <a:defRPr/>
            </a:pPr>
            <a:endParaRPr lang="pt-BR" sz="1200" b="1" dirty="0"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>
                <a:cs typeface="+mn-cs"/>
              </a:rPr>
              <a:t>A </a:t>
            </a:r>
            <a:r>
              <a:rPr lang="pt-BR" sz="2000" b="1" dirty="0">
                <a:solidFill>
                  <a:srgbClr val="FF3300"/>
                </a:solidFill>
                <a:cs typeface="+mn-cs"/>
              </a:rPr>
              <a:t>Andifes</a:t>
            </a:r>
            <a:r>
              <a:rPr lang="pt-BR" sz="2000" b="1" dirty="0">
                <a:cs typeface="+mn-cs"/>
              </a:rPr>
              <a:t> propõe que, com base nas </a:t>
            </a:r>
            <a:r>
              <a:rPr lang="pt-BR" sz="2000" b="1" u="sng" dirty="0">
                <a:cs typeface="+mn-cs"/>
              </a:rPr>
              <a:t>diretrizes</a:t>
            </a:r>
            <a:r>
              <a:rPr lang="pt-BR" sz="2000" b="1" dirty="0">
                <a:cs typeface="+mn-cs"/>
              </a:rPr>
              <a:t> apresentadas, informado pelos </a:t>
            </a:r>
            <a:r>
              <a:rPr lang="pt-BR" sz="2000" b="1" u="sng" dirty="0">
                <a:cs typeface="+mn-cs"/>
              </a:rPr>
              <a:t>princípios norteadores</a:t>
            </a:r>
            <a:r>
              <a:rPr lang="pt-BR" sz="2000" b="1" dirty="0">
                <a:cs typeface="+mn-cs"/>
              </a:rPr>
              <a:t>, inserido nos </a:t>
            </a:r>
            <a:r>
              <a:rPr lang="pt-BR" sz="2000" b="1" dirty="0" err="1">
                <a:cs typeface="+mn-cs"/>
              </a:rPr>
              <a:t>PDIs</a:t>
            </a:r>
            <a:r>
              <a:rPr lang="pt-BR" sz="2000" b="1" dirty="0">
                <a:cs typeface="+mn-cs"/>
              </a:rPr>
              <a:t> </a:t>
            </a:r>
            <a:r>
              <a:rPr lang="pt-BR" sz="2000" b="1" u="sng" dirty="0">
                <a:cs typeface="+mn-cs"/>
              </a:rPr>
              <a:t>construídos autonomamente</a:t>
            </a:r>
            <a:r>
              <a:rPr lang="pt-BR" sz="2000" b="1" dirty="0">
                <a:cs typeface="+mn-cs"/>
              </a:rPr>
              <a:t> em cada instituição, cada projeto deve ter seu </a:t>
            </a:r>
            <a:r>
              <a:rPr lang="pt-BR" sz="2000" b="1" u="sng" dirty="0">
                <a:cs typeface="+mn-cs"/>
              </a:rPr>
              <a:t>mérito e suas metas</a:t>
            </a:r>
            <a:r>
              <a:rPr lang="pt-BR" sz="2000" b="1" dirty="0">
                <a:cs typeface="+mn-cs"/>
              </a:rPr>
              <a:t> discutidos com os órgãos de governo.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>
                <a:cs typeface="+mn-cs"/>
              </a:rPr>
              <a:t>Uma vez </a:t>
            </a:r>
            <a:r>
              <a:rPr lang="pt-BR" sz="2000" b="1" u="sng" dirty="0">
                <a:cs typeface="+mn-cs"/>
              </a:rPr>
              <a:t>aprovado</a:t>
            </a:r>
            <a:r>
              <a:rPr lang="pt-BR" sz="2000" b="1" dirty="0">
                <a:cs typeface="+mn-cs"/>
              </a:rPr>
              <a:t>, em um processo democrático e republicano, deve gerar um </a:t>
            </a:r>
            <a:r>
              <a:rPr lang="pt-BR" sz="2000" b="1" u="sng" dirty="0">
                <a:cs typeface="+mn-cs"/>
              </a:rPr>
              <a:t>termo de compromisso</a:t>
            </a:r>
            <a:r>
              <a:rPr lang="pt-BR" sz="2000" b="1" dirty="0">
                <a:cs typeface="+mn-cs"/>
              </a:rPr>
              <a:t> e certamente fará jus ao financiamento adequado que o viabilize e comporá o </a:t>
            </a:r>
            <a:r>
              <a:rPr lang="pt-BR" sz="2000" b="1" u="sng" dirty="0">
                <a:cs typeface="+mn-cs"/>
              </a:rPr>
              <a:t>Plano Plurianual (PPA)</a:t>
            </a:r>
            <a:r>
              <a:rPr lang="pt-BR" sz="2000" b="1" dirty="0">
                <a:cs typeface="+mn-cs"/>
              </a:rPr>
              <a:t>, com consequente dotação em sucessivas leis orçamentárias anuais, a exemplo do REUNI.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7413" name="CaixaDeTexto 6"/>
          <p:cNvSpPr txBox="1">
            <a:spLocks noChangeArrowheads="1"/>
          </p:cNvSpPr>
          <p:nvPr/>
        </p:nvSpPr>
        <p:spPr bwMode="auto">
          <a:xfrm>
            <a:off x="1000125" y="5876925"/>
            <a:ext cx="3929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1300" i="1"/>
              <a:t>Valores em bilhões de reais, a preços de jan/2012</a:t>
            </a:r>
            <a:r>
              <a:rPr lang="pt-BR" sz="1300"/>
              <a:t>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2132856"/>
          <a:ext cx="7348220" cy="1829701"/>
        </p:xfrm>
        <a:graphic>
          <a:graphicData uri="http://schemas.openxmlformats.org/drawingml/2006/table">
            <a:tbl>
              <a:tblPr/>
              <a:tblGrid>
                <a:gridCol w="2778760"/>
                <a:gridCol w="708660"/>
                <a:gridCol w="772160"/>
                <a:gridCol w="772160"/>
                <a:gridCol w="772160"/>
                <a:gridCol w="772160"/>
                <a:gridCol w="772160"/>
              </a:tblGrid>
              <a:tr h="317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Ano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rgbClr val="99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</a:t>
                      </a:r>
                      <a:endParaRPr lang="pt-BR" sz="1800" b="1" u="sng" dirty="0">
                        <a:solidFill>
                          <a:srgbClr val="99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2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Orçamento</a:t>
                      </a:r>
                      <a:r>
                        <a:rPr lang="pt-BR" sz="18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 p</a:t>
                      </a: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essoal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</a:t>
                      </a:r>
                      <a:endParaRPr lang="pt-BR" sz="1800" b="1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custeio </a:t>
                      </a: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 </a:t>
                      </a:r>
                      <a:r>
                        <a:rPr lang="pt-BR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investimento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27,2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28,57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31,05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33,07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34,73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PEEXIU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pt-BR" sz="1800" b="1" u="sng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27,2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30,57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32,00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33,05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35,07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500"/>
                        </a:spcAft>
                      </a:pPr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36,73</a:t>
                      </a:r>
                      <a:endParaRPr lang="pt-BR" sz="1800" b="1" u="sng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606425" y="1071563"/>
            <a:ext cx="793115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 startAt="7"/>
              <a:defRPr/>
            </a:pPr>
            <a:r>
              <a:rPr lang="pt-BR" sz="3000" b="1" dirty="0">
                <a:solidFill>
                  <a:srgbClr val="990000"/>
                </a:solidFill>
                <a:cs typeface="+mn-cs"/>
              </a:rPr>
              <a:t>Consolidação da Expansão (REUNI)</a:t>
            </a: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200" b="1" dirty="0">
                <a:cs typeface="+mn-cs"/>
              </a:rPr>
              <a:t>A plena conclusão do atual programa REUNI é a condição política que motiva as comunidades universitárias a se engajarem neste novo projeto que alavanca o desenvolvimento do país.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200" b="1" dirty="0">
                <a:cs typeface="+mn-cs"/>
              </a:rPr>
              <a:t>Cumprir os compromissos e as metas do REUNI confere credibilidade aos atores envolvidos e assegura o apoio da sociedade para novos, e necessários, investimentos no ensino superior federal.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9460" name="CaixaDeTexto 5"/>
          <p:cNvSpPr txBox="1">
            <a:spLocks noChangeArrowheads="1"/>
          </p:cNvSpPr>
          <p:nvPr/>
        </p:nvSpPr>
        <p:spPr bwMode="auto">
          <a:xfrm>
            <a:off x="431800" y="1008063"/>
            <a:ext cx="8280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Calibri" pitchFamily="34" charset="0"/>
              <a:buAutoNum type="arabicPeriod" startAt="8"/>
            </a:pPr>
            <a:r>
              <a:rPr lang="pt-BR" sz="3000" b="1">
                <a:solidFill>
                  <a:srgbClr val="990000"/>
                </a:solidFill>
              </a:rPr>
              <a:t>Uma Proposta Construída Coletivamente</a:t>
            </a:r>
          </a:p>
        </p:txBody>
      </p:sp>
      <p:sp>
        <p:nvSpPr>
          <p:cNvPr id="19461" name="CaixaDeTexto 5"/>
          <p:cNvSpPr txBox="1">
            <a:spLocks noChangeArrowheads="1"/>
          </p:cNvSpPr>
          <p:nvPr/>
        </p:nvSpPr>
        <p:spPr bwMode="auto">
          <a:xfrm>
            <a:off x="684213" y="1928610"/>
            <a:ext cx="7775575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/>
              <a:t>	Este programa é o resultado de uma ampla discussão, do esforço de todos que compõem a </a:t>
            </a:r>
            <a:r>
              <a:rPr lang="pt-BR" sz="2500" b="1" dirty="0" err="1">
                <a:solidFill>
                  <a:srgbClr val="FF0000"/>
                </a:solidFill>
              </a:rPr>
              <a:t>Andifes</a:t>
            </a:r>
            <a:r>
              <a:rPr lang="pt-BR" sz="2500" b="1" dirty="0"/>
              <a:t>, dos reitores e reitoras das universidades federais, dos colégios e fóruns de pró-reitores, bem como de especialistas e atores representativos de vários </a:t>
            </a:r>
            <a:r>
              <a:rPr lang="pt-BR" sz="2500" b="1" dirty="0" smtClean="0"/>
              <a:t>setores da sociedade.</a:t>
            </a:r>
            <a:endParaRPr lang="pt-B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0484" name="Imagem 8" descr="1.Seminário PNE 2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6"/>
          <p:cNvSpPr txBox="1">
            <a:spLocks noChangeArrowheads="1"/>
          </p:cNvSpPr>
          <p:nvPr/>
        </p:nvSpPr>
        <p:spPr bwMode="auto">
          <a:xfrm>
            <a:off x="1116013" y="6289675"/>
            <a:ext cx="6911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Seminário Andifes “PNE 2011–2021: Uma educação do tamanho do Brasil”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611560" y="42649"/>
            <a:ext cx="8280400" cy="782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20000"/>
              </a:lnSpc>
            </a:pPr>
            <a:endParaRPr lang="pt-BR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endParaRPr lang="pt-BR" sz="24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Introdução;</a:t>
            </a:r>
          </a:p>
          <a:p>
            <a:pPr marL="342900" indent="-342900" algn="just">
              <a:lnSpc>
                <a:spcPct val="120000"/>
              </a:lnSpc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Expansão;</a:t>
            </a:r>
          </a:p>
          <a:p>
            <a:pPr marL="342900" indent="-342900" algn="just">
              <a:lnSpc>
                <a:spcPct val="120000"/>
              </a:lnSpc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Dimensões da Proposta;</a:t>
            </a:r>
          </a:p>
          <a:p>
            <a:pPr marL="342900" indent="-342900" algn="just">
              <a:lnSpc>
                <a:spcPct val="120000"/>
              </a:lnSpc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Princípios Norteadores;</a:t>
            </a:r>
          </a:p>
          <a:p>
            <a:pPr marL="342900" indent="-342900" algn="just">
              <a:lnSpc>
                <a:spcPct val="120000"/>
              </a:lnSpc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Diretrizes para Expansão;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Financiamento da Proposta;</a:t>
            </a:r>
          </a:p>
          <a:p>
            <a:pPr marL="342900" indent="-342900" algn="just">
              <a:lnSpc>
                <a:spcPct val="120000"/>
              </a:lnSpc>
            </a:pPr>
            <a:endParaRPr lang="pt-BR" sz="2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lnSpc>
                <a:spcPct val="120000"/>
              </a:lnSpc>
            </a:pPr>
            <a:r>
              <a:rPr lang="pt-BR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Pauta da ANDIFES para o FORPLAD</a:t>
            </a: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endParaRPr lang="pt-BR" sz="10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endParaRPr lang="pt-BR" sz="10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endParaRPr lang="pt-BR" sz="10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20000"/>
              </a:lnSpc>
              <a:buFontTx/>
              <a:buAutoNum type="arabicPeriod"/>
            </a:pPr>
            <a:endParaRPr lang="pt-BR" sz="1000" b="1" dirty="0" smtClean="0"/>
          </a:p>
          <a:p>
            <a:pPr marL="342900" indent="-342900" algn="just">
              <a:lnSpc>
                <a:spcPct val="120000"/>
              </a:lnSpc>
              <a:buAutoNum type="arabicPeriod"/>
            </a:pPr>
            <a:endParaRPr lang="pt-BR" sz="1700" b="1" dirty="0" smtClean="0"/>
          </a:p>
          <a:p>
            <a:pPr marL="342900" indent="-342900" algn="just">
              <a:lnSpc>
                <a:spcPct val="120000"/>
              </a:lnSpc>
              <a:buAutoNum type="arabicPeriod"/>
            </a:pPr>
            <a:endParaRPr lang="pt-BR" sz="1700" b="1" dirty="0"/>
          </a:p>
          <a:p>
            <a:pPr algn="just">
              <a:lnSpc>
                <a:spcPct val="120000"/>
              </a:lnSpc>
            </a:pPr>
            <a:endParaRPr lang="pt-BR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1508" name="Imagem 9" descr="2. Reunião na SBPC em Goiân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08050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6"/>
          <p:cNvSpPr txBox="1">
            <a:spLocks noChangeArrowheads="1"/>
          </p:cNvSpPr>
          <p:nvPr/>
        </p:nvSpPr>
        <p:spPr bwMode="auto">
          <a:xfrm>
            <a:off x="2627313" y="6289675"/>
            <a:ext cx="388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Reunião Anual da SBPC – ExpoT&amp;C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m 9" descr="3. Seminário sobre assistência estudantil - 3-8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08050"/>
            <a:ext cx="7680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3556" name="Imagem 9" descr="4. Seminário sobre EAD - 16-8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08050"/>
            <a:ext cx="7680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Imagem 6" descr="5. Seminário sobre pós-graduação - 14-9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909638"/>
            <a:ext cx="82772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5604" name="Imagem 8" descr="6. Reunião da DE com a Une - 28-9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763" y="908050"/>
            <a:ext cx="71024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ixaDeTexto 6"/>
          <p:cNvSpPr txBox="1">
            <a:spLocks noChangeArrowheads="1"/>
          </p:cNvSpPr>
          <p:nvPr/>
        </p:nvSpPr>
        <p:spPr bwMode="auto">
          <a:xfrm>
            <a:off x="1116013" y="6289675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Reunião da Diretoria Executiva da Andifes com presidente da União Nacional dos Estudantes (UNE), Daniel Iliescu, e membros da diretoria da Entidade.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m 6" descr="7. Pleno com Maria do Rosário - 26-10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17575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CaixaDeTexto 6"/>
          <p:cNvSpPr txBox="1">
            <a:spLocks noChangeArrowheads="1"/>
          </p:cNvSpPr>
          <p:nvPr/>
        </p:nvSpPr>
        <p:spPr bwMode="auto">
          <a:xfrm>
            <a:off x="1116013" y="6289675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/>
              <a:t>Participação da Ministra Maria do Rosário, Secretaria Especial dos Direitos Humanos (SEDH), no Conselho Pleno da Andifes.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m 8" descr="8. Seminário sobre graduação - 29-11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08050"/>
            <a:ext cx="7680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pic>
        <p:nvPicPr>
          <p:cNvPr id="28676" name="Imagem 6" descr="9. Seminário sobre diretrizes para expansão - 14-12-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8" y="909638"/>
            <a:ext cx="76803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1103313"/>
            <a:ext cx="79724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G:\ANDIFES\Assessoria de Comunicação\Relatórios - Publicações\2012\3. março\Relatório PEEXIU\Fotos que entrarão no Relatório\10. reunião com presidente Dil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86423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4100" name="CaixaDeTexto 5"/>
          <p:cNvSpPr txBox="1">
            <a:spLocks noChangeArrowheads="1"/>
          </p:cNvSpPr>
          <p:nvPr/>
        </p:nvSpPr>
        <p:spPr bwMode="auto">
          <a:xfrm>
            <a:off x="252413" y="1184079"/>
            <a:ext cx="8639175" cy="509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/>
              <a:defRPr/>
            </a:pPr>
            <a:r>
              <a:rPr lang="pt-BR" sz="3000" b="1" dirty="0">
                <a:solidFill>
                  <a:srgbClr val="990000"/>
                </a:solidFill>
                <a:cs typeface="+mn-cs"/>
              </a:rPr>
              <a:t>Introdução</a:t>
            </a:r>
          </a:p>
          <a:p>
            <a:pPr algn="ctr">
              <a:defRPr/>
            </a:pPr>
            <a:endParaRPr lang="pt-BR" sz="1200" b="1" dirty="0">
              <a:cs typeface="+mn-cs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v"/>
              <a:defRPr/>
            </a:pPr>
            <a:r>
              <a:rPr lang="pt-BR" sz="2200" b="1" dirty="0">
                <a:cs typeface="+mn-cs"/>
              </a:rPr>
              <a:t> </a:t>
            </a:r>
            <a:r>
              <a:rPr lang="pt-BR" sz="2120" b="1" dirty="0" smtClean="0">
                <a:cs typeface="+mn-cs"/>
              </a:rPr>
              <a:t>A </a:t>
            </a:r>
            <a:r>
              <a:rPr lang="pt-BR" sz="2120" b="1" dirty="0" err="1" smtClean="0">
                <a:solidFill>
                  <a:srgbClr val="FF0000"/>
                </a:solidFill>
                <a:cs typeface="+mn-cs"/>
              </a:rPr>
              <a:t>Andifes</a:t>
            </a:r>
            <a:r>
              <a:rPr lang="pt-BR" sz="2120" b="1" dirty="0" smtClean="0">
                <a:solidFill>
                  <a:srgbClr val="FF0000"/>
                </a:solidFill>
                <a:cs typeface="+mn-cs"/>
              </a:rPr>
              <a:t>,</a:t>
            </a:r>
            <a:r>
              <a:rPr lang="pt-BR" sz="2120" b="1" dirty="0" smtClean="0">
                <a:cs typeface="+mn-cs"/>
              </a:rPr>
              <a:t> em </a:t>
            </a:r>
            <a:r>
              <a:rPr lang="pt-BR" sz="2120" b="1" dirty="0">
                <a:cs typeface="+mn-cs"/>
              </a:rPr>
              <a:t>2003, apresentou ao Presidente Lula um programa de expansão para dobrar o número de alunos, sem comprometer a qualidade, priorizando cursos noturnos, formação de professores para educação básica e superação das desigualdades regionais.</a:t>
            </a:r>
          </a:p>
          <a:p>
            <a:pPr algn="just">
              <a:spcAft>
                <a:spcPts val="0"/>
              </a:spcAft>
              <a:buClr>
                <a:srgbClr val="FF0000"/>
              </a:buClr>
              <a:buSzPct val="120000"/>
              <a:defRPr/>
            </a:pPr>
            <a:endParaRPr lang="pt-BR" b="1" dirty="0">
              <a:cs typeface="+mn-cs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SzPct val="150000"/>
              <a:buFont typeface="Wingdings" pitchFamily="2" charset="2"/>
              <a:buChar char="v"/>
              <a:defRPr/>
            </a:pPr>
            <a:r>
              <a:rPr lang="pt-BR" sz="2200" b="1" dirty="0">
                <a:cs typeface="+mn-cs"/>
              </a:rPr>
              <a:t> Em 2007, este programa foi adotado pelo Governo Federal com o nome de REUNI. Neste ano de 2012, as ações estão praticamente concluídas e as metas originais foram ampliadas e superadas. Surge agora outro grande desafio: aprovar e cumprir metas do novo Plano Nacional de Educação (PNE).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aixaDeTexto 4"/>
          <p:cNvSpPr txBox="1">
            <a:spLocks noChangeArrowheads="1"/>
          </p:cNvSpPr>
          <p:nvPr/>
        </p:nvSpPr>
        <p:spPr bwMode="auto">
          <a:xfrm>
            <a:off x="785812" y="1196752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908720"/>
            <a:ext cx="3875511" cy="707886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Pauta</a:t>
            </a:r>
            <a:endParaRPr lang="pt-B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980728"/>
            <a:ext cx="8280000" cy="6909584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 algn="just">
              <a:buAutoNum type="arabicPeriod"/>
              <a:defRPr/>
            </a:pPr>
            <a:endParaRPr lang="pt-BR" sz="35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FORPLAD com os demais Fóruns (relacionamento);</a:t>
            </a:r>
            <a:endParaRPr lang="pt-BR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Criar  GT (comissões)  </a:t>
            </a:r>
            <a:r>
              <a:rPr lang="pt-BR" sz="24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FORPLAD-Fóruns</a:t>
            </a: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;</a:t>
            </a: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Focar a GESTÃO (procedimentos, métodos e experiências bem sucedidas) - seminários próprios;</a:t>
            </a: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Acompanhamento permanente do orçamento (propondo sugestões para as negociações da ANDIFES com o MEC);</a:t>
            </a: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Modelo  (matriz </a:t>
            </a:r>
            <a:r>
              <a:rPr lang="pt-BR" sz="2400" b="1" dirty="0" err="1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ANDIFES-SESu</a:t>
            </a: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/MEC );</a:t>
            </a:r>
          </a:p>
          <a:p>
            <a:pPr marL="514350" indent="-514350" algn="just">
              <a:buAutoNum type="arabicPeriod"/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Consolidação do Reuni;</a:t>
            </a:r>
          </a:p>
          <a:p>
            <a:pPr marL="514350" indent="-514350" algn="just"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                        Muito Obrigado!</a:t>
            </a:r>
          </a:p>
          <a:p>
            <a:pPr marL="514350" indent="-514350" algn="just">
              <a:buAutoNum type="arabicPeriod"/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defRPr/>
            </a:pPr>
            <a:r>
              <a:rPr lang="pt-BR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                                   </a:t>
            </a:r>
          </a:p>
          <a:p>
            <a:pPr marL="514350" indent="-514350" algn="just">
              <a:buAutoNum type="arabicPeriod"/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buAutoNum type="arabicPeriod"/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buAutoNum type="arabicPeriod"/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  <a:p>
            <a:pPr marL="514350" indent="-514350" algn="just">
              <a:buAutoNum type="arabicPeriod"/>
              <a:defRPr/>
            </a:pPr>
            <a:endParaRPr lang="pt-BR" sz="24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52099" y="6215082"/>
            <a:ext cx="2639802" cy="323165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5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www.andifes.org.br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5124" name="CaixaDeTexto 5"/>
          <p:cNvSpPr txBox="1">
            <a:spLocks noChangeArrowheads="1"/>
          </p:cNvSpPr>
          <p:nvPr/>
        </p:nvSpPr>
        <p:spPr bwMode="auto">
          <a:xfrm>
            <a:off x="431800" y="2297319"/>
            <a:ext cx="8280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v"/>
            </a:pPr>
            <a:r>
              <a:rPr lang="pt-BR" sz="2500" b="1" dirty="0"/>
              <a:t> A </a:t>
            </a:r>
            <a:r>
              <a:rPr lang="pt-BR" sz="2500" b="1" dirty="0" err="1">
                <a:solidFill>
                  <a:srgbClr val="FF0000"/>
                </a:solidFill>
              </a:rPr>
              <a:t>Andifes</a:t>
            </a:r>
            <a:r>
              <a:rPr lang="pt-BR" sz="2500" b="1" dirty="0"/>
              <a:t> entende que, com as universidades </a:t>
            </a:r>
            <a:r>
              <a:rPr lang="pt-BR" sz="2500" b="1" dirty="0" smtClean="0"/>
              <a:t>federais em </a:t>
            </a:r>
            <a:r>
              <a:rPr lang="pt-BR" sz="2500" b="1" dirty="0"/>
              <a:t>uma nova realidade </a:t>
            </a:r>
            <a:r>
              <a:rPr lang="pt-BR" sz="2500" b="1" dirty="0" smtClean="0"/>
              <a:t>pós-REUNI é </a:t>
            </a:r>
            <a:r>
              <a:rPr lang="pt-BR" sz="2500" b="1" dirty="0"/>
              <a:t>chegado o momento de se implementar um novo </a:t>
            </a:r>
            <a:r>
              <a:rPr lang="pt-BR" sz="2500" b="1" dirty="0" smtClean="0"/>
              <a:t>programa (estratégico) </a:t>
            </a:r>
            <a:r>
              <a:rPr lang="pt-BR" sz="2500" b="1" dirty="0"/>
              <a:t>para nosso sistema de universidades.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6148" name="CaixaDeTexto 5"/>
          <p:cNvSpPr txBox="1">
            <a:spLocks noChangeArrowheads="1"/>
          </p:cNvSpPr>
          <p:nvPr/>
        </p:nvSpPr>
        <p:spPr bwMode="auto">
          <a:xfrm>
            <a:off x="431800" y="482660"/>
            <a:ext cx="82804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</a:pPr>
            <a:endParaRPr lang="pt-BR" sz="2400" b="1" dirty="0" smtClean="0">
              <a:solidFill>
                <a:srgbClr val="990000"/>
              </a:solidFill>
            </a:endParaRPr>
          </a:p>
          <a:p>
            <a:pPr algn="ctr">
              <a:spcAft>
                <a:spcPts val="600"/>
              </a:spcAft>
            </a:pPr>
            <a:endParaRPr lang="pt-BR" sz="2400" b="1" dirty="0" smtClean="0">
              <a:solidFill>
                <a:srgbClr val="99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pt-BR" sz="2400" b="1" dirty="0" smtClean="0">
                <a:solidFill>
                  <a:srgbClr val="990000"/>
                </a:solidFill>
              </a:rPr>
              <a:t>A Expansão (estratégica) exige:</a:t>
            </a:r>
            <a:endParaRPr lang="pt-BR" sz="2400" b="1" dirty="0">
              <a:solidFill>
                <a:srgbClr val="990000"/>
              </a:solidFill>
            </a:endParaRPr>
          </a:p>
          <a:p>
            <a:pPr algn="just"/>
            <a:endParaRPr lang="pt-BR" sz="1500" b="1" dirty="0"/>
          </a:p>
          <a:p>
            <a:pPr algn="just"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"/>
            </a:pPr>
            <a:r>
              <a:rPr lang="pt-BR" sz="2000" b="1" dirty="0"/>
              <a:t> conhecer o passado, transformar o presente e pensar o futuro.</a:t>
            </a:r>
          </a:p>
          <a:p>
            <a:pPr algn="just"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"/>
            </a:pPr>
            <a:r>
              <a:rPr lang="pt-BR" sz="2000" b="1" dirty="0"/>
              <a:t> expandir a graduação, a pós-graduação e a educação à distância.</a:t>
            </a:r>
          </a:p>
          <a:p>
            <a:pPr algn="just"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"/>
            </a:pPr>
            <a:r>
              <a:rPr lang="pt-BR" sz="2000" b="1" dirty="0"/>
              <a:t> buscar a excelência acadêmica e de gestão. </a:t>
            </a:r>
          </a:p>
          <a:p>
            <a:pPr algn="just"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"/>
            </a:pPr>
            <a:r>
              <a:rPr lang="pt-BR" sz="2000" b="1" dirty="0"/>
              <a:t> interagir com entorno, com a região, com o Brasil e com o mundo.</a:t>
            </a:r>
          </a:p>
          <a:p>
            <a:pPr algn="just">
              <a:spcAft>
                <a:spcPts val="600"/>
              </a:spcAft>
              <a:buClr>
                <a:srgbClr val="FF3300"/>
              </a:buClr>
              <a:buSzPct val="100000"/>
              <a:buFont typeface="Wingdings" pitchFamily="2" charset="2"/>
              <a:buChar char=""/>
            </a:pPr>
            <a:r>
              <a:rPr lang="pt-BR" sz="2000" b="1" dirty="0"/>
              <a:t> incluir muitos, produzir conhecimento para todos.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9220" name="CaixaDeTexto 5"/>
          <p:cNvSpPr txBox="1">
            <a:spLocks noChangeArrowheads="1"/>
          </p:cNvSpPr>
          <p:nvPr/>
        </p:nvSpPr>
        <p:spPr bwMode="auto">
          <a:xfrm>
            <a:off x="431800" y="1083519"/>
            <a:ext cx="8280400" cy="52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 startAt="2"/>
              <a:defRPr/>
            </a:pPr>
            <a:r>
              <a:rPr lang="pt-BR" sz="2600" b="1" dirty="0" smtClean="0">
                <a:solidFill>
                  <a:srgbClr val="990000"/>
                </a:solidFill>
                <a:cs typeface="+mn-cs"/>
              </a:rPr>
              <a:t>Expansão (Estratégica) em sintonia com os desafios do PNE </a:t>
            </a:r>
            <a:r>
              <a:rPr lang="pt-BR" sz="2600" b="1" dirty="0">
                <a:solidFill>
                  <a:srgbClr val="990000"/>
                </a:solidFill>
                <a:cs typeface="+mn-cs"/>
              </a:rPr>
              <a:t>– </a:t>
            </a:r>
            <a:r>
              <a:rPr lang="pt-BR" sz="2600" b="1" dirty="0" smtClean="0">
                <a:solidFill>
                  <a:srgbClr val="990000"/>
                </a:solidFill>
                <a:cs typeface="+mn-cs"/>
              </a:rPr>
              <a:t>2011/2020.</a:t>
            </a:r>
            <a:endParaRPr lang="pt-BR" sz="1200" b="1" dirty="0">
              <a:cs typeface="+mn-cs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Meta 12</a:t>
            </a:r>
            <a:r>
              <a:rPr lang="pt-BR" b="1" dirty="0">
                <a:cs typeface="+mn-cs"/>
              </a:rPr>
              <a:t> </a:t>
            </a:r>
            <a:r>
              <a:rPr lang="pt-BR" sz="1850" b="1" dirty="0">
                <a:cs typeface="+mn-cs"/>
              </a:rPr>
              <a:t>Elevar a taxa bruta de matrícula na educação superior para </a:t>
            </a:r>
            <a:r>
              <a:rPr lang="pt-BR" sz="1850" b="1" dirty="0">
                <a:solidFill>
                  <a:srgbClr val="FF0000"/>
                </a:solidFill>
                <a:cs typeface="+mn-cs"/>
              </a:rPr>
              <a:t>cinquenta por cento </a:t>
            </a:r>
            <a:r>
              <a:rPr lang="pt-BR" sz="1850" b="1" dirty="0">
                <a:cs typeface="+mn-cs"/>
              </a:rPr>
              <a:t>e a taxa líquida para </a:t>
            </a:r>
            <a:r>
              <a:rPr lang="pt-BR" sz="1850" b="1" dirty="0">
                <a:solidFill>
                  <a:srgbClr val="FF0000"/>
                </a:solidFill>
                <a:cs typeface="+mn-cs"/>
              </a:rPr>
              <a:t>trinta e três por cento </a:t>
            </a:r>
            <a:r>
              <a:rPr lang="pt-BR" sz="1850" b="1" dirty="0">
                <a:cs typeface="+mn-cs"/>
              </a:rPr>
              <a:t>da população de dezoito a vinte e quatro anos, assegurando a qualidade da oferta.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Meta 13</a:t>
            </a:r>
            <a:r>
              <a:rPr lang="pt-BR" b="1" dirty="0">
                <a:cs typeface="+mn-cs"/>
              </a:rPr>
              <a:t> </a:t>
            </a:r>
            <a:r>
              <a:rPr lang="pt-BR" sz="1850" b="1" dirty="0">
                <a:cs typeface="+mn-cs"/>
              </a:rPr>
              <a:t>Elevar a qualidade da educação superior pela ampliação da atuação de mestres e doutores nas instituições de ensino superior para </a:t>
            </a:r>
            <a:r>
              <a:rPr lang="pt-BR" sz="1850" b="1" dirty="0">
                <a:solidFill>
                  <a:srgbClr val="FF0000"/>
                </a:solidFill>
                <a:cs typeface="+mn-cs"/>
              </a:rPr>
              <a:t>setenta e cinco por cento</a:t>
            </a:r>
            <a:r>
              <a:rPr lang="pt-BR" sz="1850" b="1" dirty="0">
                <a:cs typeface="+mn-cs"/>
              </a:rPr>
              <a:t>, no mínimo, do corpo docente em efetivo exercício, sendo, do total</a:t>
            </a:r>
            <a:r>
              <a:rPr lang="pt-BR" sz="1850" b="1" dirty="0">
                <a:solidFill>
                  <a:srgbClr val="FF0000"/>
                </a:solidFill>
                <a:cs typeface="+mn-cs"/>
              </a:rPr>
              <a:t>, trinta e cinco por cento doutores</a:t>
            </a:r>
            <a:r>
              <a:rPr lang="pt-BR" sz="1850" b="1" dirty="0">
                <a:cs typeface="+mn-cs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Meta 14</a:t>
            </a:r>
            <a:r>
              <a:rPr lang="pt-BR" b="1" dirty="0">
                <a:cs typeface="+mn-cs"/>
              </a:rPr>
              <a:t> </a:t>
            </a:r>
            <a:r>
              <a:rPr lang="pt-BR" sz="1850" b="1" dirty="0">
                <a:cs typeface="+mn-cs"/>
              </a:rPr>
              <a:t>Elevar gradualmente o número de matrículas na pós-graduação </a:t>
            </a:r>
            <a:r>
              <a:rPr lang="pt-BR" sz="1850" b="1" i="1" dirty="0" err="1">
                <a:cs typeface="+mn-cs"/>
              </a:rPr>
              <a:t>stricto</a:t>
            </a:r>
            <a:r>
              <a:rPr lang="pt-BR" sz="1850" b="1" i="1" dirty="0">
                <a:cs typeface="+mn-cs"/>
              </a:rPr>
              <a:t> </a:t>
            </a:r>
            <a:r>
              <a:rPr lang="pt-BR" sz="1850" b="1" i="1" dirty="0" err="1">
                <a:cs typeface="+mn-cs"/>
              </a:rPr>
              <a:t>sensu</a:t>
            </a:r>
            <a:r>
              <a:rPr lang="pt-BR" sz="1850" b="1" dirty="0">
                <a:cs typeface="+mn-cs"/>
              </a:rPr>
              <a:t>, de modo a atingir a titulação anual de </a:t>
            </a:r>
            <a:r>
              <a:rPr lang="pt-BR" sz="1850" b="1" dirty="0">
                <a:solidFill>
                  <a:srgbClr val="FF0000"/>
                </a:solidFill>
                <a:cs typeface="+mn-cs"/>
              </a:rPr>
              <a:t>sessenta mil mestres e vinte e cinco mil doutores.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431800" y="667552"/>
            <a:ext cx="8280400" cy="613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Font typeface="+mj-lt"/>
              <a:buAutoNum type="arabicPeriod" startAt="3"/>
              <a:defRPr/>
            </a:pPr>
            <a:r>
              <a:rPr lang="pt-BR" sz="3000" b="1" dirty="0">
                <a:solidFill>
                  <a:srgbClr val="990000"/>
                </a:solidFill>
                <a:cs typeface="+mn-cs"/>
              </a:rPr>
              <a:t>Dimensões da Proposta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  <a:defRPr/>
            </a:pPr>
            <a:r>
              <a:rPr lang="pt-BR" sz="3000" b="1" u="sng" dirty="0">
                <a:solidFill>
                  <a:srgbClr val="FF0000"/>
                </a:solidFill>
                <a:cs typeface="+mn-cs"/>
              </a:rPr>
              <a:t>Política</a:t>
            </a:r>
            <a:r>
              <a:rPr lang="pt-BR" sz="2100" b="1" dirty="0">
                <a:solidFill>
                  <a:srgbClr val="FF0000"/>
                </a:solidFill>
                <a:cs typeface="+mn-cs"/>
              </a:rPr>
              <a:t>:</a:t>
            </a:r>
            <a:r>
              <a:rPr lang="pt-BR" sz="2100" b="1" dirty="0">
                <a:solidFill>
                  <a:srgbClr val="990000"/>
                </a:solidFill>
                <a:cs typeface="+mn-cs"/>
              </a:rPr>
              <a:t> </a:t>
            </a:r>
            <a:r>
              <a:rPr lang="pt-BR" sz="2160" b="1" dirty="0">
                <a:cs typeface="+mn-cs"/>
              </a:rPr>
              <a:t>A </a:t>
            </a:r>
            <a:r>
              <a:rPr lang="pt-BR" sz="2160" b="1" u="sng" dirty="0">
                <a:cs typeface="+mn-cs"/>
              </a:rPr>
              <a:t>universidade contemporânea</a:t>
            </a:r>
            <a:r>
              <a:rPr lang="pt-BR" sz="2160" b="1" dirty="0">
                <a:cs typeface="+mn-cs"/>
              </a:rPr>
              <a:t> deve ser norteada por </a:t>
            </a:r>
            <a:r>
              <a:rPr lang="pt-BR" sz="2160" b="1" u="sng" dirty="0">
                <a:cs typeface="+mn-cs"/>
              </a:rPr>
              <a:t>avaliações e diagnósticos</a:t>
            </a:r>
            <a:r>
              <a:rPr lang="pt-BR" sz="2160" b="1" dirty="0">
                <a:cs typeface="+mn-cs"/>
              </a:rPr>
              <a:t> que se referenciem nas demandas e </a:t>
            </a:r>
            <a:r>
              <a:rPr lang="pt-BR" sz="2160" b="1" dirty="0" smtClean="0">
                <a:cs typeface="+mn-cs"/>
              </a:rPr>
              <a:t>características </a:t>
            </a:r>
            <a:r>
              <a:rPr lang="pt-BR" sz="2160" b="1" dirty="0">
                <a:cs typeface="+mn-cs"/>
              </a:rPr>
              <a:t>do desenvolvimento </a:t>
            </a:r>
            <a:r>
              <a:rPr lang="pt-BR" sz="2160" b="1" dirty="0" smtClean="0">
                <a:cs typeface="+mn-cs"/>
              </a:rPr>
              <a:t>global (</a:t>
            </a:r>
            <a:r>
              <a:rPr lang="pt-BR" sz="2160" b="1" u="sng" dirty="0" smtClean="0">
                <a:cs typeface="+mn-cs"/>
              </a:rPr>
              <a:t>regional</a:t>
            </a:r>
            <a:r>
              <a:rPr lang="pt-BR" sz="2160" b="1" u="sng" dirty="0">
                <a:cs typeface="+mn-cs"/>
              </a:rPr>
              <a:t>, nacional e </a:t>
            </a:r>
            <a:r>
              <a:rPr lang="pt-BR" sz="2160" b="1" u="sng" dirty="0" smtClean="0">
                <a:cs typeface="+mn-cs"/>
              </a:rPr>
              <a:t>internacional)</a:t>
            </a:r>
            <a:r>
              <a:rPr lang="pt-BR" sz="2160" b="1" dirty="0" smtClean="0">
                <a:cs typeface="+mn-cs"/>
              </a:rPr>
              <a:t>, </a:t>
            </a:r>
            <a:r>
              <a:rPr lang="pt-BR" sz="2160" b="1" dirty="0">
                <a:cs typeface="+mn-cs"/>
              </a:rPr>
              <a:t>em permanente diálogo, para a construção de uma </a:t>
            </a:r>
            <a:r>
              <a:rPr lang="pt-BR" sz="2160" b="1" u="sng" dirty="0">
                <a:cs typeface="+mn-cs"/>
              </a:rPr>
              <a:t>sociedade democrática e solidária</a:t>
            </a:r>
            <a:r>
              <a:rPr lang="pt-BR" sz="2160" b="1" dirty="0">
                <a:cs typeface="+mn-cs"/>
              </a:rPr>
              <a:t>, sem perder de vista que a principal condição de democratização do acesso é a universalização da EDUCAÇÃO BÁSICA com qualidade.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9220" name="CaixaDeTexto 5"/>
          <p:cNvSpPr txBox="1">
            <a:spLocks noChangeArrowheads="1"/>
          </p:cNvSpPr>
          <p:nvPr/>
        </p:nvSpPr>
        <p:spPr bwMode="auto">
          <a:xfrm>
            <a:off x="431800" y="1116549"/>
            <a:ext cx="82804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3000" b="1" u="sng" dirty="0">
                <a:solidFill>
                  <a:srgbClr val="FF0000"/>
                </a:solidFill>
              </a:rPr>
              <a:t>Estrutural</a:t>
            </a:r>
            <a:r>
              <a:rPr lang="pt-BR" sz="2200" b="1" dirty="0">
                <a:solidFill>
                  <a:srgbClr val="FF0000"/>
                </a:solidFill>
              </a:rPr>
              <a:t>:</a:t>
            </a:r>
            <a:r>
              <a:rPr lang="pt-BR" sz="2200" b="1" dirty="0"/>
              <a:t> </a:t>
            </a:r>
            <a:r>
              <a:rPr lang="pt-BR" sz="2300" b="1" dirty="0"/>
              <a:t>a qualidade na oferta dos cursos de graduação e pós-graduação, com a consolidação dos corpos docente e técnico-administrativo efetivos. Políticas abrangentes para a assistência estudantil, </a:t>
            </a:r>
            <a:r>
              <a:rPr lang="pt-BR" sz="2300" b="1" dirty="0" err="1"/>
              <a:t>infraestrutura</a:t>
            </a:r>
            <a:r>
              <a:rPr lang="pt-BR" sz="2300" b="1" dirty="0"/>
              <a:t> física, com laboratórios equipados, bibliotecas e espaços acadêmicos adequados.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300" b="1" dirty="0"/>
              <a:t>Um planejamento que garanta o início dos cursos com as condições de execução dos projetos pedagógicos estabelecidos pelos </a:t>
            </a:r>
            <a:r>
              <a:rPr lang="pt-BR" sz="2300" b="1" dirty="0" smtClean="0"/>
              <a:t>colegiados(ou </a:t>
            </a:r>
            <a:r>
              <a:rPr lang="pt-BR" sz="2300" b="1" dirty="0"/>
              <a:t>ó</a:t>
            </a:r>
            <a:r>
              <a:rPr lang="pt-BR" sz="2300" b="1" dirty="0" smtClean="0"/>
              <a:t>rgãos semelhantes).</a:t>
            </a:r>
            <a:endParaRPr lang="pt-BR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3" descr="Logo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325" y="142875"/>
            <a:ext cx="11493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428625" y="1428750"/>
            <a:ext cx="835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t-BR"/>
          </a:p>
        </p:txBody>
      </p:sp>
      <p:sp>
        <p:nvSpPr>
          <p:cNvPr id="10244" name="CaixaDeTexto 5"/>
          <p:cNvSpPr txBox="1">
            <a:spLocks noChangeArrowheads="1"/>
          </p:cNvSpPr>
          <p:nvPr/>
        </p:nvSpPr>
        <p:spPr bwMode="auto">
          <a:xfrm>
            <a:off x="431800" y="1692275"/>
            <a:ext cx="8280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3000" b="1" u="sng" dirty="0">
                <a:solidFill>
                  <a:srgbClr val="FF0000"/>
                </a:solidFill>
              </a:rPr>
              <a:t>Pedagógica</a:t>
            </a:r>
            <a:r>
              <a:rPr lang="pt-BR" sz="2400" b="1" dirty="0">
                <a:solidFill>
                  <a:srgbClr val="FF0000"/>
                </a:solidFill>
              </a:rPr>
              <a:t>:</a:t>
            </a:r>
            <a:r>
              <a:rPr lang="pt-BR" sz="2400" b="1" dirty="0">
                <a:solidFill>
                  <a:srgbClr val="990000"/>
                </a:solidFill>
              </a:rPr>
              <a:t> </a:t>
            </a:r>
            <a:r>
              <a:rPr lang="pt-BR" sz="2400" b="1" dirty="0"/>
              <a:t>modelos curriculares mais </a:t>
            </a:r>
            <a:r>
              <a:rPr lang="pt-BR" sz="2400" b="1" dirty="0" smtClean="0"/>
              <a:t>flexíveis, utilização de novas tecnologias </a:t>
            </a:r>
            <a:r>
              <a:rPr lang="pt-BR" sz="2400" b="1" dirty="0"/>
              <a:t>e processos formativos que permitam maior </a:t>
            </a:r>
            <a:r>
              <a:rPr lang="pt-BR" sz="2400" b="1" dirty="0" err="1"/>
              <a:t>protagonismo</a:t>
            </a:r>
            <a:r>
              <a:rPr lang="pt-BR" sz="2400" b="1" dirty="0"/>
              <a:t> do estudante.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b="1" dirty="0"/>
              <a:t>Projetos pedagógicos que articulem a graduação e a pós-graduação e tenham a investigação como princípio </a:t>
            </a:r>
            <a:r>
              <a:rPr lang="pt-BR" sz="2400" b="1" dirty="0" err="1" smtClean="0"/>
              <a:t>fundante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1295</Words>
  <Application>Microsoft Office PowerPoint</Application>
  <PresentationFormat>Apresentação na tela (4:3)</PresentationFormat>
  <Paragraphs>142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andifes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</dc:creator>
  <cp:lastModifiedBy>Luiz Alberton</cp:lastModifiedBy>
  <cp:revision>576</cp:revision>
  <dcterms:created xsi:type="dcterms:W3CDTF">2012-03-06T17:36:38Z</dcterms:created>
  <dcterms:modified xsi:type="dcterms:W3CDTF">2012-03-28T19:29:52Z</dcterms:modified>
</cp:coreProperties>
</file>