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35D1-90FE-4D23-A385-755543FC5E38}" type="datetimeFigureOut">
              <a:rPr lang="pt-BR" smtClean="0"/>
              <a:pPr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2B40-0945-41A2-AB11-687F48B45F7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rte.folha.uol.com.br/cotidiano/2013/09/09/entenda_o_ruf/metodologia_completa.pdf" TargetMode="External"/><Relationship Id="rId2" Type="http://schemas.openxmlformats.org/officeDocument/2006/relationships/hyperlink" Target="http://www.proplan.ufpa.br/doc/Indicadores_de_Desempenho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://portal.inep.gov.br/educacao-superior/indicador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4-2006/2004/Lei/L10.861.htm" TargetMode="External"/><Relationship Id="rId2" Type="http://schemas.openxmlformats.org/officeDocument/2006/relationships/hyperlink" Target="http://forplad.andifes.org.br/sites/default/files/Portaria%20n%C2%BA%20651%20-%20Matriz%20OCC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98707"/>
          </a:xfrm>
        </p:spPr>
        <p:txBody>
          <a:bodyPr>
            <a:normAutofit/>
          </a:bodyPr>
          <a:lstStyle/>
          <a:p>
            <a:r>
              <a:rPr lang="pt-BR" sz="3600" dirty="0" smtClean="0"/>
              <a:t>Comissão de Planejamento e Avaliação – Proposta de Trabalho do GT Pesquisa de Indicadores de Gestão das </a:t>
            </a:r>
            <a:r>
              <a:rPr lang="pt-BR" sz="3600" dirty="0" err="1" smtClean="0"/>
              <a:t>Ifes</a:t>
            </a:r>
            <a:endParaRPr lang="pt-BR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sz="24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64386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5072097"/>
          </a:xfrm>
        </p:spPr>
        <p:txBody>
          <a:bodyPr>
            <a:normAutofit fontScale="90000"/>
          </a:bodyPr>
          <a:lstStyle/>
          <a:p>
            <a:pPr algn="l"/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3600" b="1" dirty="0" smtClean="0"/>
              <a:t>Equipe</a:t>
            </a:r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>Responsável: Raquel Borges (UFPA);</a:t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>Participantes: Marco Antônio (UFSC), Beth (UFMT), Vicente, Valdomiro (UFRRJ),  </a:t>
            </a:r>
            <a:r>
              <a:rPr lang="pt-BR" sz="3100" dirty="0" err="1" smtClean="0"/>
              <a:t>Marize</a:t>
            </a:r>
            <a:r>
              <a:rPr lang="pt-BR" sz="3100" dirty="0" smtClean="0"/>
              <a:t> (UFMS) e José Márcio (UFF);</a:t>
            </a:r>
            <a:br>
              <a:rPr lang="pt-BR" sz="3100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700" b="1" dirty="0" smtClean="0"/>
              <a:t/>
            </a:r>
            <a:br>
              <a:rPr lang="pt-BR" sz="2700" b="1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endParaRPr lang="pt-BR" sz="1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sz="24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764386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7772400" cy="4214843"/>
          </a:xfrm>
        </p:spPr>
        <p:txBody>
          <a:bodyPr>
            <a:normAutofit/>
          </a:bodyPr>
          <a:lstStyle/>
          <a:p>
            <a:pPr algn="l"/>
            <a:r>
              <a:rPr lang="pt-BR" sz="2800" b="1" dirty="0" smtClean="0"/>
              <a:t>Proposta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1. </a:t>
            </a:r>
            <a:r>
              <a:rPr lang="pt-BR" sz="2400" dirty="0" smtClean="0"/>
              <a:t>Atualização do </a:t>
            </a:r>
            <a:r>
              <a:rPr lang="pt-BR" sz="2400" b="1" dirty="0" smtClean="0"/>
              <a:t>Caderno de Indicadores FORPLAD 2002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 </a:t>
            </a:r>
            <a:r>
              <a:rPr lang="pt-BR" sz="2000" dirty="0" smtClean="0"/>
              <a:t>Indicadores Gerais</a:t>
            </a:r>
            <a:br>
              <a:rPr lang="pt-BR" sz="2000" dirty="0" smtClean="0"/>
            </a:br>
            <a:r>
              <a:rPr lang="pt-BR" sz="2000" dirty="0" smtClean="0"/>
              <a:t>Graduação</a:t>
            </a:r>
            <a:br>
              <a:rPr lang="pt-BR" sz="2000" dirty="0" smtClean="0"/>
            </a:br>
            <a:r>
              <a:rPr lang="pt-BR" sz="2000" dirty="0" smtClean="0"/>
              <a:t>Pós-Graduação</a:t>
            </a:r>
            <a:br>
              <a:rPr lang="pt-BR" sz="2000" dirty="0" smtClean="0"/>
            </a:br>
            <a:r>
              <a:rPr lang="pt-BR" sz="2000" dirty="0" smtClean="0"/>
              <a:t>Pesquisa</a:t>
            </a:r>
            <a:br>
              <a:rPr lang="pt-BR" sz="2000" dirty="0" smtClean="0"/>
            </a:br>
            <a:r>
              <a:rPr lang="pt-BR" sz="2000" dirty="0" smtClean="0"/>
              <a:t>Extensão</a:t>
            </a:r>
            <a:br>
              <a:rPr lang="pt-BR" sz="2000" dirty="0" smtClean="0"/>
            </a:br>
            <a:r>
              <a:rPr lang="pt-BR" sz="2000" dirty="0" smtClean="0"/>
              <a:t>Acervo Bibliográfico</a:t>
            </a:r>
            <a:br>
              <a:rPr lang="pt-BR" sz="2000" dirty="0" smtClean="0"/>
            </a:br>
            <a:r>
              <a:rPr lang="pt-BR" sz="2000" dirty="0" smtClean="0"/>
              <a:t>Corpo de servidores</a:t>
            </a:r>
            <a:br>
              <a:rPr lang="pt-BR" sz="2000" dirty="0" smtClean="0"/>
            </a:br>
            <a:r>
              <a:rPr lang="pt-BR" sz="2000" dirty="0" smtClean="0"/>
              <a:t>Hospital Universitário</a:t>
            </a: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64386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7772400" cy="5168616"/>
          </a:xfrm>
        </p:spPr>
        <p:txBody>
          <a:bodyPr>
            <a:normAutofit fontScale="90000"/>
          </a:bodyPr>
          <a:lstStyle/>
          <a:p>
            <a:pPr algn="l"/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700" b="1" dirty="0" smtClean="0"/>
              <a:t>Referências para atualização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1- </a:t>
            </a:r>
            <a:r>
              <a:rPr lang="pt-BR" sz="2200" b="1" dirty="0" smtClean="0"/>
              <a:t>Indicadores de Desempenho da UFPA, disponível em </a:t>
            </a:r>
            <a:r>
              <a:rPr lang="pt-BR" sz="2200" b="1" dirty="0" smtClean="0">
                <a:hlinkClick r:id="rId2"/>
              </a:rPr>
              <a:t>http://www.proplan.ufpa.br/doc/Indicadores_de_Desempenho.pdf</a:t>
            </a:r>
            <a:r>
              <a:rPr lang="pt-BR" sz="2200" b="1" dirty="0" smtClean="0"/>
              <a:t> que contém:</a:t>
            </a:r>
            <a:br>
              <a:rPr lang="pt-BR" sz="2200" b="1" dirty="0" smtClean="0"/>
            </a:br>
            <a:r>
              <a:rPr lang="pt-BR" sz="2200" b="1" dirty="0" smtClean="0"/>
              <a:t>- </a:t>
            </a:r>
            <a:r>
              <a:rPr lang="pt-BR" sz="1800" dirty="0" smtClean="0"/>
              <a:t>contexto atual das IFES e da importância de se adotar medidas voltadas para a modernização nos sistemas de gestão destas. </a:t>
            </a:r>
            <a:br>
              <a:rPr lang="pt-BR" sz="1800" dirty="0" smtClean="0"/>
            </a:br>
            <a:r>
              <a:rPr lang="pt-BR" sz="1800" dirty="0" smtClean="0"/>
              <a:t>- Conceituação de indicadores de desempenho seguida de suas principais características, tipos, mitos e limitações na sua utilização; -</a:t>
            </a:r>
            <a:br>
              <a:rPr lang="pt-BR" sz="1800" dirty="0" smtClean="0"/>
            </a:br>
            <a:r>
              <a:rPr lang="pt-BR" sz="1800" dirty="0" smtClean="0"/>
              <a:t>- Passo a passo para a criação de novos indicadores para além de boas práticas ao utilizá-los.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- </a:t>
            </a:r>
            <a:r>
              <a:rPr lang="pt-BR" sz="1800" dirty="0" smtClean="0"/>
              <a:t>Ficha dos 34 indicadores do Painel de Desempenho do PDI 2011-2015 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2 – </a:t>
            </a:r>
            <a:r>
              <a:rPr lang="pt-BR" sz="2000" b="1" dirty="0" smtClean="0"/>
              <a:t>Ranking Uni</a:t>
            </a:r>
            <a:r>
              <a:rPr lang="pt-BR" sz="2000" dirty="0" smtClean="0"/>
              <a:t>versitário da Folha (RUF), disponível </a:t>
            </a:r>
            <a:r>
              <a:rPr lang="pt-BR" sz="2000" dirty="0" smtClean="0">
                <a:hlinkClick r:id="rId3"/>
              </a:rPr>
              <a:t>http://arte.folha.uol.com.br/cotidiano/2013/09/09/entenda_o_ruf/metodologia_completa.pdf</a:t>
            </a:r>
            <a:r>
              <a:rPr lang="pt-BR" sz="2000" dirty="0" smtClean="0"/>
              <a:t>  considera indicadores nas áreas de Ensino, Pesquisa, </a:t>
            </a:r>
            <a:r>
              <a:rPr lang="pt-BR" sz="2000" b="1" dirty="0" smtClean="0">
                <a:solidFill>
                  <a:srgbClr val="FF0000"/>
                </a:solidFill>
              </a:rPr>
              <a:t>Internacionalização, Inovação e Inserção no mercado de  trabalho</a:t>
            </a: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>3 – Indicadores dos SINAES, disponível em </a:t>
            </a:r>
            <a:r>
              <a:rPr lang="pt-BR" sz="2200" b="1" dirty="0" smtClean="0">
                <a:hlinkClick r:id="rId4"/>
              </a:rPr>
              <a:t>http://portal.inep.gov.br/educacao-superior/indicadores</a:t>
            </a:r>
            <a:r>
              <a:rPr lang="pt-BR" sz="2200" b="1" dirty="0" smtClean="0"/>
              <a:t> (ENADE, CPC e IGC e subindicadores)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428604"/>
            <a:ext cx="764386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7772400" cy="5240054"/>
          </a:xfrm>
        </p:spPr>
        <p:txBody>
          <a:bodyPr>
            <a:normAutofit fontScale="90000"/>
          </a:bodyPr>
          <a:lstStyle/>
          <a:p>
            <a:pPr lvl="0" algn="l"/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R</a:t>
            </a:r>
            <a:r>
              <a:rPr lang="pt-BR" sz="2700" b="1" dirty="0" smtClean="0"/>
              <a:t>eferências para atualização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 </a:t>
            </a:r>
            <a:r>
              <a:rPr lang="pt-BR" sz="2800" b="1" dirty="0" smtClean="0"/>
              <a:t>4- </a:t>
            </a:r>
            <a:r>
              <a:rPr lang="pt-BR" sz="2200" b="1" dirty="0" smtClean="0"/>
              <a:t>Indicadores da Matriz OCC, definidos no Decreto 7.233/2010 e na Portaria  651/2013 disponível em </a:t>
            </a:r>
            <a:r>
              <a:rPr lang="pt-BR" sz="2200" b="1" dirty="0" smtClean="0">
                <a:hlinkClick r:id="rId2"/>
              </a:rPr>
              <a:t>http://forplad.andifes.org.br/sites/default/files/Portaria%20n%C2%BA%20651%20-%20Matriz%20OCC.</a:t>
            </a:r>
            <a:r>
              <a:rPr lang="pt-BR" sz="2200" b="1" dirty="0" err="1" smtClean="0">
                <a:hlinkClick r:id="rId2"/>
              </a:rPr>
              <a:t>pdf</a:t>
            </a:r>
            <a:r>
              <a:rPr lang="pt-BR" sz="2200" b="1" dirty="0" smtClean="0"/>
              <a:t> </a:t>
            </a:r>
            <a:r>
              <a:rPr lang="pt-BR" sz="2000" dirty="0" smtClean="0"/>
              <a:t> :</a:t>
            </a:r>
            <a:br>
              <a:rPr lang="pt-BR" sz="2000" dirty="0" smtClean="0"/>
            </a:br>
            <a:r>
              <a:rPr lang="pt-BR" sz="2000" dirty="0" smtClean="0"/>
              <a:t>-</a:t>
            </a:r>
            <a:r>
              <a:rPr lang="pt-BR" sz="2400" dirty="0" smtClean="0"/>
              <a:t> </a:t>
            </a:r>
            <a:r>
              <a:rPr lang="pt-BR" sz="1600" dirty="0" smtClean="0"/>
              <a:t>O número de matrículas e a quantidade de alunos ingressantes e concluintes na graduação e na pós-graduação em cada período (</a:t>
            </a:r>
            <a:r>
              <a:rPr lang="pt-BR" sz="1600" b="1" dirty="0" smtClean="0"/>
              <a:t>OK – </a:t>
            </a:r>
            <a:r>
              <a:rPr lang="pt-BR" sz="1600" b="1" dirty="0" smtClean="0">
                <a:solidFill>
                  <a:srgbClr val="FF0000"/>
                </a:solidFill>
              </a:rPr>
              <a:t>Aluno Equivalente</a:t>
            </a:r>
            <a:r>
              <a:rPr lang="pt-BR" sz="1600" b="1" dirty="0" smtClean="0"/>
              <a:t>);</a:t>
            </a: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- a </a:t>
            </a:r>
            <a:r>
              <a:rPr lang="pt-BR" sz="1600" dirty="0" smtClean="0"/>
              <a:t>oferta de cursos de graduação e pós-graduação em diferentes áreas do conhecimento </a:t>
            </a:r>
            <a:r>
              <a:rPr lang="pt-BR" sz="1600" b="1" dirty="0" smtClean="0"/>
              <a:t>(Não)</a:t>
            </a:r>
            <a:r>
              <a:rPr lang="pt-BR" sz="1600" dirty="0" smtClean="0"/>
              <a:t>;</a:t>
            </a:r>
            <a:br>
              <a:rPr lang="pt-BR" sz="1600" dirty="0" smtClean="0"/>
            </a:br>
            <a:r>
              <a:rPr lang="pt-BR" sz="1600" dirty="0" smtClean="0"/>
              <a:t>- a </a:t>
            </a:r>
            <a:r>
              <a:rPr lang="pt-BR" sz="1600" dirty="0" smtClean="0"/>
              <a:t>produção institucionalizada de conhecimento científico, tecnológico, cultural e artístico, reconhecida nacional ou internacionalmente </a:t>
            </a:r>
            <a:r>
              <a:rPr lang="pt-BR" sz="1600" b="1" dirty="0" smtClean="0"/>
              <a:t>(Não)</a:t>
            </a:r>
            <a:r>
              <a:rPr lang="pt-BR" sz="1600" dirty="0" smtClean="0"/>
              <a:t>;</a:t>
            </a:r>
            <a:br>
              <a:rPr lang="pt-BR" sz="1600" dirty="0" smtClean="0"/>
            </a:br>
            <a:r>
              <a:rPr lang="pt-BR" sz="1600" dirty="0" smtClean="0"/>
              <a:t>- o </a:t>
            </a:r>
            <a:r>
              <a:rPr lang="pt-BR" sz="1600" dirty="0" smtClean="0"/>
              <a:t>número de registro e comercialização de patentes </a:t>
            </a:r>
            <a:r>
              <a:rPr lang="pt-BR" sz="1600" b="1" dirty="0" smtClean="0"/>
              <a:t>(Não)</a:t>
            </a:r>
            <a:r>
              <a:rPr lang="pt-BR" sz="1600" dirty="0" smtClean="0"/>
              <a:t>;</a:t>
            </a:r>
            <a:br>
              <a:rPr lang="pt-BR" sz="1600" dirty="0" smtClean="0"/>
            </a:br>
            <a:r>
              <a:rPr lang="pt-BR" sz="1600" dirty="0" smtClean="0"/>
              <a:t>- a </a:t>
            </a:r>
            <a:r>
              <a:rPr lang="pt-BR" sz="1600" dirty="0" smtClean="0"/>
              <a:t>relação entre o número de alunos e o número de docentes na graduação e na pós-graduação (</a:t>
            </a:r>
            <a:r>
              <a:rPr lang="pt-BR" sz="1600" b="1" dirty="0" smtClean="0"/>
              <a:t>OK – </a:t>
            </a:r>
            <a:r>
              <a:rPr lang="pt-BR" sz="1600" b="1" dirty="0" smtClean="0">
                <a:solidFill>
                  <a:srgbClr val="FF0000"/>
                </a:solidFill>
              </a:rPr>
              <a:t>RAP</a:t>
            </a:r>
            <a:r>
              <a:rPr lang="pt-BR" sz="1600" b="1" dirty="0" smtClean="0"/>
              <a:t>);</a:t>
            </a: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- os </a:t>
            </a:r>
            <a:r>
              <a:rPr lang="pt-BR" sz="1600" dirty="0" smtClean="0"/>
              <a:t>resultados da avaliação pelo Sistema Nacional de Avaliação da Educação Superior - SINAES, instituído pela </a:t>
            </a:r>
            <a:r>
              <a:rPr lang="pt-BR" sz="1600" dirty="0" smtClean="0">
                <a:hlinkClick r:id="rId3"/>
              </a:rPr>
              <a:t>Lei no 10.861, de 14 de abril de 2004 </a:t>
            </a:r>
            <a:r>
              <a:rPr lang="pt-BR" sz="1600" b="1" dirty="0" smtClean="0">
                <a:solidFill>
                  <a:srgbClr val="FF0000"/>
                </a:solidFill>
                <a:hlinkClick r:id="rId3"/>
              </a:rPr>
              <a:t>(OK – ENADE, CC)</a:t>
            </a:r>
            <a:r>
              <a:rPr lang="pt-BR" sz="1600" dirty="0" smtClean="0">
                <a:solidFill>
                  <a:srgbClr val="FF0000"/>
                </a:solidFill>
                <a:hlinkClick r:id="rId3"/>
              </a:rPr>
              <a:t>;</a:t>
            </a: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- a </a:t>
            </a:r>
            <a:r>
              <a:rPr lang="pt-BR" sz="1600" dirty="0" smtClean="0"/>
              <a:t>existência de programas de mestrado e doutorado, bem como respectivos resultados da avaliação pela Fundação Coordenação de Aperfeiçoamento de Pessoal de Nível Superior – CAPES </a:t>
            </a:r>
            <a:r>
              <a:rPr lang="pt-BR" sz="1600" b="1" dirty="0" smtClean="0"/>
              <a:t>(OK </a:t>
            </a:r>
            <a:r>
              <a:rPr lang="pt-BR" sz="1600" b="1" dirty="0" smtClean="0">
                <a:solidFill>
                  <a:srgbClr val="FF0000"/>
                </a:solidFill>
              </a:rPr>
              <a:t>– Conceito CAPES)</a:t>
            </a:r>
            <a:r>
              <a:rPr lang="pt-BR" sz="1800" b="1" dirty="0" smtClean="0">
                <a:solidFill>
                  <a:srgbClr val="FF0000"/>
                </a:solidFill>
              </a:rPr>
              <a:t> </a:t>
            </a: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28604"/>
            <a:ext cx="76438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7772400" cy="5240054"/>
          </a:xfrm>
        </p:spPr>
        <p:txBody>
          <a:bodyPr>
            <a:normAutofit fontScale="90000"/>
          </a:bodyPr>
          <a:lstStyle/>
          <a:p>
            <a:pPr algn="l"/>
            <a:r>
              <a:rPr lang="pt-BR" sz="2800" b="1" dirty="0" smtClean="0"/>
              <a:t>R</a:t>
            </a:r>
            <a:r>
              <a:rPr lang="pt-BR" sz="2700" b="1" dirty="0" smtClean="0"/>
              <a:t>eferências para atualização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 5</a:t>
            </a:r>
            <a:r>
              <a:rPr lang="pt-BR" sz="2800" b="1" dirty="0" smtClean="0"/>
              <a:t>- Indicadores TCU: </a:t>
            </a:r>
            <a:r>
              <a:rPr lang="pt-BR" sz="2800" dirty="0" smtClean="0"/>
              <a:t>são 12 indicadores descritos em Orientação para Cálculo de indicadores de Gestão, disponível em (</a:t>
            </a:r>
            <a:r>
              <a:rPr lang="pt-BR" sz="2800" dirty="0" err="1" smtClean="0"/>
              <a:t>Simec</a:t>
            </a:r>
            <a:r>
              <a:rPr lang="pt-BR" sz="2800" dirty="0" smtClean="0"/>
              <a:t> – Rede Federal) 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6- </a:t>
            </a:r>
            <a:r>
              <a:rPr lang="pt-BR" sz="2400" dirty="0" smtClean="0"/>
              <a:t>Plano Nacional de Educação </a:t>
            </a:r>
            <a:r>
              <a:rPr lang="pt-BR" sz="2400" dirty="0" smtClean="0"/>
              <a:t> –PNE 2011-2020, Plano </a:t>
            </a:r>
            <a:r>
              <a:rPr lang="pt-BR" sz="2400" dirty="0" smtClean="0"/>
              <a:t>Plurianual </a:t>
            </a:r>
            <a:br>
              <a:rPr lang="pt-BR" sz="2400" dirty="0" smtClean="0"/>
            </a:br>
            <a:r>
              <a:rPr lang="pt-BR" sz="2400" dirty="0" smtClean="0"/>
              <a:t>PPA e REUNI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6438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571612"/>
            <a:ext cx="7772400" cy="5025740"/>
          </a:xfrm>
        </p:spPr>
        <p:txBody>
          <a:bodyPr>
            <a:normAutofit fontScale="90000"/>
          </a:bodyPr>
          <a:lstStyle/>
          <a:p>
            <a:pPr algn="l"/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-Divisão do trabalho por área:</a:t>
            </a:r>
            <a:br>
              <a:rPr lang="pt-BR" sz="2800" b="1" dirty="0" smtClean="0"/>
            </a:br>
            <a:r>
              <a:rPr lang="pt-BR" sz="2800" b="1" dirty="0" smtClean="0"/>
              <a:t>- </a:t>
            </a:r>
            <a:r>
              <a:rPr lang="pt-BR" sz="2200" b="1" dirty="0" smtClean="0"/>
              <a:t>Indicadores Gerais;</a:t>
            </a: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b="1" dirty="0" smtClean="0"/>
              <a:t>- Ensino (Graduação e Pós-Graduação);</a:t>
            </a:r>
            <a:br>
              <a:rPr lang="pt-BR" sz="2200" b="1" dirty="0" smtClean="0"/>
            </a:br>
            <a:r>
              <a:rPr lang="pt-BR" sz="2200" b="1" dirty="0" smtClean="0"/>
              <a:t>- Pesquisa;</a:t>
            </a:r>
            <a:br>
              <a:rPr lang="pt-BR" sz="2200" b="1" dirty="0" smtClean="0"/>
            </a:br>
            <a:r>
              <a:rPr lang="pt-BR" sz="2200" b="1" dirty="0" smtClean="0"/>
              <a:t>- Extensão;</a:t>
            </a:r>
            <a:br>
              <a:rPr lang="pt-BR" sz="2200" b="1" dirty="0" smtClean="0"/>
            </a:br>
            <a:r>
              <a:rPr lang="pt-BR" sz="2200" b="1" dirty="0" smtClean="0"/>
              <a:t>-Gestão de Pessoas;</a:t>
            </a:r>
            <a:br>
              <a:rPr lang="pt-BR" sz="2200" b="1" dirty="0" smtClean="0"/>
            </a:br>
            <a:r>
              <a:rPr lang="pt-BR" sz="2200" b="1" dirty="0" smtClean="0"/>
              <a:t>- Acervo Bibliográfico;</a:t>
            </a:r>
            <a:br>
              <a:rPr lang="pt-BR" sz="2200" b="1" dirty="0" smtClean="0"/>
            </a:br>
            <a:r>
              <a:rPr lang="pt-BR" sz="2200" b="1" dirty="0" smtClean="0"/>
              <a:t>- </a:t>
            </a:r>
            <a:r>
              <a:rPr lang="pt-BR" sz="2200" b="1" dirty="0" smtClean="0">
                <a:solidFill>
                  <a:srgbClr val="FF0000"/>
                </a:solidFill>
              </a:rPr>
              <a:t>Internacionalização;</a:t>
            </a:r>
            <a:br>
              <a:rPr lang="pt-BR" sz="2200" b="1" dirty="0" smtClean="0">
                <a:solidFill>
                  <a:srgbClr val="FF0000"/>
                </a:solidFill>
              </a:rPr>
            </a:br>
            <a:r>
              <a:rPr lang="pt-BR" sz="2200" b="1" dirty="0" smtClean="0">
                <a:solidFill>
                  <a:srgbClr val="FF0000"/>
                </a:solidFill>
              </a:rPr>
              <a:t>- Inovação;</a:t>
            </a:r>
            <a:br>
              <a:rPr lang="pt-BR" sz="2200" b="1" dirty="0" smtClean="0">
                <a:solidFill>
                  <a:srgbClr val="FF0000"/>
                </a:solidFill>
              </a:rPr>
            </a:br>
            <a:r>
              <a:rPr lang="pt-BR" sz="2200" b="1" dirty="0" smtClean="0">
                <a:solidFill>
                  <a:srgbClr val="FF0000"/>
                </a:solidFill>
              </a:rPr>
              <a:t>- Inserção no Mercado de Trabalho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6438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1142984"/>
            <a:ext cx="7772400" cy="5454368"/>
          </a:xfrm>
        </p:spPr>
        <p:txBody>
          <a:bodyPr>
            <a:normAutofit/>
          </a:bodyPr>
          <a:lstStyle/>
          <a:p>
            <a:pPr algn="l"/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-</a:t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endParaRPr lang="pt-BR" sz="2800" dirty="0"/>
          </a:p>
        </p:txBody>
      </p:sp>
      <p:pic>
        <p:nvPicPr>
          <p:cNvPr id="4" name="Imagem 3" descr="C:\Users\proplan-p085405\Desktop\FORPLAD\Coordenação Nacional\Imagens\logo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6438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14348" y="1571614"/>
          <a:ext cx="7715304" cy="4929222"/>
        </p:xfrm>
        <a:graphic>
          <a:graphicData uri="http://schemas.openxmlformats.org/drawingml/2006/table">
            <a:tbl>
              <a:tblPr/>
              <a:tblGrid>
                <a:gridCol w="406962"/>
                <a:gridCol w="2221329"/>
                <a:gridCol w="5087013"/>
              </a:tblGrid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N°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Detalhamento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Descrição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Dimensão: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Eficiência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Nome: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Índice de Qualificação do Corpo Docente (IQCD)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Objeto de mensuração: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Mede o nível de qualificação do corpo docente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Fórmula de cálculo: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IQCD = (5D+3M+2E+1G) / (D+M+E+G)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Unidade de medida: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 numérico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5576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Fonte / Periodicidade de coleta: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SIAPE/ coleta anual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38940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Interpretação: 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 indicador varia no intervalo contínuo de 1 a 5. Quanto mais próximo de 5, melhor. Onde D = nº de professores com Doutorado; M = nº de professores com Mestrado; E = nº de professores com especialização; G = nº de professores apenas com Graduação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62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Observações:</a:t>
                      </a:r>
                      <a:endParaRPr lang="pt-B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pt-BR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374" marR="30374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5804</TotalTime>
  <Words>146</Words>
  <Application>Microsoft Office PowerPoint</Application>
  <PresentationFormat>Apresentação na tela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Comissão de Planejamento e Avaliação – Proposta de Trabalho do GT Pesquisa de Indicadores de Gestão das Ifes</vt:lpstr>
      <vt:lpstr>                  Equipe  Responsável: Raquel Borges (UFPA);   Participantes: Marco Antônio (UFSC), Beth (UFMT), Vicente, Valdomiro (UFRRJ),  Marize (UFMS) e José Márcio (UFF);                  </vt:lpstr>
      <vt:lpstr>Proposta 1. Atualização do Caderno de Indicadores FORPLAD 2002  Indicadores Gerais Graduação Pós-Graduação Pesquisa Extensão Acervo Bibliográfico Corpo de servidores Hospital Universitário</vt:lpstr>
      <vt:lpstr>      Referências para atualização 1- Indicadores de Desempenho da UFPA, disponível em http://www.proplan.ufpa.br/doc/Indicadores_de_Desempenho.pdf que contém: - contexto atual das IFES e da importância de se adotar medidas voltadas para a modernização nos sistemas de gestão destas.  - Conceituação de indicadores de desempenho seguida de suas principais características, tipos, mitos e limitações na sua utilização; - - Passo a passo para a criação de novos indicadores para além de boas práticas ao utilizá-los. - Ficha dos 34 indicadores do Painel de Desempenho do PDI 2011-2015  2 – Ranking Universitário da Folha (RUF), disponível http://arte.folha.uol.com.br/cotidiano/2013/09/09/entenda_o_ruf/metodologia_completa.pdf  considera indicadores nas áreas de Ensino, Pesquisa, Internacionalização, Inovação e Inserção no mercado de  trabalho 3 – Indicadores dos SINAES, disponível em http://portal.inep.gov.br/educacao-superior/indicadores (ENADE, CPC e IGC e subindicadores)      </vt:lpstr>
      <vt:lpstr>     Referências para atualização  4- Indicadores da Matriz OCC, definidos no Decreto 7.233/2010 e na Portaria  651/2013 disponível em http://forplad.andifes.org.br/sites/default/files/Portaria%20n%C2%BA%20651%20-%20Matriz%20OCC.pdf  : - O número de matrículas e a quantidade de alunos ingressantes e concluintes na graduação e na pós-graduação em cada período (OK – Aluno Equivalente); - a oferta de cursos de graduação e pós-graduação em diferentes áreas do conhecimento (Não); - a produção institucionalizada de conhecimento científico, tecnológico, cultural e artístico, reconhecida nacional ou internacionalmente (Não); - o número de registro e comercialização de patentes (Não); - a relação entre o número de alunos e o número de docentes na graduação e na pós-graduação (OK – RAP); - os resultados da avaliação pelo Sistema Nacional de Avaliação da Educação Superior - SINAES, instituído pela Lei no 10.861, de 14 de abril de 2004 (OK – ENADE, CC); - a existência de programas de mestrado e doutorado, bem como respectivos resultados da avaliação pela Fundação Coordenação de Aperfeiçoamento de Pessoal de Nível Superior – CAPES (OK – Conceito CAPES)       </vt:lpstr>
      <vt:lpstr>Referências para atualização  5- Indicadores TCU: são 12 indicadores descritos em Orientação para Cálculo de indicadores de Gestão, disponível em (Simec – Rede Federal)   6- Plano Nacional de Educação  –PNE 2011-2020, Plano Plurianual  PPA e REUNI      </vt:lpstr>
      <vt:lpstr>   -Divisão do trabalho por área: - Indicadores Gerais; - Ensino (Graduação e Pós-Graduação); - Pesquisa; - Extensão; -Gestão de Pessoas; - Acervo Bibliográfico; - Internacionalização; - Inovação; - Inserção no Mercado de Trabalho      </vt:lpstr>
      <vt:lpstr>   -   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Gestão da Regional Norte 2014-2015</dc:title>
  <dc:creator>Diretoria</dc:creator>
  <cp:lastModifiedBy>Diretoria</cp:lastModifiedBy>
  <cp:revision>39</cp:revision>
  <dcterms:created xsi:type="dcterms:W3CDTF">2014-05-22T16:49:16Z</dcterms:created>
  <dcterms:modified xsi:type="dcterms:W3CDTF">2014-09-01T12:16:12Z</dcterms:modified>
</cp:coreProperties>
</file>