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9" r:id="rId3"/>
    <p:sldId id="270" r:id="rId4"/>
    <p:sldId id="263" r:id="rId5"/>
    <p:sldId id="264" r:id="rId6"/>
    <p:sldId id="265" r:id="rId7"/>
    <p:sldId id="266" r:id="rId8"/>
    <p:sldId id="267" r:id="rId9"/>
    <p:sldId id="271" r:id="rId10"/>
    <p:sldId id="272" r:id="rId11"/>
    <p:sldId id="277" r:id="rId12"/>
    <p:sldId id="273" r:id="rId13"/>
    <p:sldId id="274" r:id="rId14"/>
    <p:sldId id="276" r:id="rId15"/>
    <p:sldId id="275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236BF-791D-4107-B308-1594105A5D51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BC418-04BC-4026-A81D-1ACDB42FB6D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91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BC418-04BC-4026-A81D-1ACDB42FB6D2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21217-0F85-4D4C-91F8-D62915CB4E00}" type="datetimeFigureOut">
              <a:rPr lang="pt-BR" smtClean="0"/>
              <a:pPr/>
              <a:t>20/12/2012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CC51-6320-4786-8DAA-CD8DBC444B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7544" y="2420888"/>
            <a:ext cx="82296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GT de </a:t>
            </a:r>
            <a:r>
              <a:rPr 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Administração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23528" y="332656"/>
          <a:ext cx="8388424" cy="683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Imagem de Bitmap" r:id="rId4" imgW="10825241" imgH="1085714" progId="PBrush">
                  <p:embed/>
                </p:oleObj>
              </mc:Choice>
              <mc:Fallback>
                <p:oleObj name="Imagem de Bitmap" r:id="rId4" imgW="10825241" imgH="1085714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32656"/>
                        <a:ext cx="8388424" cy="683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PESSOAL</a:t>
            </a:r>
          </a:p>
          <a:p>
            <a:pPr marL="514350" indent="-514350">
              <a:buAutoNum type="alphaLcParenR"/>
            </a:pPr>
            <a:r>
              <a:rPr lang="en-US" sz="2800" b="1" dirty="0" err="1" smtClean="0">
                <a:solidFill>
                  <a:schemeClr val="bg1"/>
                </a:solidFill>
              </a:rPr>
              <a:t>Proposição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para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que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os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Pró-Reitores</a:t>
            </a:r>
            <a:r>
              <a:rPr lang="en-US" sz="2800" b="1" dirty="0" smtClean="0">
                <a:solidFill>
                  <a:schemeClr val="bg1"/>
                </a:solidFill>
              </a:rPr>
              <a:t>/</a:t>
            </a:r>
            <a:r>
              <a:rPr lang="en-US" sz="2800" b="1" dirty="0" err="1" smtClean="0">
                <a:solidFill>
                  <a:schemeClr val="bg1"/>
                </a:solidFill>
              </a:rPr>
              <a:t>Diretores</a:t>
            </a:r>
            <a:r>
              <a:rPr lang="en-US" sz="2800" b="1" dirty="0" smtClean="0">
                <a:solidFill>
                  <a:schemeClr val="bg1"/>
                </a:solidFill>
              </a:rPr>
              <a:t>  de </a:t>
            </a:r>
            <a:r>
              <a:rPr lang="en-US" sz="2800" b="1" dirty="0" err="1" smtClean="0">
                <a:solidFill>
                  <a:schemeClr val="bg1"/>
                </a:solidFill>
              </a:rPr>
              <a:t>Gestão</a:t>
            </a:r>
            <a:r>
              <a:rPr lang="en-US" sz="2800" b="1" dirty="0" smtClean="0">
                <a:solidFill>
                  <a:schemeClr val="bg1"/>
                </a:solidFill>
              </a:rPr>
              <a:t> de </a:t>
            </a:r>
            <a:r>
              <a:rPr lang="en-US" sz="2800" b="1" dirty="0" err="1" smtClean="0">
                <a:solidFill>
                  <a:schemeClr val="bg1"/>
                </a:solidFill>
              </a:rPr>
              <a:t>Pessoas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passem</a:t>
            </a:r>
            <a:r>
              <a:rPr lang="en-US" sz="2800" b="1" dirty="0" smtClean="0">
                <a:solidFill>
                  <a:schemeClr val="bg1"/>
                </a:solidFill>
              </a:rPr>
              <a:t> a </a:t>
            </a:r>
            <a:r>
              <a:rPr lang="en-US" sz="2800" b="1" dirty="0" err="1" smtClean="0">
                <a:solidFill>
                  <a:schemeClr val="bg1"/>
                </a:solidFill>
              </a:rPr>
              <a:t>participar</a:t>
            </a:r>
            <a:r>
              <a:rPr lang="en-US" sz="2800" b="1" dirty="0" smtClean="0">
                <a:solidFill>
                  <a:schemeClr val="bg1"/>
                </a:solidFill>
              </a:rPr>
              <a:t> das </a:t>
            </a:r>
            <a:r>
              <a:rPr lang="en-US" sz="2800" b="1" dirty="0" err="1" smtClean="0">
                <a:solidFill>
                  <a:schemeClr val="bg1"/>
                </a:solidFill>
              </a:rPr>
              <a:t>reuniões</a:t>
            </a:r>
            <a:r>
              <a:rPr lang="en-US" sz="2800" b="1" dirty="0" smtClean="0">
                <a:solidFill>
                  <a:schemeClr val="bg1"/>
                </a:solidFill>
              </a:rPr>
              <a:t> do FORPLAD </a:t>
            </a:r>
            <a:r>
              <a:rPr lang="en-US" sz="2800" b="1" dirty="0" err="1" smtClean="0">
                <a:solidFill>
                  <a:schemeClr val="bg1"/>
                </a:solidFill>
              </a:rPr>
              <a:t>onde</a:t>
            </a:r>
            <a:r>
              <a:rPr lang="en-US" sz="2800" b="1" dirty="0" smtClean="0">
                <a:solidFill>
                  <a:schemeClr val="bg1"/>
                </a:solidFill>
              </a:rPr>
              <a:t> o </a:t>
            </a:r>
            <a:r>
              <a:rPr lang="en-US" sz="2800" b="1" dirty="0" err="1" smtClean="0">
                <a:solidFill>
                  <a:schemeClr val="bg1"/>
                </a:solidFill>
              </a:rPr>
              <a:t>tema</a:t>
            </a:r>
            <a:r>
              <a:rPr lang="en-US" sz="2800" b="1" dirty="0" smtClean="0">
                <a:solidFill>
                  <a:schemeClr val="bg1"/>
                </a:solidFill>
              </a:rPr>
              <a:t> de </a:t>
            </a:r>
            <a:r>
              <a:rPr lang="en-US" sz="2800" b="1" dirty="0" err="1" smtClean="0">
                <a:solidFill>
                  <a:schemeClr val="bg1"/>
                </a:solidFill>
              </a:rPr>
              <a:t>pessoal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seja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tratado</a:t>
            </a:r>
            <a:r>
              <a:rPr lang="en-US" sz="2800" b="1" dirty="0" smtClean="0">
                <a:solidFill>
                  <a:schemeClr val="bg1"/>
                </a:solidFill>
              </a:rPr>
              <a:t>. </a:t>
            </a:r>
          </a:p>
          <a:p>
            <a:pPr marL="514350" indent="-514350">
              <a:buAutoNum type="alphaLcParenR"/>
            </a:pPr>
            <a:r>
              <a:rPr lang="en-US" sz="2800" b="1" dirty="0" smtClean="0">
                <a:solidFill>
                  <a:schemeClr val="bg1"/>
                </a:solidFill>
              </a:rPr>
              <a:t>VBC: </a:t>
            </a:r>
            <a:r>
              <a:rPr lang="en-US" sz="2800" b="1" dirty="0" err="1" smtClean="0">
                <a:solidFill>
                  <a:schemeClr val="bg1"/>
                </a:solidFill>
              </a:rPr>
              <a:t>Pleno</a:t>
            </a:r>
            <a:r>
              <a:rPr lang="en-US" sz="2800" b="1" dirty="0" smtClean="0">
                <a:solidFill>
                  <a:schemeClr val="bg1"/>
                </a:solidFill>
              </a:rPr>
              <a:t> do FORPLAD </a:t>
            </a:r>
            <a:r>
              <a:rPr lang="en-US" sz="2800" b="1" dirty="0" err="1" smtClean="0">
                <a:solidFill>
                  <a:schemeClr val="bg1"/>
                </a:solidFill>
              </a:rPr>
              <a:t>deve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encaminhar</a:t>
            </a:r>
            <a:r>
              <a:rPr lang="en-US" sz="2800" b="1" dirty="0" smtClean="0">
                <a:solidFill>
                  <a:schemeClr val="bg1"/>
                </a:solidFill>
              </a:rPr>
              <a:t> à ANDIFES </a:t>
            </a:r>
            <a:r>
              <a:rPr lang="en-US" sz="2800" b="1" dirty="0" err="1" smtClean="0">
                <a:solidFill>
                  <a:schemeClr val="bg1"/>
                </a:solidFill>
              </a:rPr>
              <a:t>proposta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para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que</a:t>
            </a:r>
            <a:r>
              <a:rPr lang="en-US" sz="2800" b="1" dirty="0" smtClean="0">
                <a:solidFill>
                  <a:schemeClr val="bg1"/>
                </a:solidFill>
              </a:rPr>
              <a:t> a SRH regularize o </a:t>
            </a:r>
            <a:r>
              <a:rPr lang="en-US" sz="2800" b="1" dirty="0" err="1" smtClean="0">
                <a:solidFill>
                  <a:schemeClr val="bg1"/>
                </a:solidFill>
              </a:rPr>
              <a:t>pagamento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da</a:t>
            </a:r>
            <a:r>
              <a:rPr lang="en-US" sz="2800" b="1" dirty="0" smtClean="0">
                <a:solidFill>
                  <a:schemeClr val="bg1"/>
                </a:solidFill>
              </a:rPr>
              <a:t> VBC.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PESSOAL</a:t>
            </a:r>
          </a:p>
          <a:p>
            <a:pPr marL="514350" indent="-514350">
              <a:buAutoNum type="alphaLcParenR"/>
            </a:pPr>
            <a:r>
              <a:rPr lang="en-US" sz="2800" b="1" dirty="0" err="1" smtClean="0">
                <a:solidFill>
                  <a:schemeClr val="bg1"/>
                </a:solidFill>
              </a:rPr>
              <a:t>Periculosidade</a:t>
            </a:r>
            <a:r>
              <a:rPr lang="en-US" sz="2800" b="1" dirty="0" smtClean="0">
                <a:solidFill>
                  <a:schemeClr val="bg1"/>
                </a:solidFill>
              </a:rPr>
              <a:t>/</a:t>
            </a:r>
            <a:r>
              <a:rPr lang="en-US" sz="2800" b="1" dirty="0" err="1" smtClean="0">
                <a:solidFill>
                  <a:schemeClr val="bg1"/>
                </a:solidFill>
              </a:rPr>
              <a:t>Insalubridade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</a:p>
          <a:p>
            <a:pPr marL="914400" lvl="1" indent="-514350"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chemeClr val="bg1"/>
                </a:solidFill>
              </a:rPr>
              <a:t>Socialização</a:t>
            </a:r>
            <a:r>
              <a:rPr lang="en-US" sz="2400" b="1" dirty="0" smtClean="0">
                <a:solidFill>
                  <a:schemeClr val="bg1"/>
                </a:solidFill>
              </a:rPr>
              <a:t> de </a:t>
            </a:r>
            <a:r>
              <a:rPr lang="en-US" sz="2400" b="1" dirty="0" err="1" smtClean="0">
                <a:solidFill>
                  <a:schemeClr val="bg1"/>
                </a:solidFill>
              </a:rPr>
              <a:t>informações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sobre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os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procedimentos</a:t>
            </a:r>
            <a:r>
              <a:rPr lang="en-US" sz="2400" b="1" dirty="0" smtClean="0">
                <a:solidFill>
                  <a:schemeClr val="bg1"/>
                </a:solidFill>
              </a:rPr>
              <a:t> de </a:t>
            </a:r>
            <a:r>
              <a:rPr lang="en-US" sz="2400" b="1" dirty="0" err="1" smtClean="0">
                <a:solidFill>
                  <a:schemeClr val="bg1"/>
                </a:solidFill>
              </a:rPr>
              <a:t>concessões</a:t>
            </a:r>
            <a:r>
              <a:rPr lang="en-US" sz="2400" b="1" dirty="0" smtClean="0">
                <a:solidFill>
                  <a:schemeClr val="bg1"/>
                </a:solidFill>
              </a:rPr>
              <a:t> de </a:t>
            </a:r>
            <a:r>
              <a:rPr lang="en-US" sz="2400" b="1" dirty="0" err="1" smtClean="0">
                <a:solidFill>
                  <a:schemeClr val="bg1"/>
                </a:solidFill>
              </a:rPr>
              <a:t>aponsetadorias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especiais</a:t>
            </a:r>
            <a:r>
              <a:rPr lang="en-US" sz="2400" b="1" dirty="0" smtClean="0">
                <a:solidFill>
                  <a:schemeClr val="bg1"/>
                </a:solidFill>
              </a:rPr>
              <a:t>;</a:t>
            </a:r>
          </a:p>
          <a:p>
            <a:pPr marL="914400" lvl="1" indent="-514350">
              <a:buFont typeface="Wingdings" pitchFamily="2" charset="2"/>
              <a:buChar char="ü"/>
            </a:pPr>
            <a:r>
              <a:rPr lang="en-US" sz="2400" b="1" dirty="0" err="1" smtClean="0">
                <a:solidFill>
                  <a:schemeClr val="bg1"/>
                </a:solidFill>
              </a:rPr>
              <a:t>Procedimentos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para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elaboração</a:t>
            </a:r>
            <a:r>
              <a:rPr lang="en-US" sz="2400" b="1" dirty="0" smtClean="0">
                <a:solidFill>
                  <a:schemeClr val="bg1"/>
                </a:solidFill>
              </a:rPr>
              <a:t> de </a:t>
            </a:r>
            <a:r>
              <a:rPr lang="en-US" sz="2400" b="1" dirty="0" err="1" smtClean="0">
                <a:solidFill>
                  <a:schemeClr val="bg1"/>
                </a:solidFill>
              </a:rPr>
              <a:t>laudos</a:t>
            </a:r>
            <a:r>
              <a:rPr lang="en-US" sz="2400" b="1" dirty="0" smtClean="0">
                <a:solidFill>
                  <a:schemeClr val="bg1"/>
                </a:solidFill>
              </a:rPr>
              <a:t>  de </a:t>
            </a:r>
            <a:r>
              <a:rPr lang="en-US" sz="2400" b="1" dirty="0" err="1" smtClean="0">
                <a:solidFill>
                  <a:schemeClr val="bg1"/>
                </a:solidFill>
              </a:rPr>
              <a:t>avaliações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ambientais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em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ambientes</a:t>
            </a:r>
            <a:r>
              <a:rPr lang="en-US" sz="2400" b="1" dirty="0" smtClean="0">
                <a:solidFill>
                  <a:schemeClr val="bg1"/>
                </a:solidFill>
              </a:rPr>
              <a:t> de </a:t>
            </a:r>
            <a:r>
              <a:rPr lang="en-US" sz="2400" b="1" dirty="0" err="1" smtClean="0">
                <a:solidFill>
                  <a:schemeClr val="bg1"/>
                </a:solidFill>
              </a:rPr>
              <a:t>trabalho</a:t>
            </a:r>
            <a:r>
              <a:rPr lang="en-US" sz="2400" b="1" dirty="0" smtClean="0">
                <a:solidFill>
                  <a:schemeClr val="bg1"/>
                </a:solidFill>
              </a:rPr>
              <a:t>;</a:t>
            </a:r>
          </a:p>
          <a:p>
            <a:pPr marL="514350" indent="-514350">
              <a:buAutoNum type="alphaLcParenR"/>
            </a:pPr>
            <a:r>
              <a:rPr lang="en-US" sz="2800" b="1" dirty="0" err="1" smtClean="0">
                <a:solidFill>
                  <a:schemeClr val="bg1"/>
                </a:solidFill>
              </a:rPr>
              <a:t>Criação</a:t>
            </a:r>
            <a:r>
              <a:rPr lang="en-US" sz="2800" b="1" dirty="0" smtClean="0">
                <a:solidFill>
                  <a:schemeClr val="bg1"/>
                </a:solidFill>
              </a:rPr>
              <a:t> de um GT de </a:t>
            </a:r>
            <a:r>
              <a:rPr lang="en-US" sz="2800" b="1" dirty="0" err="1" smtClean="0">
                <a:solidFill>
                  <a:schemeClr val="bg1"/>
                </a:solidFill>
              </a:rPr>
              <a:t>Gestão</a:t>
            </a:r>
            <a:r>
              <a:rPr lang="en-US" sz="2800" b="1" dirty="0" smtClean="0">
                <a:solidFill>
                  <a:schemeClr val="bg1"/>
                </a:solidFill>
              </a:rPr>
              <a:t> de </a:t>
            </a:r>
            <a:r>
              <a:rPr lang="en-US" sz="2800" b="1" dirty="0" err="1" smtClean="0">
                <a:solidFill>
                  <a:schemeClr val="bg1"/>
                </a:solidFill>
              </a:rPr>
              <a:t>Pessoas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en-US" sz="2800" b="1" dirty="0" err="1" smtClean="0">
                <a:solidFill>
                  <a:schemeClr val="bg1"/>
                </a:solidFill>
              </a:rPr>
              <a:t>Exemplo</a:t>
            </a:r>
            <a:r>
              <a:rPr lang="en-US" sz="2800" b="1" smtClean="0">
                <a:solidFill>
                  <a:schemeClr val="bg1"/>
                </a:solidFill>
              </a:rPr>
              <a:t>: EAD.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b="1" dirty="0" err="1" smtClean="0">
                <a:solidFill>
                  <a:schemeClr val="bg1"/>
                </a:solidFill>
              </a:rPr>
              <a:t>Recuperações</a:t>
            </a:r>
            <a:r>
              <a:rPr lang="en-US" sz="2800" b="1" dirty="0" smtClean="0">
                <a:solidFill>
                  <a:schemeClr val="bg1"/>
                </a:solidFill>
              </a:rPr>
              <a:t> de </a:t>
            </a:r>
            <a:r>
              <a:rPr lang="en-US" sz="2800" b="1" dirty="0" err="1" smtClean="0">
                <a:solidFill>
                  <a:schemeClr val="bg1"/>
                </a:solidFill>
              </a:rPr>
              <a:t>empenhos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inscritos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em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Restos</a:t>
            </a:r>
            <a:r>
              <a:rPr lang="en-US" sz="2800" b="1" dirty="0" smtClean="0">
                <a:solidFill>
                  <a:schemeClr val="bg1"/>
                </a:solidFill>
              </a:rPr>
              <a:t> a</a:t>
            </a:r>
          </a:p>
          <a:p>
            <a:pPr marL="514350" indent="-514350">
              <a:buNone/>
            </a:pPr>
            <a:r>
              <a:rPr lang="en-US" sz="2800" b="1" dirty="0" err="1" smtClean="0">
                <a:solidFill>
                  <a:schemeClr val="bg1"/>
                </a:solidFill>
              </a:rPr>
              <a:t>Pagar</a:t>
            </a:r>
            <a:r>
              <a:rPr lang="en-US" sz="2800" b="1" dirty="0" smtClean="0">
                <a:solidFill>
                  <a:schemeClr val="bg1"/>
                </a:solidFill>
              </a:rPr>
              <a:t> e </a:t>
            </a:r>
            <a:r>
              <a:rPr lang="en-US" sz="2800" b="1" dirty="0" err="1" smtClean="0">
                <a:solidFill>
                  <a:schemeClr val="bg1"/>
                </a:solidFill>
              </a:rPr>
              <a:t>que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seriam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anulados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por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inadimplimento</a:t>
            </a:r>
            <a:r>
              <a:rPr lang="en-US" sz="2800" b="1" dirty="0" smtClean="0">
                <a:solidFill>
                  <a:schemeClr val="bg1"/>
                </a:solidFill>
              </a:rPr>
              <a:t> do </a:t>
            </a:r>
            <a:r>
              <a:rPr lang="en-US" sz="2800" b="1" dirty="0" err="1" smtClean="0">
                <a:solidFill>
                  <a:schemeClr val="bg1"/>
                </a:solidFill>
              </a:rPr>
              <a:t>fornecedor</a:t>
            </a:r>
            <a:r>
              <a:rPr lang="en-US" sz="2800" b="1" dirty="0" smtClean="0">
                <a:solidFill>
                  <a:schemeClr val="bg1"/>
                </a:solidFill>
              </a:rPr>
              <a:t>: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r>
              <a:rPr lang="en-US" sz="2800" b="1" dirty="0" err="1" smtClean="0">
                <a:solidFill>
                  <a:schemeClr val="bg1"/>
                </a:solidFill>
              </a:rPr>
              <a:t>Elaboração</a:t>
            </a:r>
            <a:r>
              <a:rPr lang="en-US" sz="2800" b="1" dirty="0" smtClean="0">
                <a:solidFill>
                  <a:schemeClr val="bg1"/>
                </a:solidFill>
              </a:rPr>
              <a:t> de </a:t>
            </a:r>
            <a:r>
              <a:rPr lang="en-US" sz="2800" b="1" dirty="0" err="1" smtClean="0">
                <a:solidFill>
                  <a:schemeClr val="bg1"/>
                </a:solidFill>
              </a:rPr>
              <a:t>uma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minuta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sobre</a:t>
            </a:r>
            <a:r>
              <a:rPr lang="en-US" sz="2800" b="1" dirty="0" smtClean="0">
                <a:solidFill>
                  <a:schemeClr val="bg1"/>
                </a:solidFill>
              </a:rPr>
              <a:t> o </a:t>
            </a:r>
            <a:r>
              <a:rPr lang="en-US" sz="2800" b="1" dirty="0" err="1" smtClean="0">
                <a:solidFill>
                  <a:schemeClr val="bg1"/>
                </a:solidFill>
              </a:rPr>
              <a:t>tema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para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que</a:t>
            </a:r>
            <a:r>
              <a:rPr lang="en-US" sz="2800" b="1" dirty="0" smtClean="0">
                <a:solidFill>
                  <a:schemeClr val="bg1"/>
                </a:solidFill>
              </a:rPr>
              <a:t> se </a:t>
            </a:r>
            <a:r>
              <a:rPr lang="en-US" sz="2800" b="1" dirty="0" err="1" smtClean="0">
                <a:solidFill>
                  <a:schemeClr val="bg1"/>
                </a:solidFill>
              </a:rPr>
              <a:t>possa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propor</a:t>
            </a:r>
            <a:r>
              <a:rPr lang="en-US" sz="2800" b="1" dirty="0" smtClean="0">
                <a:solidFill>
                  <a:schemeClr val="bg1"/>
                </a:solidFill>
              </a:rPr>
              <a:t> a </a:t>
            </a:r>
            <a:r>
              <a:rPr lang="en-US" sz="2800" b="1" dirty="0" err="1" smtClean="0">
                <a:solidFill>
                  <a:schemeClr val="bg1"/>
                </a:solidFill>
              </a:rPr>
              <a:t>regularização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da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prática</a:t>
            </a:r>
            <a:r>
              <a:rPr lang="en-US" sz="2800" b="1" dirty="0" smtClean="0">
                <a:solidFill>
                  <a:schemeClr val="bg1"/>
                </a:solidFill>
              </a:rPr>
              <a:t> no SIAFI.</a:t>
            </a:r>
          </a:p>
          <a:p>
            <a:pPr marL="514350" indent="-514350">
              <a:buAutoNum type="alphaLcParenR"/>
            </a:pPr>
            <a:r>
              <a:rPr lang="en-US" sz="2800" b="1" dirty="0" err="1" smtClean="0">
                <a:solidFill>
                  <a:schemeClr val="bg1"/>
                </a:solidFill>
              </a:rPr>
              <a:t>Avaliar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riscos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da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proposta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3500" b="1" dirty="0" err="1" smtClean="0">
                <a:solidFill>
                  <a:schemeClr val="bg1"/>
                </a:solidFill>
              </a:rPr>
              <a:t>Eficência</a:t>
            </a:r>
            <a:r>
              <a:rPr lang="en-US" sz="3500" b="1" dirty="0" smtClean="0">
                <a:solidFill>
                  <a:schemeClr val="bg1"/>
                </a:solidFill>
              </a:rPr>
              <a:t> do </a:t>
            </a:r>
            <a:r>
              <a:rPr lang="en-US" sz="3500" b="1" dirty="0" err="1" smtClean="0">
                <a:solidFill>
                  <a:schemeClr val="bg1"/>
                </a:solidFill>
              </a:rPr>
              <a:t>Gasto</a:t>
            </a:r>
            <a:r>
              <a:rPr lang="en-US" sz="3500" b="1" dirty="0" smtClean="0">
                <a:solidFill>
                  <a:schemeClr val="bg1"/>
                </a:solidFill>
              </a:rPr>
              <a:t>    </a:t>
            </a:r>
          </a:p>
          <a:p>
            <a:pPr marL="742950" indent="-742950" algn="just">
              <a:buAutoNum type="alphaLcParenR"/>
            </a:pPr>
            <a:r>
              <a:rPr lang="en-US" sz="3500" b="1" dirty="0" smtClean="0">
                <a:solidFill>
                  <a:schemeClr val="bg1"/>
                </a:solidFill>
              </a:rPr>
              <a:t>Os </a:t>
            </a:r>
            <a:r>
              <a:rPr lang="en-US" sz="3500" b="1" dirty="0" err="1" smtClean="0">
                <a:solidFill>
                  <a:schemeClr val="bg1"/>
                </a:solidFill>
              </a:rPr>
              <a:t>ganhos</a:t>
            </a:r>
            <a:r>
              <a:rPr lang="en-US" sz="3500" b="1" dirty="0" smtClean="0">
                <a:solidFill>
                  <a:schemeClr val="bg1"/>
                </a:solidFill>
              </a:rPr>
              <a:t> de 2010 </a:t>
            </a:r>
            <a:r>
              <a:rPr lang="en-US" sz="3500" b="1" dirty="0" err="1" smtClean="0">
                <a:solidFill>
                  <a:schemeClr val="bg1"/>
                </a:solidFill>
              </a:rPr>
              <a:t>não</a:t>
            </a:r>
            <a:r>
              <a:rPr lang="en-US" sz="3500" b="1" dirty="0" smtClean="0">
                <a:solidFill>
                  <a:schemeClr val="bg1"/>
                </a:solidFill>
              </a:rPr>
              <a:t> é </a:t>
            </a:r>
            <a:r>
              <a:rPr lang="en-US" sz="3500" b="1" dirty="0" err="1" smtClean="0">
                <a:solidFill>
                  <a:schemeClr val="bg1"/>
                </a:solidFill>
              </a:rPr>
              <a:t>algo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acabado</a:t>
            </a:r>
            <a:r>
              <a:rPr lang="en-US" sz="3500" b="1" dirty="0" smtClean="0">
                <a:solidFill>
                  <a:schemeClr val="bg1"/>
                </a:solidFill>
              </a:rPr>
              <a:t>. </a:t>
            </a:r>
            <a:r>
              <a:rPr lang="en-US" sz="3500" b="1" dirty="0" err="1" smtClean="0">
                <a:solidFill>
                  <a:schemeClr val="bg1"/>
                </a:solidFill>
              </a:rPr>
              <a:t>Devemos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avançar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em</a:t>
            </a:r>
            <a:r>
              <a:rPr lang="en-US" sz="3500" b="1" dirty="0" smtClean="0">
                <a:solidFill>
                  <a:schemeClr val="bg1"/>
                </a:solidFill>
              </a:rPr>
              <a:t> 2011.</a:t>
            </a:r>
          </a:p>
          <a:p>
            <a:pPr marL="742950" indent="-742950" algn="just">
              <a:buAutoNum type="alphaLcParenR"/>
            </a:pPr>
            <a:r>
              <a:rPr lang="en-US" sz="3500" b="1" dirty="0" err="1" smtClean="0">
                <a:solidFill>
                  <a:schemeClr val="bg1"/>
                </a:solidFill>
              </a:rPr>
              <a:t>Uso</a:t>
            </a:r>
            <a:r>
              <a:rPr lang="en-US" sz="3500" b="1" dirty="0" smtClean="0">
                <a:solidFill>
                  <a:schemeClr val="bg1"/>
                </a:solidFill>
              </a:rPr>
              <a:t> de </a:t>
            </a:r>
            <a:r>
              <a:rPr lang="en-US" sz="3500" b="1" dirty="0" err="1" smtClean="0">
                <a:solidFill>
                  <a:schemeClr val="bg1"/>
                </a:solidFill>
              </a:rPr>
              <a:t>geradores</a:t>
            </a:r>
            <a:r>
              <a:rPr lang="en-US" sz="3500" b="1" dirty="0" smtClean="0">
                <a:solidFill>
                  <a:schemeClr val="bg1"/>
                </a:solidFill>
              </a:rPr>
              <a:t> no </a:t>
            </a:r>
            <a:r>
              <a:rPr lang="en-US" sz="3500" b="1" dirty="0" err="1" smtClean="0">
                <a:solidFill>
                  <a:schemeClr val="bg1"/>
                </a:solidFill>
              </a:rPr>
              <a:t>horário</a:t>
            </a:r>
            <a:r>
              <a:rPr lang="en-US" sz="3500" b="1" dirty="0" smtClean="0">
                <a:solidFill>
                  <a:schemeClr val="bg1"/>
                </a:solidFill>
              </a:rPr>
              <a:t> de </a:t>
            </a:r>
            <a:r>
              <a:rPr lang="en-US" sz="3500" b="1" dirty="0" err="1" smtClean="0">
                <a:solidFill>
                  <a:schemeClr val="bg1"/>
                </a:solidFill>
              </a:rPr>
              <a:t>ponta</a:t>
            </a:r>
            <a:r>
              <a:rPr lang="en-US" sz="3500" b="1" dirty="0" smtClean="0">
                <a:solidFill>
                  <a:schemeClr val="bg1"/>
                </a:solidFill>
              </a:rPr>
              <a:t>.</a:t>
            </a:r>
          </a:p>
          <a:p>
            <a:pPr marL="742950" indent="-742950" algn="just">
              <a:buAutoNum type="alphaLcParenR"/>
            </a:pPr>
            <a:r>
              <a:rPr lang="en-US" sz="3500" b="1" dirty="0" err="1" smtClean="0">
                <a:solidFill>
                  <a:schemeClr val="bg1"/>
                </a:solidFill>
              </a:rPr>
              <a:t>Ação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política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para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que</a:t>
            </a:r>
            <a:r>
              <a:rPr lang="en-US" sz="3500" b="1" dirty="0" smtClean="0">
                <a:solidFill>
                  <a:schemeClr val="bg1"/>
                </a:solidFill>
              </a:rPr>
              <a:t> o </a:t>
            </a:r>
            <a:r>
              <a:rPr lang="en-US" sz="3500" b="1" dirty="0" err="1" smtClean="0">
                <a:solidFill>
                  <a:schemeClr val="bg1"/>
                </a:solidFill>
              </a:rPr>
              <a:t>conceito</a:t>
            </a:r>
            <a:r>
              <a:rPr lang="en-US" sz="3500" b="1" dirty="0" smtClean="0">
                <a:solidFill>
                  <a:schemeClr val="bg1"/>
                </a:solidFill>
              </a:rPr>
              <a:t> de </a:t>
            </a:r>
            <a:r>
              <a:rPr lang="en-US" sz="3500" b="1" dirty="0" err="1" smtClean="0">
                <a:solidFill>
                  <a:schemeClr val="bg1"/>
                </a:solidFill>
              </a:rPr>
              <a:t>horário</a:t>
            </a:r>
            <a:r>
              <a:rPr lang="en-US" sz="3500" b="1" dirty="0" smtClean="0">
                <a:solidFill>
                  <a:schemeClr val="bg1"/>
                </a:solidFill>
              </a:rPr>
              <a:t> de </a:t>
            </a:r>
            <a:r>
              <a:rPr lang="en-US" sz="3500" b="1" dirty="0" err="1" smtClean="0">
                <a:solidFill>
                  <a:schemeClr val="bg1"/>
                </a:solidFill>
              </a:rPr>
              <a:t>ponta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não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seja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aplicada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às</a:t>
            </a:r>
            <a:r>
              <a:rPr lang="en-US" sz="3500" b="1" dirty="0" smtClean="0">
                <a:solidFill>
                  <a:schemeClr val="bg1"/>
                </a:solidFill>
              </a:rPr>
              <a:t> IFES/HU </a:t>
            </a:r>
            <a:r>
              <a:rPr lang="en-US" sz="3500" b="1" dirty="0" err="1" smtClean="0">
                <a:solidFill>
                  <a:schemeClr val="bg1"/>
                </a:solidFill>
              </a:rPr>
              <a:t>pela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relevância</a:t>
            </a:r>
            <a:r>
              <a:rPr lang="en-US" sz="3500" b="1" dirty="0" smtClean="0">
                <a:solidFill>
                  <a:schemeClr val="bg1"/>
                </a:solidFill>
              </a:rPr>
              <a:t> dos </a:t>
            </a:r>
            <a:r>
              <a:rPr lang="en-US" sz="3500" b="1" dirty="0" err="1" smtClean="0">
                <a:solidFill>
                  <a:schemeClr val="bg1"/>
                </a:solidFill>
              </a:rPr>
              <a:t>serviços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sociais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prestados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em</a:t>
            </a:r>
            <a:r>
              <a:rPr lang="en-US" sz="3500" b="1" dirty="0" smtClean="0">
                <a:solidFill>
                  <a:schemeClr val="bg1"/>
                </a:solidFill>
              </a:rPr>
              <a:t> especial no </a:t>
            </a:r>
            <a:r>
              <a:rPr lang="en-US" sz="3500" b="1" dirty="0" err="1" smtClean="0">
                <a:solidFill>
                  <a:schemeClr val="bg1"/>
                </a:solidFill>
              </a:rPr>
              <a:t>oferecimento</a:t>
            </a:r>
            <a:r>
              <a:rPr lang="en-US" sz="3500" b="1" dirty="0" smtClean="0">
                <a:solidFill>
                  <a:schemeClr val="bg1"/>
                </a:solidFill>
              </a:rPr>
              <a:t> de </a:t>
            </a:r>
            <a:r>
              <a:rPr lang="en-US" sz="3500" b="1" dirty="0" err="1" smtClean="0">
                <a:solidFill>
                  <a:schemeClr val="bg1"/>
                </a:solidFill>
              </a:rPr>
              <a:t>cursos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3500" b="1" dirty="0" err="1" smtClean="0">
                <a:solidFill>
                  <a:schemeClr val="bg1"/>
                </a:solidFill>
              </a:rPr>
              <a:t>noturnos</a:t>
            </a:r>
            <a:r>
              <a:rPr lang="en-US" sz="3500" b="1" dirty="0" smtClean="0">
                <a:solidFill>
                  <a:schemeClr val="bg1"/>
                </a:solidFill>
              </a:rPr>
              <a:t>;</a:t>
            </a:r>
          </a:p>
          <a:p>
            <a:pPr marL="742950" indent="-74295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</a:t>
            </a:r>
          </a:p>
          <a:p>
            <a:pPr marL="742950" indent="-7429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  <a:p>
            <a:pPr marL="742950" indent="-742950">
              <a:buAutoNum type="alphaLcParenR"/>
            </a:pPr>
            <a:endParaRPr lang="en-US" sz="4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b="1" dirty="0" err="1" smtClean="0">
                <a:solidFill>
                  <a:schemeClr val="bg1"/>
                </a:solidFill>
              </a:rPr>
              <a:t>Eficência</a:t>
            </a:r>
            <a:r>
              <a:rPr lang="en-US" sz="3500" b="1" dirty="0" smtClean="0">
                <a:solidFill>
                  <a:schemeClr val="bg1"/>
                </a:solidFill>
              </a:rPr>
              <a:t> do </a:t>
            </a:r>
            <a:r>
              <a:rPr lang="en-US" sz="3500" b="1" dirty="0" err="1" smtClean="0">
                <a:solidFill>
                  <a:schemeClr val="bg1"/>
                </a:solidFill>
              </a:rPr>
              <a:t>Gasto</a:t>
            </a:r>
            <a:r>
              <a:rPr lang="en-US" sz="3500" b="1" dirty="0" smtClean="0">
                <a:solidFill>
                  <a:schemeClr val="bg1"/>
                </a:solidFill>
              </a:rPr>
              <a:t>    </a:t>
            </a:r>
          </a:p>
          <a:p>
            <a:pPr marL="742950" indent="-7429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Ação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política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Estados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que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haja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redução</a:t>
            </a:r>
            <a:r>
              <a:rPr lang="en-US" b="1" dirty="0" smtClean="0">
                <a:solidFill>
                  <a:schemeClr val="bg1"/>
                </a:solidFill>
              </a:rPr>
              <a:t> de ICMS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as IFES/HU. </a:t>
            </a:r>
          </a:p>
          <a:p>
            <a:pPr marL="742950" indent="-7429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Esgoto</a:t>
            </a:r>
            <a:r>
              <a:rPr lang="en-US" b="1" dirty="0" smtClean="0">
                <a:solidFill>
                  <a:schemeClr val="bg1"/>
                </a:solidFill>
              </a:rPr>
              <a:t>: </a:t>
            </a:r>
            <a:r>
              <a:rPr lang="en-US" b="1" dirty="0" err="1" smtClean="0">
                <a:solidFill>
                  <a:schemeClr val="bg1"/>
                </a:solidFill>
              </a:rPr>
              <a:t>não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pagamento</a:t>
            </a:r>
            <a:r>
              <a:rPr lang="en-US" b="1" dirty="0" smtClean="0">
                <a:solidFill>
                  <a:schemeClr val="bg1"/>
                </a:solidFill>
              </a:rPr>
              <a:t> do </a:t>
            </a:r>
            <a:r>
              <a:rPr lang="en-US" b="1" dirty="0" err="1" smtClean="0">
                <a:solidFill>
                  <a:schemeClr val="bg1"/>
                </a:solidFill>
              </a:rPr>
              <a:t>esgosto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baseado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em</a:t>
            </a:r>
            <a:r>
              <a:rPr lang="en-US" b="1" dirty="0" smtClean="0">
                <a:solidFill>
                  <a:schemeClr val="bg1"/>
                </a:solidFill>
              </a:rPr>
              <a:t> 100% do </a:t>
            </a:r>
            <a:r>
              <a:rPr lang="en-US" b="1" dirty="0" err="1" smtClean="0">
                <a:solidFill>
                  <a:schemeClr val="bg1"/>
                </a:solidFill>
              </a:rPr>
              <a:t>consumo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água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pPr marL="742950" indent="-7429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  <a:p>
            <a:pPr marL="742950" indent="-7429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  <a:p>
            <a:pPr marL="742950" indent="-742950">
              <a:buAutoNum type="alphaLcParenR"/>
            </a:pPr>
            <a:endParaRPr lang="en-US" sz="4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>
                <a:solidFill>
                  <a:schemeClr val="bg1"/>
                </a:solidFill>
              </a:rPr>
              <a:t>Tercerizações</a:t>
            </a:r>
            <a:r>
              <a:rPr lang="en-US" b="1" dirty="0" smtClean="0">
                <a:solidFill>
                  <a:schemeClr val="bg1"/>
                </a:solidFill>
              </a:rPr>
              <a:t>    </a:t>
            </a:r>
          </a:p>
          <a:p>
            <a:pPr marL="742950" indent="-742950">
              <a:buAutoNum type="alphaLcParenR"/>
            </a:pPr>
            <a:r>
              <a:rPr lang="en-US" b="1" dirty="0" smtClean="0">
                <a:solidFill>
                  <a:schemeClr val="bg1"/>
                </a:solidFill>
              </a:rPr>
              <a:t>O </a:t>
            </a:r>
            <a:r>
              <a:rPr lang="en-US" b="1" dirty="0" err="1" smtClean="0">
                <a:solidFill>
                  <a:schemeClr val="bg1"/>
                </a:solidFill>
              </a:rPr>
              <a:t>tema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deve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ter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tratado</a:t>
            </a:r>
            <a:r>
              <a:rPr lang="en-US" b="1" dirty="0" smtClean="0">
                <a:solidFill>
                  <a:schemeClr val="bg1"/>
                </a:solidFill>
              </a:rPr>
              <a:t> no </a:t>
            </a:r>
            <a:r>
              <a:rPr lang="en-US" b="1" dirty="0" err="1" smtClean="0">
                <a:solidFill>
                  <a:schemeClr val="bg1"/>
                </a:solidFill>
              </a:rPr>
              <a:t>setor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Gestão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Pessoas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742950" indent="-7429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Levantamento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atual</a:t>
            </a:r>
            <a:r>
              <a:rPr lang="en-US" b="1" dirty="0" smtClean="0">
                <a:solidFill>
                  <a:schemeClr val="bg1"/>
                </a:solidFill>
              </a:rPr>
              <a:t> das </a:t>
            </a:r>
            <a:r>
              <a:rPr lang="en-US" b="1" dirty="0" err="1" smtClean="0">
                <a:solidFill>
                  <a:schemeClr val="bg1"/>
                </a:solidFill>
              </a:rPr>
              <a:t>tercerizações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nas</a:t>
            </a:r>
            <a:r>
              <a:rPr lang="en-US" b="1" dirty="0" smtClean="0">
                <a:solidFill>
                  <a:schemeClr val="bg1"/>
                </a:solidFill>
              </a:rPr>
              <a:t> IFES;</a:t>
            </a:r>
          </a:p>
          <a:p>
            <a:pPr marL="742950" indent="-7429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Levantamento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demanda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reprimida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742950" indent="-7429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  <a:p>
            <a:pPr marL="742950" indent="-742950">
              <a:buNone/>
            </a:pPr>
            <a:endParaRPr lang="en-US" sz="4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>
                <a:solidFill>
                  <a:schemeClr val="bg1"/>
                </a:solidFill>
              </a:rPr>
              <a:t>Seminário</a:t>
            </a:r>
            <a:r>
              <a:rPr lang="en-US" b="1" dirty="0" smtClean="0">
                <a:solidFill>
                  <a:schemeClr val="bg1"/>
                </a:solidFill>
              </a:rPr>
              <a:t> de Boas </a:t>
            </a:r>
            <a:r>
              <a:rPr lang="en-US" b="1" dirty="0" err="1" smtClean="0">
                <a:solidFill>
                  <a:schemeClr val="bg1"/>
                </a:solidFill>
              </a:rPr>
              <a:t>Práticas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Nomeação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uma</a:t>
            </a:r>
            <a:r>
              <a:rPr lang="en-US" b="1" dirty="0" smtClean="0">
                <a:solidFill>
                  <a:schemeClr val="bg1"/>
                </a:solidFill>
              </a:rPr>
              <a:t> sub-</a:t>
            </a:r>
            <a:r>
              <a:rPr lang="en-US" b="1" dirty="0" err="1" smtClean="0">
                <a:solidFill>
                  <a:schemeClr val="bg1"/>
                </a:solidFill>
              </a:rPr>
              <a:t>comissão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organizar</a:t>
            </a:r>
            <a:r>
              <a:rPr lang="en-US" b="1" dirty="0" smtClean="0">
                <a:solidFill>
                  <a:schemeClr val="bg1"/>
                </a:solidFill>
              </a:rPr>
              <a:t> o </a:t>
            </a:r>
            <a:r>
              <a:rPr lang="en-US" b="1" dirty="0" err="1" smtClean="0">
                <a:solidFill>
                  <a:schemeClr val="bg1"/>
                </a:solidFill>
              </a:rPr>
              <a:t>seminário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Seria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em</a:t>
            </a:r>
            <a:r>
              <a:rPr lang="en-US" b="1" dirty="0" smtClean="0">
                <a:solidFill>
                  <a:schemeClr val="bg1"/>
                </a:solidFill>
              </a:rPr>
              <a:t> 1 (um) </a:t>
            </a:r>
            <a:r>
              <a:rPr lang="en-US" b="1" dirty="0" err="1" smtClean="0">
                <a:solidFill>
                  <a:schemeClr val="bg1"/>
                </a:solidFill>
              </a:rPr>
              <a:t>dia</a:t>
            </a:r>
            <a:r>
              <a:rPr lang="en-US" b="1" dirty="0" smtClean="0">
                <a:solidFill>
                  <a:schemeClr val="bg1"/>
                </a:solidFill>
              </a:rPr>
              <a:t> do FORPLAD;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Publicação</a:t>
            </a:r>
            <a:r>
              <a:rPr lang="en-US" b="1" dirty="0" smtClean="0">
                <a:solidFill>
                  <a:schemeClr val="bg1"/>
                </a:solidFill>
              </a:rPr>
              <a:t> dos </a:t>
            </a:r>
            <a:r>
              <a:rPr lang="en-US" b="1" dirty="0" err="1" smtClean="0">
                <a:solidFill>
                  <a:schemeClr val="bg1"/>
                </a:solidFill>
              </a:rPr>
              <a:t>trabalhos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514350" indent="-514350">
              <a:buAutoNum type="alphaLcParenR"/>
            </a:pPr>
            <a:r>
              <a:rPr lang="en-US" b="1" dirty="0" smtClean="0">
                <a:solidFill>
                  <a:schemeClr val="bg1"/>
                </a:solidFill>
              </a:rPr>
              <a:t>Na </a:t>
            </a:r>
            <a:r>
              <a:rPr lang="en-US" b="1" dirty="0" err="1" smtClean="0">
                <a:solidFill>
                  <a:schemeClr val="bg1"/>
                </a:solidFill>
              </a:rPr>
              <a:t>organização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levar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conta</a:t>
            </a:r>
            <a:r>
              <a:rPr lang="en-US" b="1" dirty="0" smtClean="0">
                <a:solidFill>
                  <a:schemeClr val="bg1"/>
                </a:solidFill>
              </a:rPr>
              <a:t> o </a:t>
            </a:r>
            <a:r>
              <a:rPr lang="en-US" b="1" dirty="0" err="1" smtClean="0">
                <a:solidFill>
                  <a:schemeClr val="bg1"/>
                </a:solidFill>
              </a:rPr>
              <a:t>Seminário</a:t>
            </a:r>
            <a:r>
              <a:rPr lang="en-US" b="1" dirty="0" smtClean="0">
                <a:solidFill>
                  <a:schemeClr val="bg1"/>
                </a:solidFill>
              </a:rPr>
              <a:t> de Boas </a:t>
            </a:r>
            <a:r>
              <a:rPr lang="en-US" b="1" dirty="0" err="1" smtClean="0">
                <a:solidFill>
                  <a:schemeClr val="bg1"/>
                </a:solidFill>
              </a:rPr>
              <a:t>Práticas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da</a:t>
            </a:r>
            <a:r>
              <a:rPr lang="en-US" b="1" dirty="0" smtClean="0">
                <a:solidFill>
                  <a:schemeClr val="bg1"/>
                </a:solidFill>
              </a:rPr>
              <a:t> SAA.</a:t>
            </a:r>
          </a:p>
          <a:p>
            <a:pPr marL="742950" indent="-742950">
              <a:buNone/>
            </a:pPr>
            <a:endParaRPr lang="en-US" sz="4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STAs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Recuperação</a:t>
            </a:r>
            <a:r>
              <a:rPr lang="en-US" b="1" dirty="0" smtClean="0">
                <a:solidFill>
                  <a:schemeClr val="bg1"/>
                </a:solidFill>
              </a:rPr>
              <a:t> do </a:t>
            </a:r>
            <a:r>
              <a:rPr lang="en-US" b="1" dirty="0" err="1" smtClean="0">
                <a:solidFill>
                  <a:schemeClr val="bg1"/>
                </a:solidFill>
              </a:rPr>
              <a:t>Quadro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Referências</a:t>
            </a:r>
            <a:r>
              <a:rPr lang="en-US" b="1" dirty="0" smtClean="0">
                <a:solidFill>
                  <a:schemeClr val="bg1"/>
                </a:solidFill>
              </a:rPr>
              <a:t> com data base </a:t>
            </a:r>
            <a:r>
              <a:rPr lang="en-US" b="1" dirty="0" err="1" smtClean="0">
                <a:solidFill>
                  <a:schemeClr val="bg1"/>
                </a:solidFill>
              </a:rPr>
              <a:t>em</a:t>
            </a:r>
            <a:r>
              <a:rPr lang="en-US" b="1" dirty="0" smtClean="0">
                <a:solidFill>
                  <a:schemeClr val="bg1"/>
                </a:solidFill>
              </a:rPr>
              <a:t> 2007;</a:t>
            </a:r>
          </a:p>
          <a:p>
            <a:pPr marL="514350" indent="-514350">
              <a:buAutoNum type="alphaLcParenR"/>
            </a:pPr>
            <a:r>
              <a:rPr lang="en-US" b="1" dirty="0" smtClean="0">
                <a:solidFill>
                  <a:schemeClr val="bg1"/>
                </a:solidFill>
              </a:rPr>
              <a:t>A </a:t>
            </a:r>
            <a:r>
              <a:rPr lang="en-US" b="1" dirty="0" err="1" smtClean="0">
                <a:solidFill>
                  <a:schemeClr val="bg1"/>
                </a:solidFill>
              </a:rPr>
              <a:t>recuperação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deve</a:t>
            </a:r>
            <a:r>
              <a:rPr lang="en-US" b="1" dirty="0" smtClean="0">
                <a:solidFill>
                  <a:schemeClr val="bg1"/>
                </a:solidFill>
              </a:rPr>
              <a:t> ser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o </a:t>
            </a:r>
            <a:r>
              <a:rPr lang="en-US" b="1" dirty="0" err="1" smtClean="0">
                <a:solidFill>
                  <a:schemeClr val="bg1"/>
                </a:solidFill>
              </a:rPr>
              <a:t>Sistema</a:t>
            </a:r>
            <a:r>
              <a:rPr lang="en-US" b="1" dirty="0" smtClean="0">
                <a:solidFill>
                  <a:schemeClr val="bg1"/>
                </a:solidFill>
              </a:rPr>
              <a:t> IFES e </a:t>
            </a:r>
            <a:r>
              <a:rPr lang="en-US" b="1" dirty="0" err="1" smtClean="0">
                <a:solidFill>
                  <a:schemeClr val="bg1"/>
                </a:solidFill>
              </a:rPr>
              <a:t>não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por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Instituição</a:t>
            </a:r>
            <a:r>
              <a:rPr lang="en-US" b="1" dirty="0" smtClean="0">
                <a:solidFill>
                  <a:schemeClr val="bg1"/>
                </a:solidFill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</a:rPr>
              <a:t>tendo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em</a:t>
            </a:r>
            <a:r>
              <a:rPr lang="en-US" b="1" dirty="0" smtClean="0">
                <a:solidFill>
                  <a:schemeClr val="bg1"/>
                </a:solidFill>
              </a:rPr>
              <a:t> vista as </a:t>
            </a:r>
            <a:r>
              <a:rPr lang="en-US" b="1" dirty="0" err="1" smtClean="0">
                <a:solidFill>
                  <a:schemeClr val="bg1"/>
                </a:solidFill>
              </a:rPr>
              <a:t>distorções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atuais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Pendências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Planejamento</a:t>
            </a:r>
            <a:r>
              <a:rPr lang="en-US" dirty="0" smtClean="0">
                <a:solidFill>
                  <a:schemeClr val="bg1"/>
                </a:solidFill>
              </a:rPr>
              <a:t> 2011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OUTRAS AÇÕES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Compartilhar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pareceres</a:t>
            </a:r>
            <a:r>
              <a:rPr lang="en-US" b="1" dirty="0" smtClean="0">
                <a:solidFill>
                  <a:schemeClr val="bg1"/>
                </a:solidFill>
              </a:rPr>
              <a:t> das </a:t>
            </a:r>
            <a:r>
              <a:rPr lang="en-US" b="1" dirty="0" err="1" smtClean="0">
                <a:solidFill>
                  <a:schemeClr val="bg1"/>
                </a:solidFill>
              </a:rPr>
              <a:t>Procuradorias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Gestão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ambiente</a:t>
            </a:r>
            <a:r>
              <a:rPr lang="en-US" b="1" dirty="0" smtClean="0">
                <a:solidFill>
                  <a:schemeClr val="bg1"/>
                </a:solidFill>
              </a:rPr>
              <a:t> / </a:t>
            </a:r>
            <a:r>
              <a:rPr lang="en-US" b="1" dirty="0" err="1" smtClean="0">
                <a:solidFill>
                  <a:schemeClr val="bg1"/>
                </a:solidFill>
              </a:rPr>
              <a:t>Licenciamento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ambiental</a:t>
            </a:r>
            <a:r>
              <a:rPr lang="en-US" b="1" dirty="0" smtClean="0">
                <a:solidFill>
                  <a:schemeClr val="bg1"/>
                </a:solidFill>
              </a:rPr>
              <a:t> dos </a:t>
            </a:r>
            <a:r>
              <a:rPr lang="en-US" b="1" dirty="0" err="1" smtClean="0">
                <a:solidFill>
                  <a:schemeClr val="bg1"/>
                </a:solidFill>
              </a:rPr>
              <a:t>Câmpus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7544" y="2060848"/>
            <a:ext cx="8424936" cy="2736304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noProof="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Balanço</a:t>
            </a:r>
            <a:r>
              <a:rPr lang="en-US" sz="44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das </a:t>
            </a:r>
            <a:r>
              <a:rPr lang="en-US" sz="4400" noProof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Atividades</a:t>
            </a:r>
            <a:r>
              <a:rPr lang="en-US" sz="44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 2010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Pendências</a:t>
            </a: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 2010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Planejamento</a:t>
            </a: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das </a:t>
            </a:r>
            <a:r>
              <a:rPr lang="en-US" sz="44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Ações</a:t>
            </a: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 2011</a:t>
            </a:r>
            <a:endParaRPr lang="en-US" sz="4400" noProof="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23528" y="332656"/>
          <a:ext cx="8388424" cy="683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Imagem de Bitmap" r:id="rId3" imgW="10825241" imgH="1085714" progId="PBrush">
                  <p:embed/>
                </p:oleObj>
              </mc:Choice>
              <mc:Fallback>
                <p:oleObj name="Imagem de Bitmap" r:id="rId3" imgW="10825241" imgH="1085714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32656"/>
                        <a:ext cx="8388424" cy="683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7544" y="2060848"/>
            <a:ext cx="8424936" cy="18722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noProof="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Balanço</a:t>
            </a:r>
            <a:r>
              <a:rPr lang="en-US" sz="44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das </a:t>
            </a:r>
            <a:r>
              <a:rPr lang="en-US" sz="4400" noProof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Ações</a:t>
            </a:r>
            <a:r>
              <a:rPr lang="en-US" sz="4400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 2010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23528" y="332656"/>
          <a:ext cx="8388424" cy="683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Imagem de Bitmap" r:id="rId3" imgW="10825241" imgH="1085714" progId="PBrush">
                  <p:embed/>
                </p:oleObj>
              </mc:Choice>
              <mc:Fallback>
                <p:oleObj name="Imagem de Bitmap" r:id="rId3" imgW="10825241" imgH="1085714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32656"/>
                        <a:ext cx="8388424" cy="683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Balanço</a:t>
            </a:r>
            <a:r>
              <a:rPr lang="en-US" dirty="0" smtClean="0">
                <a:solidFill>
                  <a:schemeClr val="bg1"/>
                </a:solidFill>
              </a:rPr>
              <a:t> das </a:t>
            </a:r>
            <a:r>
              <a:rPr lang="en-US" dirty="0" err="1" smtClean="0">
                <a:solidFill>
                  <a:schemeClr val="bg1"/>
                </a:solidFill>
              </a:rPr>
              <a:t>Ações</a:t>
            </a:r>
            <a:r>
              <a:rPr lang="en-US" dirty="0" smtClean="0">
                <a:solidFill>
                  <a:schemeClr val="bg1"/>
                </a:solidFill>
              </a:rPr>
              <a:t> 2010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n-US" sz="4000" b="1" dirty="0" err="1" smtClean="0">
                <a:solidFill>
                  <a:schemeClr val="bg1"/>
                </a:solidFill>
              </a:rPr>
              <a:t>Recuperações</a:t>
            </a:r>
            <a:r>
              <a:rPr lang="en-US" sz="4000" b="1" dirty="0" smtClean="0">
                <a:solidFill>
                  <a:schemeClr val="bg1"/>
                </a:solidFill>
              </a:rPr>
              <a:t> de </a:t>
            </a:r>
            <a:r>
              <a:rPr lang="en-US" sz="4000" b="1" dirty="0" err="1" smtClean="0">
                <a:solidFill>
                  <a:schemeClr val="bg1"/>
                </a:solidFill>
              </a:rPr>
              <a:t>Empenhos</a:t>
            </a:r>
            <a:endParaRPr lang="en-US" sz="40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sz="3600" b="1" dirty="0" err="1" smtClean="0">
                <a:solidFill>
                  <a:schemeClr val="bg1"/>
                </a:solidFill>
              </a:rPr>
              <a:t>Recuperações</a:t>
            </a:r>
            <a:r>
              <a:rPr lang="en-US" sz="3600" b="1" dirty="0" smtClean="0">
                <a:solidFill>
                  <a:schemeClr val="bg1"/>
                </a:solidFill>
              </a:rPr>
              <a:t> de </a:t>
            </a:r>
            <a:r>
              <a:rPr lang="en-US" sz="3600" b="1" dirty="0" err="1" smtClean="0">
                <a:solidFill>
                  <a:schemeClr val="bg1"/>
                </a:solidFill>
              </a:rPr>
              <a:t>empenhos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inscritos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em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Restos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a </a:t>
            </a:r>
            <a:r>
              <a:rPr lang="en-US" sz="3600" b="1" dirty="0" err="1" smtClean="0">
                <a:solidFill>
                  <a:schemeClr val="bg1"/>
                </a:solidFill>
              </a:rPr>
              <a:t>Pagar</a:t>
            </a:r>
            <a:r>
              <a:rPr lang="en-US" sz="3600" b="1" dirty="0" smtClean="0">
                <a:solidFill>
                  <a:schemeClr val="bg1"/>
                </a:solidFill>
              </a:rPr>
              <a:t> e </a:t>
            </a:r>
            <a:r>
              <a:rPr lang="en-US" sz="3600" b="1" dirty="0" err="1" smtClean="0">
                <a:solidFill>
                  <a:schemeClr val="bg1"/>
                </a:solidFill>
              </a:rPr>
              <a:t>que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seriam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anulados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por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inadimplimento</a:t>
            </a:r>
            <a:r>
              <a:rPr lang="en-US" sz="3600" b="1" dirty="0" smtClean="0">
                <a:solidFill>
                  <a:schemeClr val="bg1"/>
                </a:solidFill>
              </a:rPr>
              <a:t> do </a:t>
            </a:r>
            <a:r>
              <a:rPr lang="en-US" sz="3600" b="1" dirty="0" err="1" smtClean="0">
                <a:solidFill>
                  <a:schemeClr val="bg1"/>
                </a:solidFill>
              </a:rPr>
              <a:t>fornecedor</a:t>
            </a:r>
            <a:r>
              <a:rPr lang="en-US" sz="3600" b="1" dirty="0" smtClean="0">
                <a:solidFill>
                  <a:schemeClr val="bg1"/>
                </a:solidFill>
              </a:rPr>
              <a:t>. 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Balanço</a:t>
            </a:r>
            <a:r>
              <a:rPr lang="en-US" dirty="0" smtClean="0">
                <a:solidFill>
                  <a:schemeClr val="bg1"/>
                </a:solidFill>
              </a:rPr>
              <a:t> das </a:t>
            </a:r>
            <a:r>
              <a:rPr lang="en-US" dirty="0" err="1" smtClean="0">
                <a:solidFill>
                  <a:schemeClr val="bg1"/>
                </a:solidFill>
              </a:rPr>
              <a:t>Ações</a:t>
            </a:r>
            <a:r>
              <a:rPr lang="en-US" dirty="0" smtClean="0">
                <a:solidFill>
                  <a:schemeClr val="bg1"/>
                </a:solidFill>
              </a:rPr>
              <a:t> 2010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n-US" sz="4000" b="1" dirty="0" err="1" smtClean="0">
                <a:solidFill>
                  <a:schemeClr val="bg1"/>
                </a:solidFill>
              </a:rPr>
              <a:t>Compras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Compartilhadas</a:t>
            </a:r>
            <a:r>
              <a:rPr lang="en-US" sz="4000" b="1" dirty="0" smtClean="0">
                <a:solidFill>
                  <a:schemeClr val="bg1"/>
                </a:solidFill>
              </a:rPr>
              <a:t>    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Houve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intensa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participação</a:t>
            </a:r>
            <a:r>
              <a:rPr lang="en-US" b="1" dirty="0" smtClean="0">
                <a:solidFill>
                  <a:schemeClr val="bg1"/>
                </a:solidFill>
              </a:rPr>
              <a:t> do FORPLAD;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Poucos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resultados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as IFES;</a:t>
            </a:r>
          </a:p>
          <a:p>
            <a:pPr marL="514350" indent="-514350">
              <a:buAutoNum type="alphaLcParenR"/>
            </a:pPr>
            <a:r>
              <a:rPr lang="en-US" b="1" dirty="0" smtClean="0">
                <a:solidFill>
                  <a:schemeClr val="bg1"/>
                </a:solidFill>
              </a:rPr>
              <a:t>O </a:t>
            </a:r>
            <a:r>
              <a:rPr lang="en-US" b="1" dirty="0" err="1" smtClean="0">
                <a:solidFill>
                  <a:schemeClr val="bg1"/>
                </a:solidFill>
              </a:rPr>
              <a:t>ganho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ocorreu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Modalidade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Carona</a:t>
            </a:r>
            <a:r>
              <a:rPr lang="en-US" b="1" dirty="0" smtClean="0">
                <a:solidFill>
                  <a:schemeClr val="bg1"/>
                </a:solidFill>
              </a:rPr>
              <a:t> e </a:t>
            </a:r>
            <a:r>
              <a:rPr lang="en-US" b="1" dirty="0" err="1" smtClean="0">
                <a:solidFill>
                  <a:schemeClr val="bg1"/>
                </a:solidFill>
              </a:rPr>
              <a:t>não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modalidade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Adesão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Origem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Balanço</a:t>
            </a:r>
            <a:r>
              <a:rPr lang="en-US" dirty="0" smtClean="0">
                <a:solidFill>
                  <a:schemeClr val="bg1"/>
                </a:solidFill>
              </a:rPr>
              <a:t> das </a:t>
            </a:r>
            <a:r>
              <a:rPr lang="en-US" dirty="0" err="1" smtClean="0">
                <a:solidFill>
                  <a:schemeClr val="bg1"/>
                </a:solidFill>
              </a:rPr>
              <a:t>Ações</a:t>
            </a:r>
            <a:r>
              <a:rPr lang="en-US" dirty="0" smtClean="0">
                <a:solidFill>
                  <a:schemeClr val="bg1"/>
                </a:solidFill>
              </a:rPr>
              <a:t> 2010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err="1" smtClean="0">
                <a:solidFill>
                  <a:schemeClr val="bg1"/>
                </a:solidFill>
              </a:rPr>
              <a:t>Eficência</a:t>
            </a:r>
            <a:r>
              <a:rPr lang="en-US" sz="4400" b="1" dirty="0" smtClean="0">
                <a:solidFill>
                  <a:schemeClr val="bg1"/>
                </a:solidFill>
              </a:rPr>
              <a:t> do </a:t>
            </a:r>
            <a:r>
              <a:rPr lang="en-US" sz="4400" b="1" dirty="0" err="1" smtClean="0">
                <a:solidFill>
                  <a:schemeClr val="bg1"/>
                </a:solidFill>
              </a:rPr>
              <a:t>Gasto</a:t>
            </a:r>
            <a:r>
              <a:rPr lang="en-US" sz="4400" b="1" dirty="0" smtClean="0">
                <a:solidFill>
                  <a:schemeClr val="bg1"/>
                </a:solidFill>
              </a:rPr>
              <a:t>    </a:t>
            </a:r>
          </a:p>
          <a:p>
            <a:pPr marL="514350" indent="-514350">
              <a:buAutoNum type="alphaLcParenR"/>
            </a:pPr>
            <a:r>
              <a:rPr lang="en-US" sz="2600" b="1" dirty="0" err="1" smtClean="0">
                <a:solidFill>
                  <a:schemeClr val="bg1"/>
                </a:solidFill>
              </a:rPr>
              <a:t>Avanços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na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>
                <a:solidFill>
                  <a:schemeClr val="bg1"/>
                </a:solidFill>
              </a:rPr>
              <a:t>T</a:t>
            </a:r>
            <a:r>
              <a:rPr lang="en-US" sz="2600" b="1" dirty="0" err="1" smtClean="0">
                <a:solidFill>
                  <a:schemeClr val="bg1"/>
                </a:solidFill>
              </a:rPr>
              <a:t>elefonia</a:t>
            </a:r>
            <a:r>
              <a:rPr lang="en-US" sz="2600" b="1" dirty="0" smtClean="0">
                <a:solidFill>
                  <a:schemeClr val="bg1"/>
                </a:solidFill>
              </a:rPr>
              <a:t> e </a:t>
            </a:r>
            <a:r>
              <a:rPr lang="en-US" sz="2600" b="1" dirty="0" err="1" smtClean="0">
                <a:solidFill>
                  <a:schemeClr val="bg1"/>
                </a:solidFill>
              </a:rPr>
              <a:t>na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Energia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Elétrica</a:t>
            </a:r>
            <a:r>
              <a:rPr lang="en-US" sz="2600" b="1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2600" b="1" dirty="0" err="1" smtClean="0">
                <a:solidFill>
                  <a:schemeClr val="bg1"/>
                </a:solidFill>
              </a:rPr>
              <a:t>Socialização</a:t>
            </a:r>
            <a:r>
              <a:rPr lang="en-US" sz="2600" b="1" dirty="0" smtClean="0">
                <a:solidFill>
                  <a:schemeClr val="bg1"/>
                </a:solidFill>
              </a:rPr>
              <a:t> dos </a:t>
            </a:r>
            <a:r>
              <a:rPr lang="en-US" sz="2600" b="1" dirty="0" err="1" smtClean="0">
                <a:solidFill>
                  <a:schemeClr val="bg1"/>
                </a:solidFill>
              </a:rPr>
              <a:t>casos</a:t>
            </a:r>
            <a:r>
              <a:rPr lang="en-US" sz="2600" b="1" dirty="0" smtClean="0">
                <a:solidFill>
                  <a:schemeClr val="bg1"/>
                </a:solidFill>
              </a:rPr>
              <a:t> de </a:t>
            </a:r>
            <a:r>
              <a:rPr lang="en-US" sz="2600" b="1" dirty="0" err="1" smtClean="0">
                <a:solidFill>
                  <a:schemeClr val="bg1"/>
                </a:solidFill>
              </a:rPr>
              <a:t>sucessos</a:t>
            </a:r>
            <a:r>
              <a:rPr lang="en-US" sz="2600" b="1" dirty="0" smtClean="0">
                <a:solidFill>
                  <a:schemeClr val="bg1"/>
                </a:solidFill>
              </a:rPr>
              <a:t>:</a:t>
            </a:r>
            <a:endParaRPr lang="en-US" sz="2600" b="1" dirty="0">
              <a:solidFill>
                <a:schemeClr val="bg1"/>
              </a:solidFill>
            </a:endParaRPr>
          </a:p>
          <a:p>
            <a:pPr marL="1371600" lvl="2" indent="-5715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bg1"/>
                </a:solidFill>
              </a:rPr>
              <a:t>Case </a:t>
            </a:r>
            <a:r>
              <a:rPr lang="en-US" sz="2600" b="1" dirty="0" err="1" smtClean="0">
                <a:solidFill>
                  <a:schemeClr val="bg1"/>
                </a:solidFill>
              </a:rPr>
              <a:t>da</a:t>
            </a:r>
            <a:r>
              <a:rPr lang="en-US" sz="2600" b="1" dirty="0" smtClean="0">
                <a:solidFill>
                  <a:schemeClr val="bg1"/>
                </a:solidFill>
              </a:rPr>
              <a:t> UFSC </a:t>
            </a:r>
            <a:r>
              <a:rPr lang="en-US" sz="2600" b="1" dirty="0" err="1" smtClean="0">
                <a:solidFill>
                  <a:schemeClr val="bg1"/>
                </a:solidFill>
              </a:rPr>
              <a:t>em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gastos</a:t>
            </a:r>
            <a:r>
              <a:rPr lang="en-US" sz="2600" b="1" dirty="0" smtClean="0">
                <a:solidFill>
                  <a:schemeClr val="bg1"/>
                </a:solidFill>
              </a:rPr>
              <a:t> com </a:t>
            </a:r>
            <a:r>
              <a:rPr lang="en-US" sz="2600" b="1" dirty="0" err="1" smtClean="0">
                <a:solidFill>
                  <a:schemeClr val="bg1"/>
                </a:solidFill>
              </a:rPr>
              <a:t>Telefonia</a:t>
            </a:r>
            <a:endParaRPr lang="en-US" sz="2600" b="1" dirty="0" smtClean="0">
              <a:solidFill>
                <a:schemeClr val="bg1"/>
              </a:solidFill>
            </a:endParaRPr>
          </a:p>
          <a:p>
            <a:pPr marL="1371600" lvl="2" indent="-5715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bg1"/>
                </a:solidFill>
              </a:rPr>
              <a:t>Case </a:t>
            </a:r>
            <a:r>
              <a:rPr lang="en-US" sz="2600" b="1" dirty="0" err="1" smtClean="0">
                <a:solidFill>
                  <a:schemeClr val="bg1"/>
                </a:solidFill>
              </a:rPr>
              <a:t>da</a:t>
            </a:r>
            <a:r>
              <a:rPr lang="en-US" sz="2600" b="1" dirty="0" smtClean="0">
                <a:solidFill>
                  <a:schemeClr val="bg1"/>
                </a:solidFill>
              </a:rPr>
              <a:t> UFMG </a:t>
            </a:r>
            <a:r>
              <a:rPr lang="en-US" sz="2600" b="1" dirty="0" err="1" smtClean="0">
                <a:solidFill>
                  <a:schemeClr val="bg1"/>
                </a:solidFill>
              </a:rPr>
              <a:t>em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gastos</a:t>
            </a:r>
            <a:r>
              <a:rPr lang="en-US" sz="2600" b="1" dirty="0" smtClean="0">
                <a:solidFill>
                  <a:schemeClr val="bg1"/>
                </a:solidFill>
              </a:rPr>
              <a:t> com </a:t>
            </a:r>
            <a:r>
              <a:rPr lang="en-US" sz="2600" b="1" dirty="0" err="1" smtClean="0">
                <a:solidFill>
                  <a:schemeClr val="bg1"/>
                </a:solidFill>
              </a:rPr>
              <a:t>Energia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Elétrica</a:t>
            </a:r>
            <a:endParaRPr lang="en-US" sz="2600" b="1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c) </a:t>
            </a:r>
            <a:r>
              <a:rPr lang="en-US" sz="2600" b="1" dirty="0" err="1" smtClean="0">
                <a:solidFill>
                  <a:schemeClr val="bg1"/>
                </a:solidFill>
              </a:rPr>
              <a:t>Demanda</a:t>
            </a:r>
            <a:r>
              <a:rPr lang="en-US" sz="2600" b="1" dirty="0" smtClean="0">
                <a:solidFill>
                  <a:schemeClr val="bg1"/>
                </a:solidFill>
              </a:rPr>
              <a:t> de </a:t>
            </a:r>
            <a:r>
              <a:rPr lang="en-US" sz="2600" b="1" dirty="0" err="1" smtClean="0">
                <a:solidFill>
                  <a:schemeClr val="bg1"/>
                </a:solidFill>
              </a:rPr>
              <a:t>geradores</a:t>
            </a:r>
            <a:r>
              <a:rPr lang="en-US" sz="2600" b="1" dirty="0" smtClean="0">
                <a:solidFill>
                  <a:schemeClr val="bg1"/>
                </a:solidFill>
              </a:rPr>
              <a:t>/</a:t>
            </a:r>
            <a:r>
              <a:rPr lang="en-US" sz="2600" b="1" dirty="0" err="1" smtClean="0">
                <a:solidFill>
                  <a:schemeClr val="bg1"/>
                </a:solidFill>
              </a:rPr>
              <a:t>óleo</a:t>
            </a:r>
            <a:r>
              <a:rPr lang="en-US" sz="2600" b="1" dirty="0" smtClean="0">
                <a:solidFill>
                  <a:schemeClr val="bg1"/>
                </a:solidFill>
              </a:rPr>
              <a:t> diesel </a:t>
            </a:r>
            <a:r>
              <a:rPr lang="en-US" sz="2600" b="1" dirty="0" err="1" smtClean="0">
                <a:solidFill>
                  <a:schemeClr val="bg1"/>
                </a:solidFill>
              </a:rPr>
              <a:t>foi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para</a:t>
            </a:r>
            <a:r>
              <a:rPr lang="en-US" sz="2600" b="1" dirty="0" smtClean="0">
                <a:solidFill>
                  <a:schemeClr val="bg1"/>
                </a:solidFill>
              </a:rPr>
              <a:t> SAA e </a:t>
            </a:r>
            <a:r>
              <a:rPr lang="en-US" sz="2600" b="1" dirty="0" err="1" smtClean="0">
                <a:solidFill>
                  <a:schemeClr val="bg1"/>
                </a:solidFill>
              </a:rPr>
              <a:t>não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houve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retorno</a:t>
            </a:r>
            <a:r>
              <a:rPr lang="en-US" sz="2600" b="1" dirty="0" smtClean="0">
                <a:solidFill>
                  <a:schemeClr val="bg1"/>
                </a:solidFill>
              </a:rPr>
              <a:t>. </a:t>
            </a:r>
          </a:p>
          <a:p>
            <a:pPr marL="514350" indent="-51435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d) </a:t>
            </a:r>
            <a:r>
              <a:rPr lang="en-US" sz="2600" b="1" dirty="0" err="1" smtClean="0">
                <a:solidFill>
                  <a:schemeClr val="bg1"/>
                </a:solidFill>
              </a:rPr>
              <a:t>Proposta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da</a:t>
            </a:r>
            <a:r>
              <a:rPr lang="en-US" sz="2600" b="1" dirty="0" smtClean="0">
                <a:solidFill>
                  <a:schemeClr val="bg1"/>
                </a:solidFill>
              </a:rPr>
              <a:t> SOF </a:t>
            </a:r>
            <a:r>
              <a:rPr lang="en-US" sz="2600" b="1" dirty="0" err="1" smtClean="0">
                <a:solidFill>
                  <a:schemeClr val="bg1"/>
                </a:solidFill>
              </a:rPr>
              <a:t>contraria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ao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que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havíamos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discutido</a:t>
            </a:r>
            <a:r>
              <a:rPr lang="en-US" sz="2600" b="1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Balanço</a:t>
            </a:r>
            <a:r>
              <a:rPr lang="en-US" dirty="0" smtClean="0">
                <a:solidFill>
                  <a:schemeClr val="bg1"/>
                </a:solidFill>
              </a:rPr>
              <a:t> das </a:t>
            </a:r>
            <a:r>
              <a:rPr lang="en-US" dirty="0" err="1" smtClean="0">
                <a:solidFill>
                  <a:schemeClr val="bg1"/>
                </a:solidFill>
              </a:rPr>
              <a:t>Ações</a:t>
            </a:r>
            <a:r>
              <a:rPr lang="en-US" dirty="0" smtClean="0">
                <a:solidFill>
                  <a:schemeClr val="bg1"/>
                </a:solidFill>
              </a:rPr>
              <a:t> 2010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n-US" sz="4800" b="1" dirty="0" err="1" smtClean="0">
                <a:solidFill>
                  <a:schemeClr val="bg1"/>
                </a:solidFill>
              </a:rPr>
              <a:t>Tercerizações</a:t>
            </a:r>
            <a:r>
              <a:rPr lang="en-US" sz="4800" b="1" dirty="0" smtClean="0">
                <a:solidFill>
                  <a:schemeClr val="bg1"/>
                </a:solidFill>
              </a:rPr>
              <a:t>    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Pouco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avanço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mas</a:t>
            </a:r>
            <a:r>
              <a:rPr lang="en-US" b="1" dirty="0" smtClean="0">
                <a:solidFill>
                  <a:schemeClr val="bg1"/>
                </a:solidFill>
              </a:rPr>
              <a:t> a </a:t>
            </a:r>
            <a:r>
              <a:rPr lang="en-US" b="1" dirty="0" err="1" smtClean="0">
                <a:solidFill>
                  <a:schemeClr val="bg1"/>
                </a:solidFill>
              </a:rPr>
              <a:t>tema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foi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colocado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na</a:t>
            </a:r>
            <a:r>
              <a:rPr lang="en-US" b="1" dirty="0" smtClean="0">
                <a:solidFill>
                  <a:schemeClr val="bg1"/>
                </a:solidFill>
              </a:rPr>
              <a:t> agenda de </a:t>
            </a:r>
            <a:r>
              <a:rPr lang="en-US" b="1" dirty="0" err="1" smtClean="0">
                <a:solidFill>
                  <a:schemeClr val="bg1"/>
                </a:solidFill>
              </a:rPr>
              <a:t>discussões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514350" indent="-514350">
              <a:buAutoNum type="alphaLcParenR"/>
            </a:pP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Propor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Pleno</a:t>
            </a:r>
            <a:r>
              <a:rPr lang="en-US" b="1" dirty="0" smtClean="0">
                <a:solidFill>
                  <a:schemeClr val="bg1"/>
                </a:solidFill>
              </a:rPr>
              <a:t> do FORPLAD </a:t>
            </a:r>
            <a:r>
              <a:rPr lang="en-US" b="1" dirty="0" err="1" smtClean="0">
                <a:solidFill>
                  <a:schemeClr val="bg1"/>
                </a:solidFill>
              </a:rPr>
              <a:t>que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encaminhe</a:t>
            </a:r>
            <a:r>
              <a:rPr lang="en-US" b="1" dirty="0" smtClean="0">
                <a:solidFill>
                  <a:schemeClr val="bg1"/>
                </a:solidFill>
              </a:rPr>
              <a:t> à ANDIFES </a:t>
            </a:r>
            <a:r>
              <a:rPr lang="en-US" b="1" dirty="0" err="1" smtClean="0">
                <a:solidFill>
                  <a:schemeClr val="bg1"/>
                </a:solidFill>
              </a:rPr>
              <a:t>indicativo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que</a:t>
            </a:r>
            <a:r>
              <a:rPr lang="en-US" b="1" dirty="0" smtClean="0">
                <a:solidFill>
                  <a:schemeClr val="bg1"/>
                </a:solidFill>
              </a:rPr>
              <a:t> a </a:t>
            </a:r>
            <a:r>
              <a:rPr lang="en-US" b="1" dirty="0" err="1">
                <a:solidFill>
                  <a:schemeClr val="bg1"/>
                </a:solidFill>
              </a:rPr>
              <a:t>E</a:t>
            </a:r>
            <a:r>
              <a:rPr lang="en-US" b="1" dirty="0" err="1" smtClean="0">
                <a:solidFill>
                  <a:schemeClr val="bg1"/>
                </a:solidFill>
              </a:rPr>
              <a:t>quipe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T</a:t>
            </a:r>
            <a:r>
              <a:rPr lang="en-US" b="1" dirty="0" err="1" smtClean="0">
                <a:solidFill>
                  <a:schemeClr val="bg1"/>
                </a:solidFill>
              </a:rPr>
              <a:t>ransição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recebe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alerta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sobre</a:t>
            </a:r>
            <a:r>
              <a:rPr lang="en-US" b="1" dirty="0" smtClean="0">
                <a:solidFill>
                  <a:schemeClr val="bg1"/>
                </a:solidFill>
              </a:rPr>
              <a:t> o </a:t>
            </a:r>
            <a:r>
              <a:rPr lang="en-US" b="1" dirty="0" err="1" smtClean="0">
                <a:solidFill>
                  <a:schemeClr val="bg1"/>
                </a:solidFill>
              </a:rPr>
              <a:t>crescimento</a:t>
            </a:r>
            <a:r>
              <a:rPr lang="en-US" b="1" dirty="0" smtClean="0">
                <a:solidFill>
                  <a:schemeClr val="bg1"/>
                </a:solidFill>
              </a:rPr>
              <a:t> dos </a:t>
            </a:r>
            <a:r>
              <a:rPr lang="en-US" b="1" dirty="0" err="1" smtClean="0">
                <a:solidFill>
                  <a:schemeClr val="bg1"/>
                </a:solidFill>
              </a:rPr>
              <a:t>gastos</a:t>
            </a:r>
            <a:r>
              <a:rPr lang="en-US" b="1" dirty="0" smtClean="0">
                <a:solidFill>
                  <a:schemeClr val="bg1"/>
                </a:solidFill>
              </a:rPr>
              <a:t> com </a:t>
            </a:r>
            <a:r>
              <a:rPr lang="en-US" b="1" dirty="0" err="1" smtClean="0">
                <a:solidFill>
                  <a:schemeClr val="bg1"/>
                </a:solidFill>
              </a:rPr>
              <a:t>tercerizações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nas</a:t>
            </a:r>
            <a:r>
              <a:rPr lang="en-US" b="1" dirty="0" smtClean="0">
                <a:solidFill>
                  <a:schemeClr val="bg1"/>
                </a:solidFill>
              </a:rPr>
              <a:t> IFES.</a:t>
            </a:r>
          </a:p>
          <a:p>
            <a:pPr marL="514350" indent="-514350">
              <a:buAutoNum type="alphaLcParenR"/>
            </a:pPr>
            <a:endParaRPr lang="en-US" b="1" dirty="0" smtClean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Balanço</a:t>
            </a:r>
            <a:r>
              <a:rPr lang="en-US" dirty="0" smtClean="0">
                <a:solidFill>
                  <a:schemeClr val="bg1"/>
                </a:solidFill>
              </a:rPr>
              <a:t> das </a:t>
            </a:r>
            <a:r>
              <a:rPr lang="en-US" dirty="0" err="1" smtClean="0">
                <a:solidFill>
                  <a:schemeClr val="bg1"/>
                </a:solidFill>
              </a:rPr>
              <a:t>Ações</a:t>
            </a:r>
            <a:r>
              <a:rPr lang="en-US" dirty="0" smtClean="0">
                <a:solidFill>
                  <a:schemeClr val="bg1"/>
                </a:solidFill>
              </a:rPr>
              <a:t> 2010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n-US" sz="4800" b="1" dirty="0" smtClean="0">
                <a:solidFill>
                  <a:schemeClr val="bg1"/>
                </a:solidFill>
              </a:rPr>
              <a:t>STAs    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bg1"/>
                </a:solidFill>
              </a:rPr>
              <a:t>Criação</a:t>
            </a:r>
            <a:r>
              <a:rPr lang="en-US" b="1" dirty="0" smtClean="0">
                <a:solidFill>
                  <a:schemeClr val="bg1"/>
                </a:solidFill>
              </a:rPr>
              <a:t> do </a:t>
            </a:r>
            <a:r>
              <a:rPr lang="en-US" b="1" dirty="0" err="1" smtClean="0">
                <a:solidFill>
                  <a:schemeClr val="bg1"/>
                </a:solidFill>
              </a:rPr>
              <a:t>Quadro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Referência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dos </a:t>
            </a:r>
            <a:r>
              <a:rPr lang="en-US" b="1" dirty="0" err="1" smtClean="0">
                <a:solidFill>
                  <a:schemeClr val="bg1"/>
                </a:solidFill>
              </a:rPr>
              <a:t>Servidores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Técnicos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Administrativos</a:t>
            </a:r>
            <a:r>
              <a:rPr lang="en-US" b="1" dirty="0" smtClean="0">
                <a:solidFill>
                  <a:schemeClr val="bg1"/>
                </a:solidFill>
              </a:rPr>
              <a:t> das IFES.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7544" y="2060848"/>
            <a:ext cx="8424936" cy="266429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endParaRPr lang="en-US" sz="4400" dirty="0" smtClean="0">
              <a:solidFill>
                <a:schemeClr val="bg1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endParaRPr lang="en-US" sz="5200" dirty="0" smtClean="0">
              <a:solidFill>
                <a:schemeClr val="bg1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5200" dirty="0" err="1" smtClean="0">
                <a:solidFill>
                  <a:schemeClr val="bg1"/>
                </a:solidFill>
              </a:rPr>
              <a:t>Pendências</a:t>
            </a:r>
            <a:r>
              <a:rPr lang="en-US" sz="5200" dirty="0" smtClean="0">
                <a:solidFill>
                  <a:schemeClr val="bg1"/>
                </a:solidFill>
              </a:rPr>
              <a:t> </a:t>
            </a:r>
            <a:r>
              <a:rPr lang="en-US" sz="5200" dirty="0">
                <a:solidFill>
                  <a:schemeClr val="bg1"/>
                </a:solidFill>
              </a:rPr>
              <a:t>de 2010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5200" dirty="0">
                <a:solidFill>
                  <a:schemeClr val="bg1"/>
                </a:solidFill>
              </a:rPr>
              <a:t> </a:t>
            </a:r>
            <a:r>
              <a:rPr lang="en-US" sz="5200" dirty="0" err="1">
                <a:solidFill>
                  <a:schemeClr val="bg1"/>
                </a:solidFill>
              </a:rPr>
              <a:t>Planejamento</a:t>
            </a:r>
            <a:r>
              <a:rPr lang="en-US" sz="5200" dirty="0">
                <a:solidFill>
                  <a:schemeClr val="bg1"/>
                </a:solidFill>
              </a:rPr>
              <a:t> das </a:t>
            </a:r>
            <a:r>
              <a:rPr lang="en-US" sz="5200" dirty="0" err="1">
                <a:solidFill>
                  <a:schemeClr val="bg1"/>
                </a:solidFill>
              </a:rPr>
              <a:t>Ações</a:t>
            </a:r>
            <a:r>
              <a:rPr lang="en-US" sz="5200" dirty="0">
                <a:solidFill>
                  <a:schemeClr val="bg1"/>
                </a:solidFill>
              </a:rPr>
              <a:t> de 2011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noProof="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23528" y="332656"/>
          <a:ext cx="8388424" cy="683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Imagem de Bitmap" r:id="rId3" imgW="10825241" imgH="1085714" progId="PBrush">
                  <p:embed/>
                </p:oleObj>
              </mc:Choice>
              <mc:Fallback>
                <p:oleObj name="Imagem de Bitmap" r:id="rId3" imgW="10825241" imgH="1085714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32656"/>
                        <a:ext cx="8388424" cy="683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558</Words>
  <Application>Microsoft Office PowerPoint</Application>
  <PresentationFormat>Apresentação na tela (4:3)</PresentationFormat>
  <Paragraphs>82</Paragraphs>
  <Slides>18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0" baseType="lpstr">
      <vt:lpstr>Tema do Office</vt:lpstr>
      <vt:lpstr>Imagem de Bitmap</vt:lpstr>
      <vt:lpstr>Apresentação do PowerPoint</vt:lpstr>
      <vt:lpstr>Apresentação do PowerPoint</vt:lpstr>
      <vt:lpstr>Apresentação do PowerPoint</vt:lpstr>
      <vt:lpstr>Balanço das Ações 2010</vt:lpstr>
      <vt:lpstr>Balanço das Ações 2010</vt:lpstr>
      <vt:lpstr>Balanço das Ações 2010</vt:lpstr>
      <vt:lpstr>Balanço das Ações 2010</vt:lpstr>
      <vt:lpstr>Balanço das Ações 2010</vt:lpstr>
      <vt:lpstr>Apresentação do PowerPoint</vt:lpstr>
      <vt:lpstr>Pendências/Planejamento 2011</vt:lpstr>
      <vt:lpstr>Pendências/Planejamento 2011</vt:lpstr>
      <vt:lpstr>Pendências/Planejamento 2011</vt:lpstr>
      <vt:lpstr>Pendências/Planejamento 2011</vt:lpstr>
      <vt:lpstr>Pendências/Planejamento 2011</vt:lpstr>
      <vt:lpstr>Pendências/Planejamento 2011</vt:lpstr>
      <vt:lpstr>Pendências/Planejamento 2011</vt:lpstr>
      <vt:lpstr>Pendências/Planejamento 2011</vt:lpstr>
      <vt:lpstr>Pendências/Planejamento 2011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 ADMINISTRAÇÃO</dc:title>
  <dc:creator>Jose Alberto</dc:creator>
  <cp:lastModifiedBy>proplan-p054102</cp:lastModifiedBy>
  <cp:revision>39</cp:revision>
  <dcterms:created xsi:type="dcterms:W3CDTF">2010-11-11T16:48:26Z</dcterms:created>
  <dcterms:modified xsi:type="dcterms:W3CDTF">2012-12-20T17:47:17Z</dcterms:modified>
</cp:coreProperties>
</file>